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301" r:id="rId3"/>
    <p:sldId id="298" r:id="rId4"/>
    <p:sldId id="303" r:id="rId5"/>
    <p:sldId id="306" r:id="rId6"/>
    <p:sldId id="304" r:id="rId7"/>
    <p:sldId id="305" r:id="rId8"/>
    <p:sldId id="307" r:id="rId9"/>
    <p:sldId id="302" r:id="rId10"/>
    <p:sldId id="308" r:id="rId11"/>
    <p:sldId id="309" r:id="rId12"/>
    <p:sldId id="310" r:id="rId13"/>
    <p:sldId id="299" r:id="rId14"/>
    <p:sldId id="311" r:id="rId15"/>
    <p:sldId id="312" r:id="rId16"/>
    <p:sldId id="276" r:id="rId17"/>
    <p:sldId id="278" r:id="rId18"/>
    <p:sldId id="280" r:id="rId19"/>
    <p:sldId id="282" r:id="rId20"/>
    <p:sldId id="313" r:id="rId21"/>
    <p:sldId id="314" r:id="rId22"/>
    <p:sldId id="292" r:id="rId23"/>
    <p:sldId id="315" r:id="rId24"/>
    <p:sldId id="317" r:id="rId25"/>
    <p:sldId id="318" r:id="rId26"/>
    <p:sldId id="316" r:id="rId27"/>
    <p:sldId id="320" r:id="rId28"/>
    <p:sldId id="325" r:id="rId29"/>
    <p:sldId id="322" r:id="rId30"/>
    <p:sldId id="319" r:id="rId31"/>
    <p:sldId id="323" r:id="rId32"/>
    <p:sldId id="327" r:id="rId33"/>
    <p:sldId id="328" r:id="rId34"/>
    <p:sldId id="324" r:id="rId35"/>
    <p:sldId id="332" r:id="rId36"/>
    <p:sldId id="330" r:id="rId37"/>
    <p:sldId id="329" r:id="rId38"/>
    <p:sldId id="275"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644" y="-3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245955-6ED7-49C5-97CF-9F30442A6E1A}" type="datetimeFigureOut">
              <a:rPr lang="es-ES" smtClean="0"/>
              <a:t>12/10/2018</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773DC7-8EC4-4A7A-BD8D-97869BA2F24E}" type="slidenum">
              <a:rPr lang="es-ES" smtClean="0"/>
              <a:t>‹Nº›</a:t>
            </a:fld>
            <a:endParaRPr lang="es-ES"/>
          </a:p>
        </p:txBody>
      </p:sp>
    </p:spTree>
    <p:extLst>
      <p:ext uri="{BB962C8B-B14F-4D97-AF65-F5344CB8AC3E}">
        <p14:creationId xmlns:p14="http://schemas.microsoft.com/office/powerpoint/2010/main" val="1826767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UY" altLang="es-UY" smtClean="0"/>
              <a:t>UTE hoy tiene 1.440.000 clientes, es la empresa electrica del país, genera, transmite y distribuye la energía en todo el país. Es monopolio regulado de trasmisión y distribución, compite en generación.</a:t>
            </a:r>
          </a:p>
          <a:p>
            <a:r>
              <a:rPr lang="es-UY" altLang="es-UY" smtClean="0"/>
              <a:t>Es propietaria poco menos de la mitad de la generación instalada en el país, con casi 1800MW de potencia instalada.</a:t>
            </a:r>
          </a:p>
          <a:p>
            <a:r>
              <a:rPr lang="es-UY" altLang="es-UY" smtClean="0"/>
              <a:t>El Sistema Interconectado Nacional está interconectado con Argentina y Brasil, con una capacidad de interconexión de 2570MW.</a:t>
            </a:r>
          </a:p>
          <a:p>
            <a:r>
              <a:rPr lang="es-UY" altLang="es-UY" smtClean="0"/>
              <a:t>La energía demandada en el 2016 fue de 11.000GWh, con un consumo máximo instantaneo de 1964MW. </a:t>
            </a:r>
          </a:p>
          <a:p>
            <a:endParaRPr lang="es-UY" altLang="es-UY" smtClean="0"/>
          </a:p>
        </p:txBody>
      </p:sp>
      <p:sp>
        <p:nvSpPr>
          <p:cNvPr id="3379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31850">
              <a:spcBef>
                <a:spcPct val="30000"/>
              </a:spcBef>
              <a:defRPr sz="1200">
                <a:solidFill>
                  <a:schemeClr val="tx1"/>
                </a:solidFill>
                <a:latin typeface="Calibri" pitchFamily="34" charset="0"/>
              </a:defRPr>
            </a:lvl1pPr>
            <a:lvl2pPr marL="701675" indent="-269875" defTabSz="831850">
              <a:spcBef>
                <a:spcPct val="30000"/>
              </a:spcBef>
              <a:defRPr sz="1200">
                <a:solidFill>
                  <a:schemeClr val="tx1"/>
                </a:solidFill>
                <a:latin typeface="Calibri" pitchFamily="34" charset="0"/>
              </a:defRPr>
            </a:lvl2pPr>
            <a:lvl3pPr marL="1081088" indent="-215900" defTabSz="831850">
              <a:spcBef>
                <a:spcPct val="30000"/>
              </a:spcBef>
              <a:defRPr sz="1200">
                <a:solidFill>
                  <a:schemeClr val="tx1"/>
                </a:solidFill>
                <a:latin typeface="Calibri" pitchFamily="34" charset="0"/>
              </a:defRPr>
            </a:lvl3pPr>
            <a:lvl4pPr marL="1512888" indent="-215900" defTabSz="831850">
              <a:spcBef>
                <a:spcPct val="30000"/>
              </a:spcBef>
              <a:defRPr sz="1200">
                <a:solidFill>
                  <a:schemeClr val="tx1"/>
                </a:solidFill>
                <a:latin typeface="Calibri" pitchFamily="34" charset="0"/>
              </a:defRPr>
            </a:lvl4pPr>
            <a:lvl5pPr marL="1944688" indent="-215900" defTabSz="831850">
              <a:spcBef>
                <a:spcPct val="30000"/>
              </a:spcBef>
              <a:defRPr sz="1200">
                <a:solidFill>
                  <a:schemeClr val="tx1"/>
                </a:solidFill>
                <a:latin typeface="Calibri" pitchFamily="34" charset="0"/>
              </a:defRPr>
            </a:lvl5pPr>
            <a:lvl6pPr marL="2401888" indent="-215900" defTabSz="831850" eaLnBrk="0" fontAlgn="base" hangingPunct="0">
              <a:spcBef>
                <a:spcPct val="30000"/>
              </a:spcBef>
              <a:spcAft>
                <a:spcPct val="0"/>
              </a:spcAft>
              <a:defRPr sz="1200">
                <a:solidFill>
                  <a:schemeClr val="tx1"/>
                </a:solidFill>
                <a:latin typeface="Calibri" pitchFamily="34" charset="0"/>
              </a:defRPr>
            </a:lvl6pPr>
            <a:lvl7pPr marL="2859088" indent="-215900" defTabSz="831850" eaLnBrk="0" fontAlgn="base" hangingPunct="0">
              <a:spcBef>
                <a:spcPct val="30000"/>
              </a:spcBef>
              <a:spcAft>
                <a:spcPct val="0"/>
              </a:spcAft>
              <a:defRPr sz="1200">
                <a:solidFill>
                  <a:schemeClr val="tx1"/>
                </a:solidFill>
                <a:latin typeface="Calibri" pitchFamily="34" charset="0"/>
              </a:defRPr>
            </a:lvl7pPr>
            <a:lvl8pPr marL="3316288" indent="-215900" defTabSz="831850" eaLnBrk="0" fontAlgn="base" hangingPunct="0">
              <a:spcBef>
                <a:spcPct val="30000"/>
              </a:spcBef>
              <a:spcAft>
                <a:spcPct val="0"/>
              </a:spcAft>
              <a:defRPr sz="1200">
                <a:solidFill>
                  <a:schemeClr val="tx1"/>
                </a:solidFill>
                <a:latin typeface="Calibri" pitchFamily="34" charset="0"/>
              </a:defRPr>
            </a:lvl8pPr>
            <a:lvl9pPr marL="3773488" indent="-215900" defTabSz="831850" eaLnBrk="0" fontAlgn="base" hangingPunct="0">
              <a:spcBef>
                <a:spcPct val="30000"/>
              </a:spcBef>
              <a:spcAft>
                <a:spcPct val="0"/>
              </a:spcAft>
              <a:defRPr sz="1200">
                <a:solidFill>
                  <a:schemeClr val="tx1"/>
                </a:solidFill>
                <a:latin typeface="Calibri" pitchFamily="34" charset="0"/>
              </a:defRPr>
            </a:lvl9pPr>
          </a:lstStyle>
          <a:p>
            <a:pPr>
              <a:spcBef>
                <a:spcPct val="0"/>
              </a:spcBef>
            </a:pPr>
            <a:fld id="{2320E0D9-27CE-4052-97CD-8DA908655611}" type="slidenum">
              <a:rPr lang="es-ES" altLang="es-ES" sz="1100" smtClean="0">
                <a:latin typeface="Times New Roman" pitchFamily="18" charset="0"/>
                <a:cs typeface="Times New Roman" pitchFamily="18" charset="0"/>
              </a:rPr>
              <a:pPr>
                <a:spcBef>
                  <a:spcPct val="0"/>
                </a:spcBef>
              </a:pPr>
              <a:t>3</a:t>
            </a:fld>
            <a:endParaRPr lang="es-ES" altLang="es-ES" sz="1100" smtClean="0">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a:ln/>
        </p:spPr>
      </p:sp>
      <p:sp>
        <p:nvSpPr>
          <p:cNvPr id="245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s-UY" altLang="es-UY" smtClean="0"/>
          </a:p>
        </p:txBody>
      </p:sp>
      <p:sp>
        <p:nvSpPr>
          <p:cNvPr id="245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cs typeface="Times New Roman" pitchFamily="18" charset="0"/>
              </a:defRPr>
            </a:lvl1pPr>
            <a:lvl2pPr marL="742950" indent="-285750">
              <a:defRPr sz="2400">
                <a:solidFill>
                  <a:schemeClr val="tx1"/>
                </a:solidFill>
                <a:latin typeface="Times New Roman" pitchFamily="18" charset="0"/>
                <a:cs typeface="Times New Roman" pitchFamily="18" charset="0"/>
              </a:defRPr>
            </a:lvl2pPr>
            <a:lvl3pPr marL="1143000" indent="-228600">
              <a:defRPr sz="2400">
                <a:solidFill>
                  <a:schemeClr val="tx1"/>
                </a:solidFill>
                <a:latin typeface="Times New Roman" pitchFamily="18" charset="0"/>
                <a:cs typeface="Times New Roman" pitchFamily="18" charset="0"/>
              </a:defRPr>
            </a:lvl3pPr>
            <a:lvl4pPr marL="1600200" indent="-228600">
              <a:defRPr sz="2400">
                <a:solidFill>
                  <a:schemeClr val="tx1"/>
                </a:solidFill>
                <a:latin typeface="Times New Roman" pitchFamily="18" charset="0"/>
                <a:cs typeface="Times New Roman" pitchFamily="18" charset="0"/>
              </a:defRPr>
            </a:lvl4pPr>
            <a:lvl5pPr marL="2057400" indent="-22860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fld id="{7F01F9C4-58D1-46E7-9214-F09EEE294B05}" type="slidenum">
              <a:rPr lang="es-ES" altLang="es-UY" sz="1200" smtClean="0">
                <a:cs typeface="Arial" pitchFamily="34" charset="0"/>
              </a:rPr>
              <a:pPr/>
              <a:t>11</a:t>
            </a:fld>
            <a:endParaRPr lang="es-ES" altLang="es-UY" sz="1200"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a:ln/>
        </p:spPr>
      </p:sp>
      <p:sp>
        <p:nvSpPr>
          <p:cNvPr id="2560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UY" altLang="es-ES" smtClean="0"/>
              <a:t>Respecto a la correlación mensual la eólica correlaciona muy bien con la demanda todo el año.</a:t>
            </a:r>
          </a:p>
        </p:txBody>
      </p:sp>
      <p:sp>
        <p:nvSpPr>
          <p:cNvPr id="2560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cs typeface="Times New Roman" pitchFamily="18" charset="0"/>
              </a:defRPr>
            </a:lvl1pPr>
            <a:lvl2pPr marL="742950" indent="-285750">
              <a:defRPr sz="2400">
                <a:solidFill>
                  <a:schemeClr val="tx1"/>
                </a:solidFill>
                <a:latin typeface="Times New Roman" pitchFamily="18" charset="0"/>
                <a:cs typeface="Times New Roman" pitchFamily="18" charset="0"/>
              </a:defRPr>
            </a:lvl2pPr>
            <a:lvl3pPr marL="1143000" indent="-228600">
              <a:defRPr sz="2400">
                <a:solidFill>
                  <a:schemeClr val="tx1"/>
                </a:solidFill>
                <a:latin typeface="Times New Roman" pitchFamily="18" charset="0"/>
                <a:cs typeface="Times New Roman" pitchFamily="18" charset="0"/>
              </a:defRPr>
            </a:lvl3pPr>
            <a:lvl4pPr marL="1600200" indent="-228600">
              <a:defRPr sz="2400">
                <a:solidFill>
                  <a:schemeClr val="tx1"/>
                </a:solidFill>
                <a:latin typeface="Times New Roman" pitchFamily="18" charset="0"/>
                <a:cs typeface="Times New Roman" pitchFamily="18" charset="0"/>
              </a:defRPr>
            </a:lvl4pPr>
            <a:lvl5pPr marL="2057400" indent="-22860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fld id="{5239294E-C034-4FAD-A924-6BAE8192EE3F}" type="slidenum">
              <a:rPr lang="es-ES" altLang="es-ES" sz="1200" smtClean="0"/>
              <a:pPr/>
              <a:t>12</a:t>
            </a:fld>
            <a:endParaRPr lang="es-ES" altLang="es-E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UY" altLang="es-UY" b="1" smtClean="0"/>
          </a:p>
        </p:txBody>
      </p:sp>
      <p:sp>
        <p:nvSpPr>
          <p:cNvPr id="348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1363" indent="-284163">
              <a:spcBef>
                <a:spcPct val="30000"/>
              </a:spcBef>
              <a:defRPr sz="1200">
                <a:solidFill>
                  <a:schemeClr val="tx1"/>
                </a:solidFill>
                <a:latin typeface="Calibri" pitchFamily="34" charset="0"/>
              </a:defRPr>
            </a:lvl2pPr>
            <a:lvl3pPr marL="1141413" indent="-227013">
              <a:spcBef>
                <a:spcPct val="30000"/>
              </a:spcBef>
              <a:defRPr sz="1200">
                <a:solidFill>
                  <a:schemeClr val="tx1"/>
                </a:solidFill>
                <a:latin typeface="Calibri" pitchFamily="34" charset="0"/>
              </a:defRPr>
            </a:lvl3pPr>
            <a:lvl4pPr marL="1598613" indent="-227013">
              <a:spcBef>
                <a:spcPct val="30000"/>
              </a:spcBef>
              <a:defRPr sz="1200">
                <a:solidFill>
                  <a:schemeClr val="tx1"/>
                </a:solidFill>
                <a:latin typeface="Calibri" pitchFamily="34" charset="0"/>
              </a:defRPr>
            </a:lvl4pPr>
            <a:lvl5pPr marL="2055813" indent="-227013">
              <a:spcBef>
                <a:spcPct val="30000"/>
              </a:spcBef>
              <a:defRPr sz="1200">
                <a:solidFill>
                  <a:schemeClr val="tx1"/>
                </a:solidFill>
                <a:latin typeface="Calibri" pitchFamily="34" charset="0"/>
              </a:defRPr>
            </a:lvl5pPr>
            <a:lvl6pPr marL="2513013" indent="-227013" eaLnBrk="0" fontAlgn="base" hangingPunct="0">
              <a:spcBef>
                <a:spcPct val="30000"/>
              </a:spcBef>
              <a:spcAft>
                <a:spcPct val="0"/>
              </a:spcAft>
              <a:defRPr sz="1200">
                <a:solidFill>
                  <a:schemeClr val="tx1"/>
                </a:solidFill>
                <a:latin typeface="Calibri" pitchFamily="34" charset="0"/>
              </a:defRPr>
            </a:lvl6pPr>
            <a:lvl7pPr marL="2970213" indent="-227013" eaLnBrk="0" fontAlgn="base" hangingPunct="0">
              <a:spcBef>
                <a:spcPct val="30000"/>
              </a:spcBef>
              <a:spcAft>
                <a:spcPct val="0"/>
              </a:spcAft>
              <a:defRPr sz="1200">
                <a:solidFill>
                  <a:schemeClr val="tx1"/>
                </a:solidFill>
                <a:latin typeface="Calibri" pitchFamily="34" charset="0"/>
              </a:defRPr>
            </a:lvl7pPr>
            <a:lvl8pPr marL="3427413" indent="-227013" eaLnBrk="0" fontAlgn="base" hangingPunct="0">
              <a:spcBef>
                <a:spcPct val="30000"/>
              </a:spcBef>
              <a:spcAft>
                <a:spcPct val="0"/>
              </a:spcAft>
              <a:defRPr sz="1200">
                <a:solidFill>
                  <a:schemeClr val="tx1"/>
                </a:solidFill>
                <a:latin typeface="Calibri" pitchFamily="34" charset="0"/>
              </a:defRPr>
            </a:lvl8pPr>
            <a:lvl9pPr marL="3884613" indent="-227013" eaLnBrk="0" fontAlgn="base" hangingPunct="0">
              <a:spcBef>
                <a:spcPct val="30000"/>
              </a:spcBef>
              <a:spcAft>
                <a:spcPct val="0"/>
              </a:spcAft>
              <a:defRPr sz="1200">
                <a:solidFill>
                  <a:schemeClr val="tx1"/>
                </a:solidFill>
                <a:latin typeface="Calibri" pitchFamily="34" charset="0"/>
              </a:defRPr>
            </a:lvl9pPr>
          </a:lstStyle>
          <a:p>
            <a:pPr>
              <a:spcBef>
                <a:spcPct val="0"/>
              </a:spcBef>
            </a:pPr>
            <a:fld id="{E67E4E45-EC29-444F-B854-F3527FE52474}" type="slidenum">
              <a:rPr lang="es-ES" altLang="es-UY" smtClean="0">
                <a:latin typeface="Times New Roman" pitchFamily="18" charset="0"/>
                <a:cs typeface="Times New Roman" pitchFamily="18" charset="0"/>
              </a:rPr>
              <a:pPr>
                <a:spcBef>
                  <a:spcPct val="0"/>
                </a:spcBef>
              </a:pPr>
              <a:t>13</a:t>
            </a:fld>
            <a:endParaRPr lang="es-ES" altLang="es-UY" smtClean="0">
              <a:latin typeface="Times New Roman" pitchFamily="18"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a:ln/>
        </p:spPr>
      </p:sp>
      <p:sp>
        <p:nvSpPr>
          <p:cNvPr id="2662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UY" altLang="es-UY" smtClean="0"/>
          </a:p>
        </p:txBody>
      </p:sp>
      <p:sp>
        <p:nvSpPr>
          <p:cNvPr id="2662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cs typeface="Times New Roman" pitchFamily="18" charset="0"/>
              </a:defRPr>
            </a:lvl1pPr>
            <a:lvl2pPr marL="742950" indent="-285750">
              <a:defRPr sz="2400">
                <a:solidFill>
                  <a:schemeClr val="tx1"/>
                </a:solidFill>
                <a:latin typeface="Times New Roman" pitchFamily="18" charset="0"/>
                <a:cs typeface="Times New Roman" pitchFamily="18" charset="0"/>
              </a:defRPr>
            </a:lvl2pPr>
            <a:lvl3pPr marL="1143000" indent="-228600">
              <a:defRPr sz="2400">
                <a:solidFill>
                  <a:schemeClr val="tx1"/>
                </a:solidFill>
                <a:latin typeface="Times New Roman" pitchFamily="18" charset="0"/>
                <a:cs typeface="Times New Roman" pitchFamily="18" charset="0"/>
              </a:defRPr>
            </a:lvl3pPr>
            <a:lvl4pPr marL="1600200" indent="-228600">
              <a:defRPr sz="2400">
                <a:solidFill>
                  <a:schemeClr val="tx1"/>
                </a:solidFill>
                <a:latin typeface="Times New Roman" pitchFamily="18" charset="0"/>
                <a:cs typeface="Times New Roman" pitchFamily="18" charset="0"/>
              </a:defRPr>
            </a:lvl4pPr>
            <a:lvl5pPr marL="2057400" indent="-22860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fld id="{D4EE5896-8D5C-4F95-AE48-B4DAFF9FE8AA}" type="slidenum">
              <a:rPr lang="es-ES" altLang="es-UY" sz="1200" smtClean="0"/>
              <a:pPr/>
              <a:t>14</a:t>
            </a:fld>
            <a:endParaRPr lang="es-ES" altLang="es-UY"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solidFill>
            <a:srgbClr val="FFFFFF"/>
          </a:solidFill>
          <a:ln/>
        </p:spPr>
      </p:sp>
      <p:sp>
        <p:nvSpPr>
          <p:cNvPr id="31747"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endParaRPr lang="es-UY" altLang="es-UY" b="1"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a:solidFill>
            <a:srgbClr val="FFFFFF"/>
          </a:solidFill>
          <a:ln/>
        </p:spPr>
      </p:sp>
      <p:sp>
        <p:nvSpPr>
          <p:cNvPr id="29699" name="2 Marcador de notas"/>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a:spcBef>
                <a:spcPct val="0"/>
              </a:spcBef>
            </a:pPr>
            <a:endParaRPr lang="es-UY" altLang="es-UY" smtClean="0"/>
          </a:p>
        </p:txBody>
      </p:sp>
      <p:sp>
        <p:nvSpPr>
          <p:cNvPr id="29700" name="3 Marcador de número de diapositiva"/>
          <p:cNvSpPr txBox="1">
            <a:spLocks noGrp="1"/>
          </p:cNvSpPr>
          <p:nvPr/>
        </p:nvSpPr>
        <p:spPr bwMode="auto">
          <a:xfrm>
            <a:off x="3885453" y="8687751"/>
            <a:ext cx="2972547" cy="45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a:defRPr sz="2400">
                <a:solidFill>
                  <a:schemeClr val="tx1"/>
                </a:solidFill>
                <a:latin typeface="Times New Roman" pitchFamily="18" charset="0"/>
                <a:cs typeface="Times New Roman" pitchFamily="18" charset="0"/>
              </a:defRPr>
            </a:lvl1pPr>
            <a:lvl2pPr marL="742950" indent="-285750">
              <a:defRPr sz="2400">
                <a:solidFill>
                  <a:schemeClr val="tx1"/>
                </a:solidFill>
                <a:latin typeface="Times New Roman" pitchFamily="18" charset="0"/>
                <a:cs typeface="Times New Roman" pitchFamily="18" charset="0"/>
              </a:defRPr>
            </a:lvl2pPr>
            <a:lvl3pPr marL="1143000" indent="-228600">
              <a:defRPr sz="2400">
                <a:solidFill>
                  <a:schemeClr val="tx1"/>
                </a:solidFill>
                <a:latin typeface="Times New Roman" pitchFamily="18" charset="0"/>
                <a:cs typeface="Times New Roman" pitchFamily="18" charset="0"/>
              </a:defRPr>
            </a:lvl3pPr>
            <a:lvl4pPr marL="1600200" indent="-228600">
              <a:defRPr sz="2400">
                <a:solidFill>
                  <a:schemeClr val="tx1"/>
                </a:solidFill>
                <a:latin typeface="Times New Roman" pitchFamily="18" charset="0"/>
                <a:cs typeface="Times New Roman" pitchFamily="18" charset="0"/>
              </a:defRPr>
            </a:lvl4pPr>
            <a:lvl5pPr marL="2057400" indent="-22860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r" eaLnBrk="1" hangingPunct="1"/>
            <a:fld id="{0E7A6D56-FABC-4876-85B7-DA3261871E9B}" type="slidenum">
              <a:rPr lang="es-ES" altLang="es-UY" sz="1200">
                <a:cs typeface="Arial" pitchFamily="34" charset="0"/>
              </a:rPr>
              <a:pPr algn="r" eaLnBrk="1" hangingPunct="1"/>
              <a:t>29</a:t>
            </a:fld>
            <a:endParaRPr lang="es-ES" altLang="es-UY" sz="120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lstStyle/>
          <a:p>
            <a:pPr eaLnBrk="1" fontAlgn="auto" hangingPunct="1">
              <a:spcBef>
                <a:spcPts val="0"/>
              </a:spcBef>
              <a:spcAft>
                <a:spcPts val="0"/>
              </a:spcAft>
              <a:defRPr/>
            </a:pPr>
            <a:endParaRPr lang="es-UY" cap="all" dirty="0" smtClean="0"/>
          </a:p>
        </p:txBody>
      </p:sp>
      <p:sp>
        <p:nvSpPr>
          <p:cNvPr id="378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63600">
              <a:spcBef>
                <a:spcPct val="30000"/>
              </a:spcBef>
              <a:defRPr sz="1200">
                <a:solidFill>
                  <a:schemeClr val="tx1"/>
                </a:solidFill>
                <a:latin typeface="Calibri" pitchFamily="34" charset="0"/>
              </a:defRPr>
            </a:lvl1pPr>
            <a:lvl2pPr marL="700088" indent="-268288" defTabSz="863600">
              <a:spcBef>
                <a:spcPct val="30000"/>
              </a:spcBef>
              <a:defRPr sz="1200">
                <a:solidFill>
                  <a:schemeClr val="tx1"/>
                </a:solidFill>
                <a:latin typeface="Calibri" pitchFamily="34" charset="0"/>
              </a:defRPr>
            </a:lvl2pPr>
            <a:lvl3pPr marL="1079500" indent="-214313" defTabSz="863600">
              <a:spcBef>
                <a:spcPct val="30000"/>
              </a:spcBef>
              <a:defRPr sz="1200">
                <a:solidFill>
                  <a:schemeClr val="tx1"/>
                </a:solidFill>
                <a:latin typeface="Calibri" pitchFamily="34" charset="0"/>
              </a:defRPr>
            </a:lvl3pPr>
            <a:lvl4pPr marL="1511300" indent="-214313" defTabSz="863600">
              <a:spcBef>
                <a:spcPct val="30000"/>
              </a:spcBef>
              <a:defRPr sz="1200">
                <a:solidFill>
                  <a:schemeClr val="tx1"/>
                </a:solidFill>
                <a:latin typeface="Calibri" pitchFamily="34" charset="0"/>
              </a:defRPr>
            </a:lvl4pPr>
            <a:lvl5pPr marL="1943100" indent="-214313" defTabSz="863600">
              <a:spcBef>
                <a:spcPct val="30000"/>
              </a:spcBef>
              <a:defRPr sz="1200">
                <a:solidFill>
                  <a:schemeClr val="tx1"/>
                </a:solidFill>
                <a:latin typeface="Calibri" pitchFamily="34" charset="0"/>
              </a:defRPr>
            </a:lvl5pPr>
            <a:lvl6pPr marL="2400300" indent="-214313" defTabSz="863600" eaLnBrk="0" fontAlgn="base" hangingPunct="0">
              <a:spcBef>
                <a:spcPct val="30000"/>
              </a:spcBef>
              <a:spcAft>
                <a:spcPct val="0"/>
              </a:spcAft>
              <a:defRPr sz="1200">
                <a:solidFill>
                  <a:schemeClr val="tx1"/>
                </a:solidFill>
                <a:latin typeface="Calibri" pitchFamily="34" charset="0"/>
              </a:defRPr>
            </a:lvl6pPr>
            <a:lvl7pPr marL="2857500" indent="-214313" defTabSz="863600" eaLnBrk="0" fontAlgn="base" hangingPunct="0">
              <a:spcBef>
                <a:spcPct val="30000"/>
              </a:spcBef>
              <a:spcAft>
                <a:spcPct val="0"/>
              </a:spcAft>
              <a:defRPr sz="1200">
                <a:solidFill>
                  <a:schemeClr val="tx1"/>
                </a:solidFill>
                <a:latin typeface="Calibri" pitchFamily="34" charset="0"/>
              </a:defRPr>
            </a:lvl7pPr>
            <a:lvl8pPr marL="3314700" indent="-214313" defTabSz="863600" eaLnBrk="0" fontAlgn="base" hangingPunct="0">
              <a:spcBef>
                <a:spcPct val="30000"/>
              </a:spcBef>
              <a:spcAft>
                <a:spcPct val="0"/>
              </a:spcAft>
              <a:defRPr sz="1200">
                <a:solidFill>
                  <a:schemeClr val="tx1"/>
                </a:solidFill>
                <a:latin typeface="Calibri" pitchFamily="34" charset="0"/>
              </a:defRPr>
            </a:lvl8pPr>
            <a:lvl9pPr marL="3771900" indent="-214313" defTabSz="863600" eaLnBrk="0" fontAlgn="base" hangingPunct="0">
              <a:spcBef>
                <a:spcPct val="30000"/>
              </a:spcBef>
              <a:spcAft>
                <a:spcPct val="0"/>
              </a:spcAft>
              <a:defRPr sz="1200">
                <a:solidFill>
                  <a:schemeClr val="tx1"/>
                </a:solidFill>
                <a:latin typeface="Calibri" pitchFamily="34" charset="0"/>
              </a:defRPr>
            </a:lvl9pPr>
          </a:lstStyle>
          <a:p>
            <a:pPr>
              <a:spcBef>
                <a:spcPct val="0"/>
              </a:spcBef>
            </a:pPr>
            <a:fld id="{B7BA5F75-E302-40F5-8413-1C8AA7347F1E}" type="slidenum">
              <a:rPr lang="es-ES" altLang="es-UY" sz="1100" smtClean="0">
                <a:latin typeface="Times New Roman" pitchFamily="18" charset="0"/>
                <a:cs typeface="Times New Roman" pitchFamily="18" charset="0"/>
              </a:rPr>
              <a:pPr>
                <a:spcBef>
                  <a:spcPct val="0"/>
                </a:spcBef>
              </a:pPr>
              <a:t>33</a:t>
            </a:fld>
            <a:endParaRPr lang="es-ES" altLang="es-UY" sz="1100" smtClean="0">
              <a:latin typeface="Times New Roman" pitchFamily="18" charset="0"/>
              <a:cs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93" y="-471488"/>
            <a:ext cx="9501983" cy="7493879"/>
          </a:xfrm>
          <a:prstGeom prst="rect">
            <a:avLst/>
          </a:prstGeom>
        </p:spPr>
      </p:pic>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ES" dirty="0"/>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A847CFC-816F-41D0-AAC0-9BF4FEBC753E}" type="datetimeFigureOut">
              <a:rPr lang="es-ES" smtClean="0"/>
              <a:t>12/10/2018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526472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A847CFC-816F-41D0-AAC0-9BF4FEBC753E}" type="datetimeFigureOut">
              <a:rPr lang="es-ES" smtClean="0"/>
              <a:t>12/10/2018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993231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A847CFC-816F-41D0-AAC0-9BF4FEBC753E}" type="datetimeFigureOut">
              <a:rPr lang="es-ES" smtClean="0"/>
              <a:t>12/10/2018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351314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A847CFC-816F-41D0-AAC0-9BF4FEBC753E}" type="datetimeFigureOut">
              <a:rPr lang="es-ES" smtClean="0"/>
              <a:t>12/10/2018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150765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A847CFC-816F-41D0-AAC0-9BF4FEBC753E}" type="datetimeFigureOut">
              <a:rPr lang="es-ES" smtClean="0"/>
              <a:t>12/10/2018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30672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7A847CFC-816F-41D0-AAC0-9BF4FEBC753E}" type="datetimeFigureOut">
              <a:rPr lang="es-ES" smtClean="0"/>
              <a:t>12/10/2018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835825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7A847CFC-816F-41D0-AAC0-9BF4FEBC753E}" type="datetimeFigureOut">
              <a:rPr lang="es-ES" smtClean="0"/>
              <a:t>12/10/2018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5353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7A847CFC-816F-41D0-AAC0-9BF4FEBC753E}" type="datetimeFigureOut">
              <a:rPr lang="es-ES" smtClean="0"/>
              <a:t>12/10/2018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850430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847CFC-816F-41D0-AAC0-9BF4FEBC753E}" type="datetimeFigureOut">
              <a:rPr lang="es-ES" smtClean="0"/>
              <a:t>12/10/2018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458938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847CFC-816F-41D0-AAC0-9BF4FEBC753E}" type="datetimeFigureOut">
              <a:rPr lang="es-ES" smtClean="0"/>
              <a:t>12/10/2018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115493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847CFC-816F-41D0-AAC0-9BF4FEBC753E}" type="datetimeFigureOut">
              <a:rPr lang="es-ES" smtClean="0"/>
              <a:t>12/10/2018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204773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1"/>
            <a:ext cx="9224010" cy="6872519"/>
          </a:xfrm>
          <a:prstGeom prst="rect">
            <a:avLst/>
          </a:prstGeom>
        </p:spPr>
      </p:pic>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Marcador de fecha 3"/>
          <p:cNvSpPr>
            <a:spLocks noGrp="1"/>
          </p:cNvSpPr>
          <p:nvPr>
            <p:ph type="dt" sz="half" idx="2"/>
          </p:nvPr>
        </p:nvSpPr>
        <p:spPr>
          <a:xfrm>
            <a:off x="628650" y="6356351"/>
            <a:ext cx="777240" cy="365125"/>
          </a:xfrm>
          <a:prstGeom prst="rect">
            <a:avLst/>
          </a:prstGeom>
        </p:spPr>
        <p:txBody>
          <a:bodyPr vert="horz" lIns="91440" tIns="45720" rIns="91440" bIns="45720" rtlCol="0" anchor="ctr"/>
          <a:lstStyle>
            <a:lvl1pPr algn="l">
              <a:defRPr sz="1050">
                <a:solidFill>
                  <a:schemeClr val="tx1">
                    <a:tint val="75000"/>
                  </a:schemeClr>
                </a:solidFill>
                <a:latin typeface="Bookman Old Style" panose="02050604050505020204" pitchFamily="18" charset="0"/>
              </a:defRPr>
            </a:lvl1pPr>
          </a:lstStyle>
          <a:p>
            <a:fld id="{7A847CFC-816F-41D0-AAC0-9BF4FEBC753E}" type="datetimeFigureOut">
              <a:rPr lang="es-ES" smtClean="0"/>
              <a:t>12/10/2018</a:t>
            </a:fld>
            <a:endParaRPr lang="es-ES"/>
          </a:p>
        </p:txBody>
      </p:sp>
      <p:sp>
        <p:nvSpPr>
          <p:cNvPr id="5" name="Marcador de pie de página 4"/>
          <p:cNvSpPr>
            <a:spLocks noGrp="1"/>
          </p:cNvSpPr>
          <p:nvPr>
            <p:ph type="ftr" sz="quarter" idx="3"/>
          </p:nvPr>
        </p:nvSpPr>
        <p:spPr>
          <a:xfrm>
            <a:off x="1543050" y="6356351"/>
            <a:ext cx="4834890" cy="365125"/>
          </a:xfrm>
          <a:prstGeom prst="rect">
            <a:avLst/>
          </a:prstGeom>
        </p:spPr>
        <p:txBody>
          <a:bodyPr vert="horz" lIns="91440" tIns="45720" rIns="91440" bIns="45720" rtlCol="0" anchor="ctr"/>
          <a:lstStyle>
            <a:lvl1pPr algn="l">
              <a:defRPr sz="1200">
                <a:solidFill>
                  <a:schemeClr val="tx1">
                    <a:tint val="75000"/>
                  </a:schemeClr>
                </a:solidFill>
                <a:latin typeface="Bookman Old Style" panose="02050604050505020204" pitchFamily="18" charset="0"/>
              </a:defRPr>
            </a:lvl1pPr>
          </a:lstStyle>
          <a:p>
            <a:endParaRPr lang="es-ES"/>
          </a:p>
        </p:txBody>
      </p:sp>
      <p:sp>
        <p:nvSpPr>
          <p:cNvPr id="6" name="Marcador de número de diapositiva 5"/>
          <p:cNvSpPr>
            <a:spLocks noGrp="1"/>
          </p:cNvSpPr>
          <p:nvPr>
            <p:ph type="sldNum" sz="quarter" idx="4"/>
          </p:nvPr>
        </p:nvSpPr>
        <p:spPr>
          <a:xfrm>
            <a:off x="6709410" y="6356351"/>
            <a:ext cx="468630" cy="365125"/>
          </a:xfrm>
          <a:prstGeom prst="rect">
            <a:avLst/>
          </a:prstGeom>
        </p:spPr>
        <p:txBody>
          <a:bodyPr vert="horz" lIns="91440" tIns="45720" rIns="91440" bIns="45720" rtlCol="0" anchor="ctr"/>
          <a:lstStyle>
            <a:lvl1pPr algn="r">
              <a:defRPr sz="1200">
                <a:solidFill>
                  <a:schemeClr val="tx1">
                    <a:tint val="75000"/>
                  </a:schemeClr>
                </a:solidFill>
                <a:latin typeface="Bookman Old Style" panose="02050604050505020204" pitchFamily="18" charset="0"/>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18255169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Bookman Old Style" panose="0205060405050502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70C0"/>
          </a:solidFill>
          <a:latin typeface="Bookman Old Style" panose="0205060405050502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70C0"/>
          </a:solidFill>
          <a:latin typeface="Bookman Old Style" panose="0205060405050502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70C0"/>
          </a:solidFill>
          <a:latin typeface="Bookman Old Style" panose="0205060405050502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70C0"/>
          </a:solidFill>
          <a:latin typeface="Bookman Old Style" panose="0205060405050502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emf"/></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395535" y="692696"/>
            <a:ext cx="8874951" cy="5328592"/>
          </a:xfrm>
          <a:prstGeom prst="rect">
            <a:avLst/>
          </a:prstGeom>
          <a:noFill/>
          <a:ln>
            <a:noFill/>
          </a:ln>
          <a:effectLst>
            <a:softEdge rad="317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1 Título"/>
          <p:cNvSpPr>
            <a:spLocks noGrp="1"/>
          </p:cNvSpPr>
          <p:nvPr>
            <p:ph type="ctrTitle"/>
          </p:nvPr>
        </p:nvSpPr>
        <p:spPr>
          <a:xfrm>
            <a:off x="611560" y="1772816"/>
            <a:ext cx="8280400" cy="2376264"/>
          </a:xfrm>
        </p:spPr>
        <p:txBody>
          <a:bodyPr>
            <a:normAutofit fontScale="90000"/>
          </a:bodyPr>
          <a:lstStyle/>
          <a:p>
            <a:pPr lvl="0" eaLnBrk="0" fontAlgn="base" hangingPunct="0">
              <a:lnSpc>
                <a:spcPct val="100000"/>
              </a:lnSpc>
              <a:spcAft>
                <a:spcPct val="0"/>
              </a:spcAft>
              <a:defRPr/>
            </a:pPr>
            <a:r>
              <a:rPr lang="es-ES" sz="3600" dirty="0"/>
              <a:t>Conferencia Internacional: Mecanismos de incentivo para energías renovables en América Latina</a:t>
            </a:r>
            <a:r>
              <a:rPr lang="es-ES" altLang="es-UY" sz="4000" dirty="0" smtClean="0">
                <a:solidFill>
                  <a:sysClr val="windowText" lastClr="000000"/>
                </a:solidFill>
                <a:latin typeface="Calibri"/>
              </a:rPr>
              <a:t/>
            </a:r>
            <a:br>
              <a:rPr lang="es-ES" altLang="es-UY" sz="4000" dirty="0" smtClean="0">
                <a:solidFill>
                  <a:sysClr val="windowText" lastClr="000000"/>
                </a:solidFill>
                <a:latin typeface="Calibri"/>
              </a:rPr>
            </a:br>
            <a:r>
              <a:rPr lang="es-ES" altLang="es-UY" sz="4000" dirty="0" smtClean="0">
                <a:solidFill>
                  <a:srgbClr val="FF0000"/>
                </a:solidFill>
                <a:latin typeface="Calibri"/>
              </a:rPr>
              <a:t>Experiencia desde </a:t>
            </a:r>
            <a:r>
              <a:rPr lang="es-ES" altLang="es-UY" sz="4000" dirty="0">
                <a:solidFill>
                  <a:srgbClr val="FF0000"/>
                </a:solidFill>
                <a:latin typeface="Calibri"/>
              </a:rPr>
              <a:t>la </a:t>
            </a:r>
            <a:r>
              <a:rPr lang="es-ES" sz="4000" dirty="0">
                <a:solidFill>
                  <a:srgbClr val="FF0000"/>
                </a:solidFill>
                <a:latin typeface="Calibri"/>
              </a:rPr>
              <a:t>Administración </a:t>
            </a:r>
            <a:r>
              <a:rPr lang="es-ES" sz="4000" dirty="0">
                <a:solidFill>
                  <a:srgbClr val="FF0000"/>
                </a:solidFill>
                <a:latin typeface="Calibri"/>
              </a:rPr>
              <a:t>Nacional de Usinas y Trasmisiones Eléctricas (UTE)</a:t>
            </a:r>
            <a:r>
              <a:rPr lang="es-ES" altLang="es-UY" sz="4000" dirty="0">
                <a:solidFill>
                  <a:srgbClr val="FF0000"/>
                </a:solidFill>
                <a:latin typeface="Calibri"/>
              </a:rPr>
              <a:t> </a:t>
            </a:r>
            <a:r>
              <a:rPr lang="es-ES" altLang="es-UY" sz="4000" dirty="0" smtClean="0">
                <a:solidFill>
                  <a:srgbClr val="FF0000"/>
                </a:solidFill>
                <a:latin typeface="Calibri"/>
              </a:rPr>
              <a:t>- Uruguay</a:t>
            </a:r>
            <a:endParaRPr lang="es-ES" altLang="es-UY" sz="4000" dirty="0">
              <a:solidFill>
                <a:srgbClr val="FF0000"/>
              </a:solidFill>
              <a:latin typeface="Calibri"/>
            </a:endParaRPr>
          </a:p>
        </p:txBody>
      </p:sp>
      <p:sp>
        <p:nvSpPr>
          <p:cNvPr id="6" name="2 Subtítulo"/>
          <p:cNvSpPr>
            <a:spLocks noGrp="1"/>
          </p:cNvSpPr>
          <p:nvPr>
            <p:ph type="subTitle" idx="1"/>
          </p:nvPr>
        </p:nvSpPr>
        <p:spPr>
          <a:xfrm>
            <a:off x="980941" y="4581128"/>
            <a:ext cx="7704138" cy="792162"/>
          </a:xfrm>
        </p:spPr>
        <p:txBody>
          <a:bodyPr/>
          <a:lstStyle/>
          <a:p>
            <a:pPr algn="l">
              <a:defRPr/>
            </a:pPr>
            <a:r>
              <a:rPr lang="es-UY" sz="2000" dirty="0" smtClean="0">
                <a:solidFill>
                  <a:schemeClr val="tx1"/>
                </a:solidFill>
                <a:latin typeface="Arial" panose="020B0604020202020204" pitchFamily="34" charset="0"/>
                <a:cs typeface="Arial" panose="020B0604020202020204" pitchFamily="34" charset="0"/>
              </a:rPr>
              <a:t>Octubre </a:t>
            </a:r>
            <a:r>
              <a:rPr lang="es-UY" sz="2000" dirty="0" smtClean="0">
                <a:solidFill>
                  <a:schemeClr val="tx1"/>
                </a:solidFill>
                <a:latin typeface="Arial" panose="020B0604020202020204" pitchFamily="34" charset="0"/>
                <a:cs typeface="Arial" panose="020B0604020202020204" pitchFamily="34" charset="0"/>
              </a:rPr>
              <a:t>2018</a:t>
            </a:r>
            <a:endParaRPr lang="es-UY" sz="2000" dirty="0">
              <a:solidFill>
                <a:schemeClr val="tx1"/>
              </a:solidFill>
              <a:latin typeface="Arial" panose="020B0604020202020204" pitchFamily="34" charset="0"/>
              <a:cs typeface="Arial" panose="020B0604020202020204" pitchFamily="34" charset="0"/>
            </a:endParaRPr>
          </a:p>
          <a:p>
            <a:pPr algn="l">
              <a:defRPr/>
            </a:pPr>
            <a:r>
              <a:rPr lang="es-UY" sz="2000" dirty="0" smtClean="0">
                <a:solidFill>
                  <a:schemeClr val="tx1"/>
                </a:solidFill>
                <a:latin typeface="Arial" panose="020B0604020202020204" pitchFamily="34" charset="0"/>
                <a:cs typeface="Arial" panose="020B0604020202020204" pitchFamily="34" charset="0"/>
              </a:rPr>
              <a:t>Cochabamba, Bolivia</a:t>
            </a:r>
            <a:r>
              <a:rPr lang="es-UY" sz="2000" b="1" dirty="0" smtClean="0">
                <a:solidFill>
                  <a:schemeClr val="bg1">
                    <a:lumMod val="65000"/>
                  </a:schemeClr>
                </a:solidFill>
                <a:latin typeface="Arial" panose="020B0604020202020204" pitchFamily="34" charset="0"/>
                <a:cs typeface="Arial" panose="020B0604020202020204" pitchFamily="34" charset="0"/>
              </a:rPr>
              <a:t>.</a:t>
            </a:r>
            <a:endParaRPr lang="es-UY" sz="2000" b="1" dirty="0">
              <a:solidFill>
                <a:schemeClr val="bg1">
                  <a:lumMod val="65000"/>
                </a:schemeClr>
              </a:solidFill>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20" y="-459432"/>
            <a:ext cx="3692047"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488196"/>
            <a:ext cx="3010744" cy="964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4102" y="6093296"/>
            <a:ext cx="555307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4538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1340768"/>
            <a:ext cx="8856663"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defRPr/>
            </a:pPr>
            <a:r>
              <a:rPr lang="es-UY" altLang="es-UY" sz="2400" dirty="0" smtClean="0">
                <a:solidFill>
                  <a:sysClr val="windowText" lastClr="000000"/>
                </a:solidFill>
                <a:latin typeface="Arial Rounded MT Bold" panose="020F0704030504030204" pitchFamily="34" charset="0"/>
                <a:ea typeface="Gulim" pitchFamily="34" charset="-127"/>
              </a:rPr>
              <a:t>	Contexto del Sector Eléctrico de Uruguay: </a:t>
            </a:r>
          </a:p>
          <a:p>
            <a:pPr marL="0" indent="0" algn="just">
              <a:buNone/>
              <a:defRPr/>
            </a:pPr>
            <a:r>
              <a:rPr lang="es-UY" altLang="es-UY" sz="2400" dirty="0">
                <a:solidFill>
                  <a:sysClr val="windowText" lastClr="000000"/>
                </a:solidFill>
                <a:latin typeface="Arial Rounded MT Bold" panose="020F0704030504030204" pitchFamily="34" charset="0"/>
                <a:ea typeface="Gulim" pitchFamily="34" charset="-127"/>
              </a:rPr>
              <a:t>	</a:t>
            </a:r>
            <a:r>
              <a:rPr lang="es-UY" altLang="es-UY" sz="2400" dirty="0" smtClean="0">
                <a:solidFill>
                  <a:sysClr val="windowText" lastClr="000000"/>
                </a:solidFill>
                <a:latin typeface="Arial Rounded MT Bold" panose="020F0704030504030204" pitchFamily="34" charset="0"/>
                <a:ea typeface="Gulim" pitchFamily="34" charset="-127"/>
              </a:rPr>
              <a:t>¿es favorable a la incorporación de ERNC?</a:t>
            </a:r>
          </a:p>
          <a:p>
            <a:pPr marL="0" indent="0" algn="just">
              <a:buNone/>
              <a:defRPr/>
            </a:pPr>
            <a:endParaRPr lang="es-UY" altLang="es-UY" sz="2400" dirty="0">
              <a:solidFill>
                <a:sysClr val="windowText" lastClr="000000"/>
              </a:solidFill>
              <a:latin typeface="Arial Rounded MT Bold" panose="020F0704030504030204" pitchFamily="34" charset="0"/>
              <a:ea typeface="Gulim" pitchFamily="34" charset="-127"/>
            </a:endParaRPr>
          </a:p>
          <a:p>
            <a:pPr algn="just">
              <a:defRPr/>
            </a:pPr>
            <a:r>
              <a:rPr lang="es-UY" altLang="es-UY" sz="2400" dirty="0" smtClean="0">
                <a:solidFill>
                  <a:sysClr val="windowText" lastClr="000000"/>
                </a:solidFill>
                <a:latin typeface="Arial Rounded MT Bold" panose="020F0704030504030204" pitchFamily="34" charset="0"/>
                <a:ea typeface="Gulim" pitchFamily="34" charset="-127"/>
              </a:rPr>
              <a:t>No disponibilidad de hidrocarburos locales;</a:t>
            </a:r>
          </a:p>
          <a:p>
            <a:pPr algn="just">
              <a:defRPr/>
            </a:pPr>
            <a:r>
              <a:rPr lang="es-UY" altLang="es-UY" sz="2400" dirty="0" smtClean="0">
                <a:solidFill>
                  <a:sysClr val="windowText" lastClr="000000"/>
                </a:solidFill>
                <a:latin typeface="Arial Rounded MT Bold" panose="020F0704030504030204" pitchFamily="34" charset="0"/>
                <a:ea typeface="Gulim" pitchFamily="34" charset="-127"/>
              </a:rPr>
              <a:t>Variabilidad de aportes hidroeléctricos;</a:t>
            </a:r>
          </a:p>
          <a:p>
            <a:pPr algn="just">
              <a:defRPr/>
            </a:pPr>
            <a:r>
              <a:rPr lang="es-UY" altLang="es-UY" sz="2400" dirty="0" smtClean="0">
                <a:solidFill>
                  <a:sysClr val="windowText" lastClr="000000"/>
                </a:solidFill>
                <a:latin typeface="Arial Rounded MT Bold" panose="020F0704030504030204" pitchFamily="34" charset="0"/>
                <a:ea typeface="Gulim" pitchFamily="34" charset="-127"/>
              </a:rPr>
              <a:t>Buen nivel de recursos renovables en todo el territorio;</a:t>
            </a:r>
          </a:p>
          <a:p>
            <a:pPr algn="just">
              <a:defRPr/>
            </a:pPr>
            <a:r>
              <a:rPr lang="es-UY" altLang="es-UY" sz="2400" dirty="0">
                <a:solidFill>
                  <a:sysClr val="windowText" lastClr="000000"/>
                </a:solidFill>
                <a:latin typeface="Arial Rounded MT Bold" panose="020F0704030504030204" pitchFamily="34" charset="0"/>
                <a:ea typeface="Gulim" pitchFamily="34" charset="-127"/>
              </a:rPr>
              <a:t>Alta integración </a:t>
            </a:r>
            <a:r>
              <a:rPr lang="es-UY" altLang="es-UY" sz="2400" dirty="0" smtClean="0">
                <a:solidFill>
                  <a:sysClr val="windowText" lastClr="000000"/>
                </a:solidFill>
                <a:latin typeface="Arial Rounded MT Bold" panose="020F0704030504030204" pitchFamily="34" charset="0"/>
                <a:ea typeface="Gulim" pitchFamily="34" charset="-127"/>
              </a:rPr>
              <a:t>de redes nacionales y con </a:t>
            </a:r>
            <a:r>
              <a:rPr lang="es-UY" altLang="es-UY" sz="2400" dirty="0">
                <a:solidFill>
                  <a:sysClr val="windowText" lastClr="000000"/>
                </a:solidFill>
                <a:latin typeface="Arial Rounded MT Bold" panose="020F0704030504030204" pitchFamily="34" charset="0"/>
                <a:ea typeface="Gulim" pitchFamily="34" charset="-127"/>
              </a:rPr>
              <a:t>sistemas </a:t>
            </a:r>
            <a:r>
              <a:rPr lang="es-UY" altLang="es-UY" sz="2400" dirty="0" smtClean="0">
                <a:solidFill>
                  <a:sysClr val="windowText" lastClr="000000"/>
                </a:solidFill>
                <a:latin typeface="Arial Rounded MT Bold" panose="020F0704030504030204" pitchFamily="34" charset="0"/>
                <a:ea typeface="Gulim" pitchFamily="34" charset="-127"/>
              </a:rPr>
              <a:t>vecinos.</a:t>
            </a:r>
          </a:p>
          <a:p>
            <a:pPr marL="0" indent="0" algn="just">
              <a:buNone/>
              <a:defRPr/>
            </a:pPr>
            <a:endParaRPr lang="es-ES" altLang="es-UY" sz="2400" dirty="0">
              <a:solidFill>
                <a:sysClr val="windowText" lastClr="000000"/>
              </a:solidFill>
              <a:latin typeface="Arial Rounded MT Bold" panose="020F0704030504030204" pitchFamily="34" charset="0"/>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0" fontAlgn="base" latinLnBrk="0" hangingPunct="0">
              <a:lnSpc>
                <a:spcPct val="100000"/>
              </a:lnSpc>
              <a:spcBef>
                <a:spcPct val="20000"/>
              </a:spcBef>
              <a:spcAft>
                <a:spcPct val="0"/>
              </a:spcAft>
              <a:buClrTx/>
              <a:buSzTx/>
              <a:buNone/>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989794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323850" y="274638"/>
            <a:ext cx="8686800" cy="439737"/>
          </a:xfrm>
        </p:spPr>
        <p:txBody>
          <a:bodyPr>
            <a:normAutofit fontScale="90000"/>
          </a:bodyPr>
          <a:lstStyle/>
          <a:p>
            <a:pPr eaLnBrk="1" hangingPunct="1"/>
            <a:r>
              <a:rPr lang="es-UY" altLang="es-UY" b="1" smtClean="0"/>
              <a:t>Situación pasada del Sector Eléctrico</a:t>
            </a:r>
            <a:endParaRPr lang="es-ES" altLang="es-UY" b="1" smtClean="0"/>
          </a:p>
        </p:txBody>
      </p:sp>
      <p:pic>
        <p:nvPicPr>
          <p:cNvPr id="11267" name="5 Imagen" descr="jigigce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3008313"/>
            <a:ext cx="3433763"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338" y="1160463"/>
            <a:ext cx="338137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8187" y="1196752"/>
            <a:ext cx="5475287"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607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617735" y="765969"/>
            <a:ext cx="7986713" cy="358775"/>
          </a:xfrm>
        </p:spPr>
        <p:txBody>
          <a:bodyPr>
            <a:normAutofit fontScale="90000"/>
          </a:bodyPr>
          <a:lstStyle/>
          <a:p>
            <a:r>
              <a:rPr lang="es-UY" altLang="es-ES" sz="3600" dirty="0" smtClean="0"/>
              <a:t>¿Pueden las </a:t>
            </a:r>
            <a:r>
              <a:rPr lang="es-UY" altLang="es-ES" sz="3600" dirty="0" smtClean="0"/>
              <a:t>ERNC </a:t>
            </a:r>
            <a:r>
              <a:rPr lang="es-UY" altLang="es-ES" sz="3600" dirty="0" smtClean="0"/>
              <a:t>adaptarse a la </a:t>
            </a:r>
            <a:r>
              <a:rPr lang="es-UY" altLang="es-ES" sz="3600" dirty="0" smtClean="0"/>
              <a:t>demanda?</a:t>
            </a:r>
            <a:endParaRPr lang="es-UY" altLang="es-ES" sz="3600" dirty="0" smtClean="0"/>
          </a:p>
        </p:txBody>
      </p:sp>
      <p:sp>
        <p:nvSpPr>
          <p:cNvPr id="6147" name="4 CuadroTexto"/>
          <p:cNvSpPr txBox="1">
            <a:spLocks noChangeArrowheads="1"/>
          </p:cNvSpPr>
          <p:nvPr/>
        </p:nvSpPr>
        <p:spPr bwMode="auto">
          <a:xfrm>
            <a:off x="4031456" y="1572171"/>
            <a:ext cx="9032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s-ES" sz="2400" dirty="0">
                <a:latin typeface="Times New Roman" pitchFamily="18" charset="0"/>
              </a:rPr>
              <a:t>BIEN</a:t>
            </a:r>
          </a:p>
        </p:txBody>
      </p:sp>
      <p:sp>
        <p:nvSpPr>
          <p:cNvPr id="6148" name="5 CuadroTexto"/>
          <p:cNvSpPr txBox="1">
            <a:spLocks noChangeArrowheads="1"/>
          </p:cNvSpPr>
          <p:nvPr/>
        </p:nvSpPr>
        <p:spPr bwMode="auto">
          <a:xfrm>
            <a:off x="1012481" y="2899322"/>
            <a:ext cx="1330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s-ES" sz="2400" dirty="0">
                <a:latin typeface="Times New Roman" pitchFamily="18" charset="0"/>
              </a:rPr>
              <a:t>M. BIEN</a:t>
            </a:r>
          </a:p>
        </p:txBody>
      </p:sp>
      <p:sp>
        <p:nvSpPr>
          <p:cNvPr id="6149" name="6 CuadroTexto"/>
          <p:cNvSpPr txBox="1">
            <a:spLocks noChangeArrowheads="1"/>
          </p:cNvSpPr>
          <p:nvPr/>
        </p:nvSpPr>
        <p:spPr bwMode="auto">
          <a:xfrm>
            <a:off x="4471988" y="3012034"/>
            <a:ext cx="1006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s-ES" sz="2400" dirty="0">
                <a:latin typeface="Times New Roman" pitchFamily="18" charset="0"/>
              </a:rPr>
              <a:t>POCO</a:t>
            </a:r>
          </a:p>
        </p:txBody>
      </p:sp>
      <p:grpSp>
        <p:nvGrpSpPr>
          <p:cNvPr id="6150" name="Group 10"/>
          <p:cNvGrpSpPr>
            <a:grpSpLocks noChangeAspect="1"/>
          </p:cNvGrpSpPr>
          <p:nvPr/>
        </p:nvGrpSpPr>
        <p:grpSpPr bwMode="auto">
          <a:xfrm>
            <a:off x="87313" y="1284834"/>
            <a:ext cx="8675687" cy="5522912"/>
            <a:chOff x="90" y="523"/>
            <a:chExt cx="5465" cy="3479"/>
          </a:xfrm>
        </p:grpSpPr>
        <p:grpSp>
          <p:nvGrpSpPr>
            <p:cNvPr id="6152" name="Group 211"/>
            <p:cNvGrpSpPr>
              <a:grpSpLocks/>
            </p:cNvGrpSpPr>
            <p:nvPr/>
          </p:nvGrpSpPr>
          <p:grpSpPr bwMode="auto">
            <a:xfrm>
              <a:off x="646" y="598"/>
              <a:ext cx="4811" cy="2942"/>
              <a:chOff x="646" y="598"/>
              <a:chExt cx="4811" cy="2942"/>
            </a:xfrm>
          </p:grpSpPr>
          <p:sp>
            <p:nvSpPr>
              <p:cNvPr id="6527" name="Freeform 12"/>
              <p:cNvSpPr>
                <a:spLocks noEditPoints="1"/>
              </p:cNvSpPr>
              <p:nvPr/>
            </p:nvSpPr>
            <p:spPr bwMode="auto">
              <a:xfrm>
                <a:off x="684" y="598"/>
                <a:ext cx="4723" cy="2897"/>
              </a:xfrm>
              <a:custGeom>
                <a:avLst/>
                <a:gdLst>
                  <a:gd name="T0" fmla="*/ 0 w 12752"/>
                  <a:gd name="T1" fmla="*/ 0 h 7824"/>
                  <a:gd name="T2" fmla="*/ 0 w 12752"/>
                  <a:gd name="T3" fmla="*/ 0 h 7824"/>
                  <a:gd name="T4" fmla="*/ 0 w 12752"/>
                  <a:gd name="T5" fmla="*/ 0 h 7824"/>
                  <a:gd name="T6" fmla="*/ 0 w 12752"/>
                  <a:gd name="T7" fmla="*/ 0 h 7824"/>
                  <a:gd name="T8" fmla="*/ 0 w 12752"/>
                  <a:gd name="T9" fmla="*/ 0 h 7824"/>
                  <a:gd name="T10" fmla="*/ 0 w 12752"/>
                  <a:gd name="T11" fmla="*/ 0 h 7824"/>
                  <a:gd name="T12" fmla="*/ 0 w 12752"/>
                  <a:gd name="T13" fmla="*/ 0 h 7824"/>
                  <a:gd name="T14" fmla="*/ 0 w 12752"/>
                  <a:gd name="T15" fmla="*/ 0 h 7824"/>
                  <a:gd name="T16" fmla="*/ 0 w 12752"/>
                  <a:gd name="T17" fmla="*/ 0 h 7824"/>
                  <a:gd name="T18" fmla="*/ 0 w 12752"/>
                  <a:gd name="T19" fmla="*/ 0 h 7824"/>
                  <a:gd name="T20" fmla="*/ 0 w 12752"/>
                  <a:gd name="T21" fmla="*/ 0 h 7824"/>
                  <a:gd name="T22" fmla="*/ 0 w 12752"/>
                  <a:gd name="T23" fmla="*/ 0 h 7824"/>
                  <a:gd name="T24" fmla="*/ 0 w 12752"/>
                  <a:gd name="T25" fmla="*/ 0 h 7824"/>
                  <a:gd name="T26" fmla="*/ 0 w 12752"/>
                  <a:gd name="T27" fmla="*/ 0 h 7824"/>
                  <a:gd name="T28" fmla="*/ 0 w 12752"/>
                  <a:gd name="T29" fmla="*/ 0 h 7824"/>
                  <a:gd name="T30" fmla="*/ 0 w 12752"/>
                  <a:gd name="T31" fmla="*/ 0 h 7824"/>
                  <a:gd name="T32" fmla="*/ 0 w 12752"/>
                  <a:gd name="T33" fmla="*/ 0 h 7824"/>
                  <a:gd name="T34" fmla="*/ 0 w 12752"/>
                  <a:gd name="T35" fmla="*/ 0 h 78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752"/>
                  <a:gd name="T55" fmla="*/ 0 h 7824"/>
                  <a:gd name="T56" fmla="*/ 12752 w 12752"/>
                  <a:gd name="T57" fmla="*/ 7824 h 78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752" h="7824">
                    <a:moveTo>
                      <a:pt x="0" y="8"/>
                    </a:moveTo>
                    <a:cubicBezTo>
                      <a:pt x="0" y="4"/>
                      <a:pt x="4" y="0"/>
                      <a:pt x="8" y="0"/>
                    </a:cubicBezTo>
                    <a:lnTo>
                      <a:pt x="12744" y="0"/>
                    </a:lnTo>
                    <a:cubicBezTo>
                      <a:pt x="12749" y="0"/>
                      <a:pt x="12752" y="4"/>
                      <a:pt x="12752" y="8"/>
                    </a:cubicBezTo>
                    <a:lnTo>
                      <a:pt x="12752" y="7816"/>
                    </a:lnTo>
                    <a:cubicBezTo>
                      <a:pt x="12752" y="7821"/>
                      <a:pt x="12749" y="7824"/>
                      <a:pt x="12744" y="7824"/>
                    </a:cubicBezTo>
                    <a:lnTo>
                      <a:pt x="8" y="7824"/>
                    </a:lnTo>
                    <a:cubicBezTo>
                      <a:pt x="4" y="7824"/>
                      <a:pt x="0" y="7821"/>
                      <a:pt x="0" y="7816"/>
                    </a:cubicBezTo>
                    <a:lnTo>
                      <a:pt x="0" y="8"/>
                    </a:lnTo>
                    <a:close/>
                    <a:moveTo>
                      <a:pt x="16" y="7816"/>
                    </a:moveTo>
                    <a:lnTo>
                      <a:pt x="8" y="7808"/>
                    </a:lnTo>
                    <a:lnTo>
                      <a:pt x="12744" y="7808"/>
                    </a:lnTo>
                    <a:lnTo>
                      <a:pt x="12736" y="7816"/>
                    </a:lnTo>
                    <a:lnTo>
                      <a:pt x="12736" y="8"/>
                    </a:lnTo>
                    <a:lnTo>
                      <a:pt x="12744" y="16"/>
                    </a:lnTo>
                    <a:lnTo>
                      <a:pt x="8" y="16"/>
                    </a:lnTo>
                    <a:lnTo>
                      <a:pt x="16" y="8"/>
                    </a:lnTo>
                    <a:lnTo>
                      <a:pt x="16" y="7816"/>
                    </a:lnTo>
                    <a:close/>
                  </a:path>
                </a:pathLst>
              </a:custGeom>
              <a:solidFill>
                <a:srgbClr val="808080"/>
              </a:solidFill>
              <a:ln w="6">
                <a:solidFill>
                  <a:srgbClr val="808080"/>
                </a:solidFill>
                <a:bevel/>
                <a:headEnd/>
                <a:tailEnd/>
              </a:ln>
            </p:spPr>
            <p:txBody>
              <a:bodyPr/>
              <a:lstStyle/>
              <a:p>
                <a:endParaRPr lang="es-ES"/>
              </a:p>
            </p:txBody>
          </p:sp>
          <p:sp>
            <p:nvSpPr>
              <p:cNvPr id="6528" name="Freeform 11"/>
              <p:cNvSpPr>
                <a:spLocks noEditPoints="1"/>
              </p:cNvSpPr>
              <p:nvPr/>
            </p:nvSpPr>
            <p:spPr bwMode="auto">
              <a:xfrm>
                <a:off x="687" y="598"/>
                <a:ext cx="4717" cy="2482"/>
              </a:xfrm>
              <a:custGeom>
                <a:avLst/>
                <a:gdLst>
                  <a:gd name="T0" fmla="*/ 0 w 4717"/>
                  <a:gd name="T1" fmla="*/ 2476 h 2482"/>
                  <a:gd name="T2" fmla="*/ 4717 w 4717"/>
                  <a:gd name="T3" fmla="*/ 2476 h 2482"/>
                  <a:gd name="T4" fmla="*/ 4717 w 4717"/>
                  <a:gd name="T5" fmla="*/ 2482 h 2482"/>
                  <a:gd name="T6" fmla="*/ 0 w 4717"/>
                  <a:gd name="T7" fmla="*/ 2482 h 2482"/>
                  <a:gd name="T8" fmla="*/ 0 w 4717"/>
                  <a:gd name="T9" fmla="*/ 2476 h 2482"/>
                  <a:gd name="T10" fmla="*/ 0 w 4717"/>
                  <a:gd name="T11" fmla="*/ 2068 h 2482"/>
                  <a:gd name="T12" fmla="*/ 4717 w 4717"/>
                  <a:gd name="T13" fmla="*/ 2068 h 2482"/>
                  <a:gd name="T14" fmla="*/ 4717 w 4717"/>
                  <a:gd name="T15" fmla="*/ 2074 h 2482"/>
                  <a:gd name="T16" fmla="*/ 0 w 4717"/>
                  <a:gd name="T17" fmla="*/ 2074 h 2482"/>
                  <a:gd name="T18" fmla="*/ 0 w 4717"/>
                  <a:gd name="T19" fmla="*/ 2068 h 2482"/>
                  <a:gd name="T20" fmla="*/ 0 w 4717"/>
                  <a:gd name="T21" fmla="*/ 1653 h 2482"/>
                  <a:gd name="T22" fmla="*/ 4717 w 4717"/>
                  <a:gd name="T23" fmla="*/ 1653 h 2482"/>
                  <a:gd name="T24" fmla="*/ 4717 w 4717"/>
                  <a:gd name="T25" fmla="*/ 1659 h 2482"/>
                  <a:gd name="T26" fmla="*/ 0 w 4717"/>
                  <a:gd name="T27" fmla="*/ 1659 h 2482"/>
                  <a:gd name="T28" fmla="*/ 0 w 4717"/>
                  <a:gd name="T29" fmla="*/ 1653 h 2482"/>
                  <a:gd name="T30" fmla="*/ 0 w 4717"/>
                  <a:gd name="T31" fmla="*/ 1238 h 2482"/>
                  <a:gd name="T32" fmla="*/ 4717 w 4717"/>
                  <a:gd name="T33" fmla="*/ 1238 h 2482"/>
                  <a:gd name="T34" fmla="*/ 4717 w 4717"/>
                  <a:gd name="T35" fmla="*/ 1244 h 2482"/>
                  <a:gd name="T36" fmla="*/ 0 w 4717"/>
                  <a:gd name="T37" fmla="*/ 1244 h 2482"/>
                  <a:gd name="T38" fmla="*/ 0 w 4717"/>
                  <a:gd name="T39" fmla="*/ 1238 h 2482"/>
                  <a:gd name="T40" fmla="*/ 0 w 4717"/>
                  <a:gd name="T41" fmla="*/ 823 h 2482"/>
                  <a:gd name="T42" fmla="*/ 4717 w 4717"/>
                  <a:gd name="T43" fmla="*/ 823 h 2482"/>
                  <a:gd name="T44" fmla="*/ 4717 w 4717"/>
                  <a:gd name="T45" fmla="*/ 829 h 2482"/>
                  <a:gd name="T46" fmla="*/ 0 w 4717"/>
                  <a:gd name="T47" fmla="*/ 829 h 2482"/>
                  <a:gd name="T48" fmla="*/ 0 w 4717"/>
                  <a:gd name="T49" fmla="*/ 823 h 2482"/>
                  <a:gd name="T50" fmla="*/ 0 w 4717"/>
                  <a:gd name="T51" fmla="*/ 414 h 2482"/>
                  <a:gd name="T52" fmla="*/ 4717 w 4717"/>
                  <a:gd name="T53" fmla="*/ 414 h 2482"/>
                  <a:gd name="T54" fmla="*/ 4717 w 4717"/>
                  <a:gd name="T55" fmla="*/ 420 h 2482"/>
                  <a:gd name="T56" fmla="*/ 0 w 4717"/>
                  <a:gd name="T57" fmla="*/ 420 h 2482"/>
                  <a:gd name="T58" fmla="*/ 0 w 4717"/>
                  <a:gd name="T59" fmla="*/ 414 h 2482"/>
                  <a:gd name="T60" fmla="*/ 0 w 4717"/>
                  <a:gd name="T61" fmla="*/ 0 h 2482"/>
                  <a:gd name="T62" fmla="*/ 4717 w 4717"/>
                  <a:gd name="T63" fmla="*/ 0 h 2482"/>
                  <a:gd name="T64" fmla="*/ 4717 w 4717"/>
                  <a:gd name="T65" fmla="*/ 6 h 2482"/>
                  <a:gd name="T66" fmla="*/ 0 w 4717"/>
                  <a:gd name="T67" fmla="*/ 6 h 2482"/>
                  <a:gd name="T68" fmla="*/ 0 w 4717"/>
                  <a:gd name="T69" fmla="*/ 0 h 24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717"/>
                  <a:gd name="T106" fmla="*/ 0 h 2482"/>
                  <a:gd name="T107" fmla="*/ 4717 w 4717"/>
                  <a:gd name="T108" fmla="*/ 2482 h 24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717" h="2482">
                    <a:moveTo>
                      <a:pt x="0" y="2476"/>
                    </a:moveTo>
                    <a:lnTo>
                      <a:pt x="4717" y="2476"/>
                    </a:lnTo>
                    <a:lnTo>
                      <a:pt x="4717" y="2482"/>
                    </a:lnTo>
                    <a:lnTo>
                      <a:pt x="0" y="2482"/>
                    </a:lnTo>
                    <a:lnTo>
                      <a:pt x="0" y="2476"/>
                    </a:lnTo>
                    <a:close/>
                    <a:moveTo>
                      <a:pt x="0" y="2068"/>
                    </a:moveTo>
                    <a:lnTo>
                      <a:pt x="4717" y="2068"/>
                    </a:lnTo>
                    <a:lnTo>
                      <a:pt x="4717" y="2074"/>
                    </a:lnTo>
                    <a:lnTo>
                      <a:pt x="0" y="2074"/>
                    </a:lnTo>
                    <a:lnTo>
                      <a:pt x="0" y="2068"/>
                    </a:lnTo>
                    <a:close/>
                    <a:moveTo>
                      <a:pt x="0" y="1653"/>
                    </a:moveTo>
                    <a:lnTo>
                      <a:pt x="4717" y="1653"/>
                    </a:lnTo>
                    <a:lnTo>
                      <a:pt x="4717" y="1659"/>
                    </a:lnTo>
                    <a:lnTo>
                      <a:pt x="0" y="1659"/>
                    </a:lnTo>
                    <a:lnTo>
                      <a:pt x="0" y="1653"/>
                    </a:lnTo>
                    <a:close/>
                    <a:moveTo>
                      <a:pt x="0" y="1238"/>
                    </a:moveTo>
                    <a:lnTo>
                      <a:pt x="4717" y="1238"/>
                    </a:lnTo>
                    <a:lnTo>
                      <a:pt x="4717" y="1244"/>
                    </a:lnTo>
                    <a:lnTo>
                      <a:pt x="0" y="1244"/>
                    </a:lnTo>
                    <a:lnTo>
                      <a:pt x="0" y="1238"/>
                    </a:lnTo>
                    <a:close/>
                    <a:moveTo>
                      <a:pt x="0" y="823"/>
                    </a:moveTo>
                    <a:lnTo>
                      <a:pt x="4717" y="823"/>
                    </a:lnTo>
                    <a:lnTo>
                      <a:pt x="4717" y="829"/>
                    </a:lnTo>
                    <a:lnTo>
                      <a:pt x="0" y="829"/>
                    </a:lnTo>
                    <a:lnTo>
                      <a:pt x="0" y="823"/>
                    </a:lnTo>
                    <a:close/>
                    <a:moveTo>
                      <a:pt x="0" y="414"/>
                    </a:moveTo>
                    <a:lnTo>
                      <a:pt x="4717" y="414"/>
                    </a:lnTo>
                    <a:lnTo>
                      <a:pt x="4717" y="420"/>
                    </a:lnTo>
                    <a:lnTo>
                      <a:pt x="0" y="420"/>
                    </a:lnTo>
                    <a:lnTo>
                      <a:pt x="0" y="414"/>
                    </a:lnTo>
                    <a:close/>
                    <a:moveTo>
                      <a:pt x="0" y="0"/>
                    </a:moveTo>
                    <a:lnTo>
                      <a:pt x="4717" y="0"/>
                    </a:lnTo>
                    <a:lnTo>
                      <a:pt x="4717" y="6"/>
                    </a:lnTo>
                    <a:lnTo>
                      <a:pt x="0" y="6"/>
                    </a:lnTo>
                    <a:lnTo>
                      <a:pt x="0" y="0"/>
                    </a:lnTo>
                    <a:close/>
                  </a:path>
                </a:pathLst>
              </a:custGeom>
              <a:solidFill>
                <a:srgbClr val="000000"/>
              </a:solidFill>
              <a:ln w="6">
                <a:solidFill>
                  <a:srgbClr val="000000"/>
                </a:solidFill>
                <a:bevel/>
                <a:headEnd/>
                <a:tailEnd/>
              </a:ln>
            </p:spPr>
            <p:txBody>
              <a:bodyPr/>
              <a:lstStyle/>
              <a:p>
                <a:endParaRPr lang="es-ES"/>
              </a:p>
            </p:txBody>
          </p:sp>
          <p:sp>
            <p:nvSpPr>
              <p:cNvPr id="6529" name="Rectangle 13"/>
              <p:cNvSpPr>
                <a:spLocks noChangeArrowheads="1"/>
              </p:cNvSpPr>
              <p:nvPr/>
            </p:nvSpPr>
            <p:spPr bwMode="auto">
              <a:xfrm>
                <a:off x="684" y="601"/>
                <a:ext cx="6" cy="2891"/>
              </a:xfrm>
              <a:prstGeom prst="rect">
                <a:avLst/>
              </a:prstGeom>
              <a:solidFill>
                <a:srgbClr val="000000"/>
              </a:solidFill>
              <a:ln w="6">
                <a:solidFill>
                  <a:srgbClr val="000000"/>
                </a:solidFill>
                <a:bevel/>
                <a:headEnd/>
                <a:tailEnd/>
              </a:ln>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30" name="Freeform 14"/>
              <p:cNvSpPr>
                <a:spLocks noEditPoints="1"/>
              </p:cNvSpPr>
              <p:nvPr/>
            </p:nvSpPr>
            <p:spPr bwMode="auto">
              <a:xfrm>
                <a:off x="646" y="598"/>
                <a:ext cx="41" cy="2897"/>
              </a:xfrm>
              <a:custGeom>
                <a:avLst/>
                <a:gdLst>
                  <a:gd name="T0" fmla="*/ 0 w 41"/>
                  <a:gd name="T1" fmla="*/ 2891 h 2897"/>
                  <a:gd name="T2" fmla="*/ 41 w 41"/>
                  <a:gd name="T3" fmla="*/ 2891 h 2897"/>
                  <a:gd name="T4" fmla="*/ 41 w 41"/>
                  <a:gd name="T5" fmla="*/ 2897 h 2897"/>
                  <a:gd name="T6" fmla="*/ 0 w 41"/>
                  <a:gd name="T7" fmla="*/ 2897 h 2897"/>
                  <a:gd name="T8" fmla="*/ 0 w 41"/>
                  <a:gd name="T9" fmla="*/ 2891 h 2897"/>
                  <a:gd name="T10" fmla="*/ 0 w 41"/>
                  <a:gd name="T11" fmla="*/ 2476 h 2897"/>
                  <a:gd name="T12" fmla="*/ 41 w 41"/>
                  <a:gd name="T13" fmla="*/ 2476 h 2897"/>
                  <a:gd name="T14" fmla="*/ 41 w 41"/>
                  <a:gd name="T15" fmla="*/ 2482 h 2897"/>
                  <a:gd name="T16" fmla="*/ 0 w 41"/>
                  <a:gd name="T17" fmla="*/ 2482 h 2897"/>
                  <a:gd name="T18" fmla="*/ 0 w 41"/>
                  <a:gd name="T19" fmla="*/ 2476 h 2897"/>
                  <a:gd name="T20" fmla="*/ 0 w 41"/>
                  <a:gd name="T21" fmla="*/ 2068 h 2897"/>
                  <a:gd name="T22" fmla="*/ 41 w 41"/>
                  <a:gd name="T23" fmla="*/ 2068 h 2897"/>
                  <a:gd name="T24" fmla="*/ 41 w 41"/>
                  <a:gd name="T25" fmla="*/ 2074 h 2897"/>
                  <a:gd name="T26" fmla="*/ 0 w 41"/>
                  <a:gd name="T27" fmla="*/ 2074 h 2897"/>
                  <a:gd name="T28" fmla="*/ 0 w 41"/>
                  <a:gd name="T29" fmla="*/ 2068 h 2897"/>
                  <a:gd name="T30" fmla="*/ 0 w 41"/>
                  <a:gd name="T31" fmla="*/ 1653 h 2897"/>
                  <a:gd name="T32" fmla="*/ 41 w 41"/>
                  <a:gd name="T33" fmla="*/ 1653 h 2897"/>
                  <a:gd name="T34" fmla="*/ 41 w 41"/>
                  <a:gd name="T35" fmla="*/ 1659 h 2897"/>
                  <a:gd name="T36" fmla="*/ 0 w 41"/>
                  <a:gd name="T37" fmla="*/ 1659 h 2897"/>
                  <a:gd name="T38" fmla="*/ 0 w 41"/>
                  <a:gd name="T39" fmla="*/ 1653 h 2897"/>
                  <a:gd name="T40" fmla="*/ 0 w 41"/>
                  <a:gd name="T41" fmla="*/ 1238 h 2897"/>
                  <a:gd name="T42" fmla="*/ 41 w 41"/>
                  <a:gd name="T43" fmla="*/ 1238 h 2897"/>
                  <a:gd name="T44" fmla="*/ 41 w 41"/>
                  <a:gd name="T45" fmla="*/ 1244 h 2897"/>
                  <a:gd name="T46" fmla="*/ 0 w 41"/>
                  <a:gd name="T47" fmla="*/ 1244 h 2897"/>
                  <a:gd name="T48" fmla="*/ 0 w 41"/>
                  <a:gd name="T49" fmla="*/ 1238 h 2897"/>
                  <a:gd name="T50" fmla="*/ 0 w 41"/>
                  <a:gd name="T51" fmla="*/ 823 h 2897"/>
                  <a:gd name="T52" fmla="*/ 41 w 41"/>
                  <a:gd name="T53" fmla="*/ 823 h 2897"/>
                  <a:gd name="T54" fmla="*/ 41 w 41"/>
                  <a:gd name="T55" fmla="*/ 829 h 2897"/>
                  <a:gd name="T56" fmla="*/ 0 w 41"/>
                  <a:gd name="T57" fmla="*/ 829 h 2897"/>
                  <a:gd name="T58" fmla="*/ 0 w 41"/>
                  <a:gd name="T59" fmla="*/ 823 h 2897"/>
                  <a:gd name="T60" fmla="*/ 0 w 41"/>
                  <a:gd name="T61" fmla="*/ 414 h 2897"/>
                  <a:gd name="T62" fmla="*/ 41 w 41"/>
                  <a:gd name="T63" fmla="*/ 414 h 2897"/>
                  <a:gd name="T64" fmla="*/ 41 w 41"/>
                  <a:gd name="T65" fmla="*/ 420 h 2897"/>
                  <a:gd name="T66" fmla="*/ 0 w 41"/>
                  <a:gd name="T67" fmla="*/ 420 h 2897"/>
                  <a:gd name="T68" fmla="*/ 0 w 41"/>
                  <a:gd name="T69" fmla="*/ 414 h 2897"/>
                  <a:gd name="T70" fmla="*/ 0 w 41"/>
                  <a:gd name="T71" fmla="*/ 0 h 2897"/>
                  <a:gd name="T72" fmla="*/ 41 w 41"/>
                  <a:gd name="T73" fmla="*/ 0 h 2897"/>
                  <a:gd name="T74" fmla="*/ 41 w 41"/>
                  <a:gd name="T75" fmla="*/ 6 h 2897"/>
                  <a:gd name="T76" fmla="*/ 0 w 41"/>
                  <a:gd name="T77" fmla="*/ 6 h 2897"/>
                  <a:gd name="T78" fmla="*/ 0 w 41"/>
                  <a:gd name="T79" fmla="*/ 0 h 28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
                  <a:gd name="T121" fmla="*/ 0 h 2897"/>
                  <a:gd name="T122" fmla="*/ 41 w 41"/>
                  <a:gd name="T123" fmla="*/ 2897 h 28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 h="2897">
                    <a:moveTo>
                      <a:pt x="0" y="2891"/>
                    </a:moveTo>
                    <a:lnTo>
                      <a:pt x="41" y="2891"/>
                    </a:lnTo>
                    <a:lnTo>
                      <a:pt x="41" y="2897"/>
                    </a:lnTo>
                    <a:lnTo>
                      <a:pt x="0" y="2897"/>
                    </a:lnTo>
                    <a:lnTo>
                      <a:pt x="0" y="2891"/>
                    </a:lnTo>
                    <a:close/>
                    <a:moveTo>
                      <a:pt x="0" y="2476"/>
                    </a:moveTo>
                    <a:lnTo>
                      <a:pt x="41" y="2476"/>
                    </a:lnTo>
                    <a:lnTo>
                      <a:pt x="41" y="2482"/>
                    </a:lnTo>
                    <a:lnTo>
                      <a:pt x="0" y="2482"/>
                    </a:lnTo>
                    <a:lnTo>
                      <a:pt x="0" y="2476"/>
                    </a:lnTo>
                    <a:close/>
                    <a:moveTo>
                      <a:pt x="0" y="2068"/>
                    </a:moveTo>
                    <a:lnTo>
                      <a:pt x="41" y="2068"/>
                    </a:lnTo>
                    <a:lnTo>
                      <a:pt x="41" y="2074"/>
                    </a:lnTo>
                    <a:lnTo>
                      <a:pt x="0" y="2074"/>
                    </a:lnTo>
                    <a:lnTo>
                      <a:pt x="0" y="2068"/>
                    </a:lnTo>
                    <a:close/>
                    <a:moveTo>
                      <a:pt x="0" y="1653"/>
                    </a:moveTo>
                    <a:lnTo>
                      <a:pt x="41" y="1653"/>
                    </a:lnTo>
                    <a:lnTo>
                      <a:pt x="41" y="1659"/>
                    </a:lnTo>
                    <a:lnTo>
                      <a:pt x="0" y="1659"/>
                    </a:lnTo>
                    <a:lnTo>
                      <a:pt x="0" y="1653"/>
                    </a:lnTo>
                    <a:close/>
                    <a:moveTo>
                      <a:pt x="0" y="1238"/>
                    </a:moveTo>
                    <a:lnTo>
                      <a:pt x="41" y="1238"/>
                    </a:lnTo>
                    <a:lnTo>
                      <a:pt x="41" y="1244"/>
                    </a:lnTo>
                    <a:lnTo>
                      <a:pt x="0" y="1244"/>
                    </a:lnTo>
                    <a:lnTo>
                      <a:pt x="0" y="1238"/>
                    </a:lnTo>
                    <a:close/>
                    <a:moveTo>
                      <a:pt x="0" y="823"/>
                    </a:moveTo>
                    <a:lnTo>
                      <a:pt x="41" y="823"/>
                    </a:lnTo>
                    <a:lnTo>
                      <a:pt x="41" y="829"/>
                    </a:lnTo>
                    <a:lnTo>
                      <a:pt x="0" y="829"/>
                    </a:lnTo>
                    <a:lnTo>
                      <a:pt x="0" y="823"/>
                    </a:lnTo>
                    <a:close/>
                    <a:moveTo>
                      <a:pt x="0" y="414"/>
                    </a:moveTo>
                    <a:lnTo>
                      <a:pt x="41" y="414"/>
                    </a:lnTo>
                    <a:lnTo>
                      <a:pt x="41" y="420"/>
                    </a:lnTo>
                    <a:lnTo>
                      <a:pt x="0" y="420"/>
                    </a:lnTo>
                    <a:lnTo>
                      <a:pt x="0" y="414"/>
                    </a:lnTo>
                    <a:close/>
                    <a:moveTo>
                      <a:pt x="0" y="0"/>
                    </a:moveTo>
                    <a:lnTo>
                      <a:pt x="41" y="0"/>
                    </a:lnTo>
                    <a:lnTo>
                      <a:pt x="41" y="6"/>
                    </a:lnTo>
                    <a:lnTo>
                      <a:pt x="0" y="6"/>
                    </a:lnTo>
                    <a:lnTo>
                      <a:pt x="0" y="0"/>
                    </a:lnTo>
                    <a:close/>
                  </a:path>
                </a:pathLst>
              </a:custGeom>
              <a:solidFill>
                <a:srgbClr val="000000"/>
              </a:solidFill>
              <a:ln w="6">
                <a:solidFill>
                  <a:srgbClr val="000000"/>
                </a:solidFill>
                <a:bevel/>
                <a:headEnd/>
                <a:tailEnd/>
              </a:ln>
            </p:spPr>
            <p:txBody>
              <a:bodyPr/>
              <a:lstStyle/>
              <a:p>
                <a:endParaRPr lang="es-ES"/>
              </a:p>
            </p:txBody>
          </p:sp>
          <p:sp>
            <p:nvSpPr>
              <p:cNvPr id="6531" name="Freeform 15"/>
              <p:cNvSpPr>
                <a:spLocks/>
              </p:cNvSpPr>
              <p:nvPr/>
            </p:nvSpPr>
            <p:spPr bwMode="auto">
              <a:xfrm>
                <a:off x="687" y="3489"/>
                <a:ext cx="4717" cy="12"/>
              </a:xfrm>
              <a:custGeom>
                <a:avLst/>
                <a:gdLst>
                  <a:gd name="T0" fmla="*/ 0 w 4717"/>
                  <a:gd name="T1" fmla="*/ 0 h 12"/>
                  <a:gd name="T2" fmla="*/ 4717 w 4717"/>
                  <a:gd name="T3" fmla="*/ 6 h 12"/>
                  <a:gd name="T4" fmla="*/ 4717 w 4717"/>
                  <a:gd name="T5" fmla="*/ 12 h 12"/>
                  <a:gd name="T6" fmla="*/ 0 w 4717"/>
                  <a:gd name="T7" fmla="*/ 6 h 12"/>
                  <a:gd name="T8" fmla="*/ 0 w 4717"/>
                  <a:gd name="T9" fmla="*/ 0 h 12"/>
                  <a:gd name="T10" fmla="*/ 0 60000 65536"/>
                  <a:gd name="T11" fmla="*/ 0 60000 65536"/>
                  <a:gd name="T12" fmla="*/ 0 60000 65536"/>
                  <a:gd name="T13" fmla="*/ 0 60000 65536"/>
                  <a:gd name="T14" fmla="*/ 0 60000 65536"/>
                  <a:gd name="T15" fmla="*/ 0 w 4717"/>
                  <a:gd name="T16" fmla="*/ 0 h 12"/>
                  <a:gd name="T17" fmla="*/ 4717 w 4717"/>
                  <a:gd name="T18" fmla="*/ 12 h 12"/>
                </a:gdLst>
                <a:ahLst/>
                <a:cxnLst>
                  <a:cxn ang="T10">
                    <a:pos x="T0" y="T1"/>
                  </a:cxn>
                  <a:cxn ang="T11">
                    <a:pos x="T2" y="T3"/>
                  </a:cxn>
                  <a:cxn ang="T12">
                    <a:pos x="T4" y="T5"/>
                  </a:cxn>
                  <a:cxn ang="T13">
                    <a:pos x="T6" y="T7"/>
                  </a:cxn>
                  <a:cxn ang="T14">
                    <a:pos x="T8" y="T9"/>
                  </a:cxn>
                </a:cxnLst>
                <a:rect l="T15" t="T16" r="T17" b="T18"/>
                <a:pathLst>
                  <a:path w="4717" h="12">
                    <a:moveTo>
                      <a:pt x="0" y="0"/>
                    </a:moveTo>
                    <a:lnTo>
                      <a:pt x="4717" y="6"/>
                    </a:lnTo>
                    <a:lnTo>
                      <a:pt x="4717" y="12"/>
                    </a:lnTo>
                    <a:lnTo>
                      <a:pt x="0" y="6"/>
                    </a:lnTo>
                    <a:lnTo>
                      <a:pt x="0" y="0"/>
                    </a:lnTo>
                    <a:close/>
                  </a:path>
                </a:pathLst>
              </a:custGeom>
              <a:solidFill>
                <a:srgbClr val="000000"/>
              </a:solidFill>
              <a:ln w="6">
                <a:solidFill>
                  <a:srgbClr val="000000"/>
                </a:solidFill>
                <a:bevel/>
                <a:headEnd/>
                <a:tailEnd/>
              </a:ln>
            </p:spPr>
            <p:txBody>
              <a:bodyPr/>
              <a:lstStyle/>
              <a:p>
                <a:endParaRPr lang="es-ES"/>
              </a:p>
            </p:txBody>
          </p:sp>
          <p:sp>
            <p:nvSpPr>
              <p:cNvPr id="6532" name="Freeform 16"/>
              <p:cNvSpPr>
                <a:spLocks noEditPoints="1"/>
              </p:cNvSpPr>
              <p:nvPr/>
            </p:nvSpPr>
            <p:spPr bwMode="auto">
              <a:xfrm>
                <a:off x="684" y="3492"/>
                <a:ext cx="4723" cy="48"/>
              </a:xfrm>
              <a:custGeom>
                <a:avLst/>
                <a:gdLst>
                  <a:gd name="T0" fmla="*/ 6 w 4723"/>
                  <a:gd name="T1" fmla="*/ 0 h 48"/>
                  <a:gd name="T2" fmla="*/ 6 w 4723"/>
                  <a:gd name="T3" fmla="*/ 48 h 48"/>
                  <a:gd name="T4" fmla="*/ 0 w 4723"/>
                  <a:gd name="T5" fmla="*/ 48 h 48"/>
                  <a:gd name="T6" fmla="*/ 0 w 4723"/>
                  <a:gd name="T7" fmla="*/ 0 h 48"/>
                  <a:gd name="T8" fmla="*/ 6 w 4723"/>
                  <a:gd name="T9" fmla="*/ 0 h 48"/>
                  <a:gd name="T10" fmla="*/ 433 w 4723"/>
                  <a:gd name="T11" fmla="*/ 0 h 48"/>
                  <a:gd name="T12" fmla="*/ 433 w 4723"/>
                  <a:gd name="T13" fmla="*/ 48 h 48"/>
                  <a:gd name="T14" fmla="*/ 427 w 4723"/>
                  <a:gd name="T15" fmla="*/ 48 h 48"/>
                  <a:gd name="T16" fmla="*/ 427 w 4723"/>
                  <a:gd name="T17" fmla="*/ 0 h 48"/>
                  <a:gd name="T18" fmla="*/ 433 w 4723"/>
                  <a:gd name="T19" fmla="*/ 0 h 48"/>
                  <a:gd name="T20" fmla="*/ 866 w 4723"/>
                  <a:gd name="T21" fmla="*/ 0 h 48"/>
                  <a:gd name="T22" fmla="*/ 866 w 4723"/>
                  <a:gd name="T23" fmla="*/ 48 h 48"/>
                  <a:gd name="T24" fmla="*/ 860 w 4723"/>
                  <a:gd name="T25" fmla="*/ 48 h 48"/>
                  <a:gd name="T26" fmla="*/ 860 w 4723"/>
                  <a:gd name="T27" fmla="*/ 0 h 48"/>
                  <a:gd name="T28" fmla="*/ 866 w 4723"/>
                  <a:gd name="T29" fmla="*/ 0 h 48"/>
                  <a:gd name="T30" fmla="*/ 1292 w 4723"/>
                  <a:gd name="T31" fmla="*/ 0 h 48"/>
                  <a:gd name="T32" fmla="*/ 1292 w 4723"/>
                  <a:gd name="T33" fmla="*/ 48 h 48"/>
                  <a:gd name="T34" fmla="*/ 1286 w 4723"/>
                  <a:gd name="T35" fmla="*/ 48 h 48"/>
                  <a:gd name="T36" fmla="*/ 1286 w 4723"/>
                  <a:gd name="T37" fmla="*/ 0 h 48"/>
                  <a:gd name="T38" fmla="*/ 1292 w 4723"/>
                  <a:gd name="T39" fmla="*/ 0 h 48"/>
                  <a:gd name="T40" fmla="*/ 1719 w 4723"/>
                  <a:gd name="T41" fmla="*/ 0 h 48"/>
                  <a:gd name="T42" fmla="*/ 1719 w 4723"/>
                  <a:gd name="T43" fmla="*/ 48 h 48"/>
                  <a:gd name="T44" fmla="*/ 1713 w 4723"/>
                  <a:gd name="T45" fmla="*/ 48 h 48"/>
                  <a:gd name="T46" fmla="*/ 1713 w 4723"/>
                  <a:gd name="T47" fmla="*/ 0 h 48"/>
                  <a:gd name="T48" fmla="*/ 1719 w 4723"/>
                  <a:gd name="T49" fmla="*/ 0 h 48"/>
                  <a:gd name="T50" fmla="*/ 2152 w 4723"/>
                  <a:gd name="T51" fmla="*/ 0 h 48"/>
                  <a:gd name="T52" fmla="*/ 2152 w 4723"/>
                  <a:gd name="T53" fmla="*/ 48 h 48"/>
                  <a:gd name="T54" fmla="*/ 2146 w 4723"/>
                  <a:gd name="T55" fmla="*/ 48 h 48"/>
                  <a:gd name="T56" fmla="*/ 2146 w 4723"/>
                  <a:gd name="T57" fmla="*/ 0 h 48"/>
                  <a:gd name="T58" fmla="*/ 2152 w 4723"/>
                  <a:gd name="T59" fmla="*/ 0 h 48"/>
                  <a:gd name="T60" fmla="*/ 2578 w 4723"/>
                  <a:gd name="T61" fmla="*/ 0 h 48"/>
                  <a:gd name="T62" fmla="*/ 2578 w 4723"/>
                  <a:gd name="T63" fmla="*/ 48 h 48"/>
                  <a:gd name="T64" fmla="*/ 2572 w 4723"/>
                  <a:gd name="T65" fmla="*/ 48 h 48"/>
                  <a:gd name="T66" fmla="*/ 2572 w 4723"/>
                  <a:gd name="T67" fmla="*/ 0 h 48"/>
                  <a:gd name="T68" fmla="*/ 2578 w 4723"/>
                  <a:gd name="T69" fmla="*/ 0 h 48"/>
                  <a:gd name="T70" fmla="*/ 3011 w 4723"/>
                  <a:gd name="T71" fmla="*/ 0 h 48"/>
                  <a:gd name="T72" fmla="*/ 3011 w 4723"/>
                  <a:gd name="T73" fmla="*/ 48 h 48"/>
                  <a:gd name="T74" fmla="*/ 3005 w 4723"/>
                  <a:gd name="T75" fmla="*/ 48 h 48"/>
                  <a:gd name="T76" fmla="*/ 3005 w 4723"/>
                  <a:gd name="T77" fmla="*/ 0 h 48"/>
                  <a:gd name="T78" fmla="*/ 3011 w 4723"/>
                  <a:gd name="T79" fmla="*/ 0 h 48"/>
                  <a:gd name="T80" fmla="*/ 3437 w 4723"/>
                  <a:gd name="T81" fmla="*/ 0 h 48"/>
                  <a:gd name="T82" fmla="*/ 3437 w 4723"/>
                  <a:gd name="T83" fmla="*/ 48 h 48"/>
                  <a:gd name="T84" fmla="*/ 3432 w 4723"/>
                  <a:gd name="T85" fmla="*/ 48 h 48"/>
                  <a:gd name="T86" fmla="*/ 3432 w 4723"/>
                  <a:gd name="T87" fmla="*/ 0 h 48"/>
                  <a:gd name="T88" fmla="*/ 3437 w 4723"/>
                  <a:gd name="T89" fmla="*/ 0 h 48"/>
                  <a:gd name="T90" fmla="*/ 3864 w 4723"/>
                  <a:gd name="T91" fmla="*/ 0 h 48"/>
                  <a:gd name="T92" fmla="*/ 3864 w 4723"/>
                  <a:gd name="T93" fmla="*/ 48 h 48"/>
                  <a:gd name="T94" fmla="*/ 3858 w 4723"/>
                  <a:gd name="T95" fmla="*/ 48 h 48"/>
                  <a:gd name="T96" fmla="*/ 3858 w 4723"/>
                  <a:gd name="T97" fmla="*/ 0 h 48"/>
                  <a:gd name="T98" fmla="*/ 3864 w 4723"/>
                  <a:gd name="T99" fmla="*/ 0 h 48"/>
                  <a:gd name="T100" fmla="*/ 4297 w 4723"/>
                  <a:gd name="T101" fmla="*/ 0 h 48"/>
                  <a:gd name="T102" fmla="*/ 4297 w 4723"/>
                  <a:gd name="T103" fmla="*/ 48 h 48"/>
                  <a:gd name="T104" fmla="*/ 4291 w 4723"/>
                  <a:gd name="T105" fmla="*/ 48 h 48"/>
                  <a:gd name="T106" fmla="*/ 4291 w 4723"/>
                  <a:gd name="T107" fmla="*/ 0 h 48"/>
                  <a:gd name="T108" fmla="*/ 4297 w 4723"/>
                  <a:gd name="T109" fmla="*/ 0 h 48"/>
                  <a:gd name="T110" fmla="*/ 4723 w 4723"/>
                  <a:gd name="T111" fmla="*/ 0 h 48"/>
                  <a:gd name="T112" fmla="*/ 4723 w 4723"/>
                  <a:gd name="T113" fmla="*/ 48 h 48"/>
                  <a:gd name="T114" fmla="*/ 4717 w 4723"/>
                  <a:gd name="T115" fmla="*/ 48 h 48"/>
                  <a:gd name="T116" fmla="*/ 4717 w 4723"/>
                  <a:gd name="T117" fmla="*/ 0 h 48"/>
                  <a:gd name="T118" fmla="*/ 4723 w 4723"/>
                  <a:gd name="T119" fmla="*/ 0 h 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723"/>
                  <a:gd name="T181" fmla="*/ 0 h 48"/>
                  <a:gd name="T182" fmla="*/ 4723 w 4723"/>
                  <a:gd name="T183" fmla="*/ 48 h 4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723" h="48">
                    <a:moveTo>
                      <a:pt x="6" y="0"/>
                    </a:moveTo>
                    <a:lnTo>
                      <a:pt x="6" y="48"/>
                    </a:lnTo>
                    <a:lnTo>
                      <a:pt x="0" y="48"/>
                    </a:lnTo>
                    <a:lnTo>
                      <a:pt x="0" y="0"/>
                    </a:lnTo>
                    <a:lnTo>
                      <a:pt x="6" y="0"/>
                    </a:lnTo>
                    <a:close/>
                    <a:moveTo>
                      <a:pt x="433" y="0"/>
                    </a:moveTo>
                    <a:lnTo>
                      <a:pt x="433" y="48"/>
                    </a:lnTo>
                    <a:lnTo>
                      <a:pt x="427" y="48"/>
                    </a:lnTo>
                    <a:lnTo>
                      <a:pt x="427" y="0"/>
                    </a:lnTo>
                    <a:lnTo>
                      <a:pt x="433" y="0"/>
                    </a:lnTo>
                    <a:close/>
                    <a:moveTo>
                      <a:pt x="866" y="0"/>
                    </a:moveTo>
                    <a:lnTo>
                      <a:pt x="866" y="48"/>
                    </a:lnTo>
                    <a:lnTo>
                      <a:pt x="860" y="48"/>
                    </a:lnTo>
                    <a:lnTo>
                      <a:pt x="860" y="0"/>
                    </a:lnTo>
                    <a:lnTo>
                      <a:pt x="866" y="0"/>
                    </a:lnTo>
                    <a:close/>
                    <a:moveTo>
                      <a:pt x="1292" y="0"/>
                    </a:moveTo>
                    <a:lnTo>
                      <a:pt x="1292" y="48"/>
                    </a:lnTo>
                    <a:lnTo>
                      <a:pt x="1286" y="48"/>
                    </a:lnTo>
                    <a:lnTo>
                      <a:pt x="1286" y="0"/>
                    </a:lnTo>
                    <a:lnTo>
                      <a:pt x="1292" y="0"/>
                    </a:lnTo>
                    <a:close/>
                    <a:moveTo>
                      <a:pt x="1719" y="0"/>
                    </a:moveTo>
                    <a:lnTo>
                      <a:pt x="1719" y="48"/>
                    </a:lnTo>
                    <a:lnTo>
                      <a:pt x="1713" y="48"/>
                    </a:lnTo>
                    <a:lnTo>
                      <a:pt x="1713" y="0"/>
                    </a:lnTo>
                    <a:lnTo>
                      <a:pt x="1719" y="0"/>
                    </a:lnTo>
                    <a:close/>
                    <a:moveTo>
                      <a:pt x="2152" y="0"/>
                    </a:moveTo>
                    <a:lnTo>
                      <a:pt x="2152" y="48"/>
                    </a:lnTo>
                    <a:lnTo>
                      <a:pt x="2146" y="48"/>
                    </a:lnTo>
                    <a:lnTo>
                      <a:pt x="2146" y="0"/>
                    </a:lnTo>
                    <a:lnTo>
                      <a:pt x="2152" y="0"/>
                    </a:lnTo>
                    <a:close/>
                    <a:moveTo>
                      <a:pt x="2578" y="0"/>
                    </a:moveTo>
                    <a:lnTo>
                      <a:pt x="2578" y="48"/>
                    </a:lnTo>
                    <a:lnTo>
                      <a:pt x="2572" y="48"/>
                    </a:lnTo>
                    <a:lnTo>
                      <a:pt x="2572" y="0"/>
                    </a:lnTo>
                    <a:lnTo>
                      <a:pt x="2578" y="0"/>
                    </a:lnTo>
                    <a:close/>
                    <a:moveTo>
                      <a:pt x="3011" y="0"/>
                    </a:moveTo>
                    <a:lnTo>
                      <a:pt x="3011" y="48"/>
                    </a:lnTo>
                    <a:lnTo>
                      <a:pt x="3005" y="48"/>
                    </a:lnTo>
                    <a:lnTo>
                      <a:pt x="3005" y="0"/>
                    </a:lnTo>
                    <a:lnTo>
                      <a:pt x="3011" y="0"/>
                    </a:lnTo>
                    <a:close/>
                    <a:moveTo>
                      <a:pt x="3437" y="0"/>
                    </a:moveTo>
                    <a:lnTo>
                      <a:pt x="3437" y="48"/>
                    </a:lnTo>
                    <a:lnTo>
                      <a:pt x="3432" y="48"/>
                    </a:lnTo>
                    <a:lnTo>
                      <a:pt x="3432" y="0"/>
                    </a:lnTo>
                    <a:lnTo>
                      <a:pt x="3437" y="0"/>
                    </a:lnTo>
                    <a:close/>
                    <a:moveTo>
                      <a:pt x="3864" y="0"/>
                    </a:moveTo>
                    <a:lnTo>
                      <a:pt x="3864" y="48"/>
                    </a:lnTo>
                    <a:lnTo>
                      <a:pt x="3858" y="48"/>
                    </a:lnTo>
                    <a:lnTo>
                      <a:pt x="3858" y="0"/>
                    </a:lnTo>
                    <a:lnTo>
                      <a:pt x="3864" y="0"/>
                    </a:lnTo>
                    <a:close/>
                    <a:moveTo>
                      <a:pt x="4297" y="0"/>
                    </a:moveTo>
                    <a:lnTo>
                      <a:pt x="4297" y="48"/>
                    </a:lnTo>
                    <a:lnTo>
                      <a:pt x="4291" y="48"/>
                    </a:lnTo>
                    <a:lnTo>
                      <a:pt x="4291" y="0"/>
                    </a:lnTo>
                    <a:lnTo>
                      <a:pt x="4297" y="0"/>
                    </a:lnTo>
                    <a:close/>
                    <a:moveTo>
                      <a:pt x="4723" y="0"/>
                    </a:moveTo>
                    <a:lnTo>
                      <a:pt x="4723" y="48"/>
                    </a:lnTo>
                    <a:lnTo>
                      <a:pt x="4717" y="48"/>
                    </a:lnTo>
                    <a:lnTo>
                      <a:pt x="4717" y="0"/>
                    </a:lnTo>
                    <a:lnTo>
                      <a:pt x="4723" y="0"/>
                    </a:lnTo>
                    <a:close/>
                  </a:path>
                </a:pathLst>
              </a:custGeom>
              <a:solidFill>
                <a:srgbClr val="000000"/>
              </a:solidFill>
              <a:ln w="6">
                <a:solidFill>
                  <a:srgbClr val="000000"/>
                </a:solidFill>
                <a:bevel/>
                <a:headEnd/>
                <a:tailEnd/>
              </a:ln>
            </p:spPr>
            <p:txBody>
              <a:bodyPr/>
              <a:lstStyle/>
              <a:p>
                <a:endParaRPr lang="es-ES"/>
              </a:p>
            </p:txBody>
          </p:sp>
          <p:sp>
            <p:nvSpPr>
              <p:cNvPr id="6533" name="Freeform 17"/>
              <p:cNvSpPr>
                <a:spLocks/>
              </p:cNvSpPr>
              <p:nvPr/>
            </p:nvSpPr>
            <p:spPr bwMode="auto">
              <a:xfrm>
                <a:off x="677" y="1402"/>
                <a:ext cx="122" cy="92"/>
              </a:xfrm>
              <a:custGeom>
                <a:avLst/>
                <a:gdLst>
                  <a:gd name="T0" fmla="*/ 0 w 329"/>
                  <a:gd name="T1" fmla="*/ 0 h 249"/>
                  <a:gd name="T2" fmla="*/ 0 w 329"/>
                  <a:gd name="T3" fmla="*/ 0 h 249"/>
                  <a:gd name="T4" fmla="*/ 0 w 329"/>
                  <a:gd name="T5" fmla="*/ 0 h 249"/>
                  <a:gd name="T6" fmla="*/ 0 w 329"/>
                  <a:gd name="T7" fmla="*/ 0 h 249"/>
                  <a:gd name="T8" fmla="*/ 0 w 329"/>
                  <a:gd name="T9" fmla="*/ 0 h 249"/>
                  <a:gd name="T10" fmla="*/ 0 w 329"/>
                  <a:gd name="T11" fmla="*/ 0 h 249"/>
                  <a:gd name="T12" fmla="*/ 0 w 329"/>
                  <a:gd name="T13" fmla="*/ 0 h 249"/>
                  <a:gd name="T14" fmla="*/ 0 60000 65536"/>
                  <a:gd name="T15" fmla="*/ 0 60000 65536"/>
                  <a:gd name="T16" fmla="*/ 0 60000 65536"/>
                  <a:gd name="T17" fmla="*/ 0 60000 65536"/>
                  <a:gd name="T18" fmla="*/ 0 60000 65536"/>
                  <a:gd name="T19" fmla="*/ 0 60000 65536"/>
                  <a:gd name="T20" fmla="*/ 0 60000 65536"/>
                  <a:gd name="T21" fmla="*/ 0 w 329"/>
                  <a:gd name="T22" fmla="*/ 0 h 249"/>
                  <a:gd name="T23" fmla="*/ 329 w 329"/>
                  <a:gd name="T24" fmla="*/ 249 h 2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49">
                    <a:moveTo>
                      <a:pt x="55" y="10"/>
                    </a:moveTo>
                    <a:lnTo>
                      <a:pt x="311" y="186"/>
                    </a:lnTo>
                    <a:cubicBezTo>
                      <a:pt x="325" y="196"/>
                      <a:pt x="329" y="216"/>
                      <a:pt x="319" y="231"/>
                    </a:cubicBezTo>
                    <a:cubicBezTo>
                      <a:pt x="309" y="245"/>
                      <a:pt x="289" y="249"/>
                      <a:pt x="274" y="239"/>
                    </a:cubicBezTo>
                    <a:lnTo>
                      <a:pt x="18" y="63"/>
                    </a:lnTo>
                    <a:cubicBezTo>
                      <a:pt x="4" y="53"/>
                      <a:pt x="0" y="33"/>
                      <a:pt x="10" y="18"/>
                    </a:cubicBezTo>
                    <a:cubicBezTo>
                      <a:pt x="20" y="4"/>
                      <a:pt x="40" y="0"/>
                      <a:pt x="55" y="10"/>
                    </a:cubicBezTo>
                    <a:close/>
                  </a:path>
                </a:pathLst>
              </a:custGeom>
              <a:solidFill>
                <a:srgbClr val="00FF00"/>
              </a:solidFill>
              <a:ln w="6">
                <a:solidFill>
                  <a:srgbClr val="00FF00"/>
                </a:solidFill>
                <a:bevel/>
                <a:headEnd/>
                <a:tailEnd/>
              </a:ln>
            </p:spPr>
            <p:txBody>
              <a:bodyPr/>
              <a:lstStyle/>
              <a:p>
                <a:endParaRPr lang="es-ES"/>
              </a:p>
            </p:txBody>
          </p:sp>
          <p:sp>
            <p:nvSpPr>
              <p:cNvPr id="6534" name="Freeform 18"/>
              <p:cNvSpPr>
                <a:spLocks/>
              </p:cNvSpPr>
              <p:nvPr/>
            </p:nvSpPr>
            <p:spPr bwMode="auto">
              <a:xfrm>
                <a:off x="772" y="1467"/>
                <a:ext cx="128" cy="63"/>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47" y="6"/>
                    </a:moveTo>
                    <a:lnTo>
                      <a:pt x="319" y="102"/>
                    </a:lnTo>
                    <a:cubicBezTo>
                      <a:pt x="336" y="108"/>
                      <a:pt x="345" y="126"/>
                      <a:pt x="339" y="143"/>
                    </a:cubicBezTo>
                    <a:cubicBezTo>
                      <a:pt x="333" y="160"/>
                      <a:pt x="314" y="169"/>
                      <a:pt x="298" y="163"/>
                    </a:cubicBezTo>
                    <a:lnTo>
                      <a:pt x="26" y="67"/>
                    </a:lnTo>
                    <a:cubicBezTo>
                      <a:pt x="9" y="61"/>
                      <a:pt x="0" y="42"/>
                      <a:pt x="6" y="26"/>
                    </a:cubicBezTo>
                    <a:cubicBezTo>
                      <a:pt x="12" y="9"/>
                      <a:pt x="30" y="0"/>
                      <a:pt x="47" y="6"/>
                    </a:cubicBezTo>
                    <a:close/>
                  </a:path>
                </a:pathLst>
              </a:custGeom>
              <a:solidFill>
                <a:srgbClr val="00FF00"/>
              </a:solidFill>
              <a:ln w="6">
                <a:solidFill>
                  <a:srgbClr val="00FF00"/>
                </a:solidFill>
                <a:bevel/>
                <a:headEnd/>
                <a:tailEnd/>
              </a:ln>
            </p:spPr>
            <p:txBody>
              <a:bodyPr/>
              <a:lstStyle/>
              <a:p>
                <a:endParaRPr lang="es-ES"/>
              </a:p>
            </p:txBody>
          </p:sp>
          <p:sp>
            <p:nvSpPr>
              <p:cNvPr id="6535" name="Freeform 19"/>
              <p:cNvSpPr>
                <a:spLocks/>
              </p:cNvSpPr>
              <p:nvPr/>
            </p:nvSpPr>
            <p:spPr bwMode="auto">
              <a:xfrm>
                <a:off x="873" y="1455"/>
                <a:ext cx="127" cy="75"/>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23" y="136"/>
                    </a:moveTo>
                    <a:lnTo>
                      <a:pt x="295" y="8"/>
                    </a:lnTo>
                    <a:cubicBezTo>
                      <a:pt x="311" y="0"/>
                      <a:pt x="330" y="7"/>
                      <a:pt x="337" y="23"/>
                    </a:cubicBezTo>
                    <a:cubicBezTo>
                      <a:pt x="345" y="39"/>
                      <a:pt x="338" y="58"/>
                      <a:pt x="322" y="65"/>
                    </a:cubicBezTo>
                    <a:lnTo>
                      <a:pt x="50" y="193"/>
                    </a:lnTo>
                    <a:cubicBezTo>
                      <a:pt x="34" y="201"/>
                      <a:pt x="15" y="194"/>
                      <a:pt x="8" y="178"/>
                    </a:cubicBezTo>
                    <a:cubicBezTo>
                      <a:pt x="0" y="162"/>
                      <a:pt x="7" y="143"/>
                      <a:pt x="23" y="136"/>
                    </a:cubicBezTo>
                    <a:close/>
                  </a:path>
                </a:pathLst>
              </a:custGeom>
              <a:solidFill>
                <a:srgbClr val="00FF00"/>
              </a:solidFill>
              <a:ln w="6">
                <a:solidFill>
                  <a:srgbClr val="00FF00"/>
                </a:solidFill>
                <a:bevel/>
                <a:headEnd/>
                <a:tailEnd/>
              </a:ln>
            </p:spPr>
            <p:txBody>
              <a:bodyPr/>
              <a:lstStyle/>
              <a:p>
                <a:endParaRPr lang="es-ES"/>
              </a:p>
            </p:txBody>
          </p:sp>
          <p:sp>
            <p:nvSpPr>
              <p:cNvPr id="6536" name="Freeform 20"/>
              <p:cNvSpPr>
                <a:spLocks/>
              </p:cNvSpPr>
              <p:nvPr/>
            </p:nvSpPr>
            <p:spPr bwMode="auto">
              <a:xfrm>
                <a:off x="973" y="1384"/>
                <a:ext cx="122" cy="98"/>
              </a:xfrm>
              <a:custGeom>
                <a:avLst/>
                <a:gdLst>
                  <a:gd name="T0" fmla="*/ 0 w 329"/>
                  <a:gd name="T1" fmla="*/ 0 h 265"/>
                  <a:gd name="T2" fmla="*/ 0 w 329"/>
                  <a:gd name="T3" fmla="*/ 0 h 265"/>
                  <a:gd name="T4" fmla="*/ 0 w 329"/>
                  <a:gd name="T5" fmla="*/ 0 h 265"/>
                  <a:gd name="T6" fmla="*/ 0 w 329"/>
                  <a:gd name="T7" fmla="*/ 0 h 265"/>
                  <a:gd name="T8" fmla="*/ 0 w 329"/>
                  <a:gd name="T9" fmla="*/ 0 h 265"/>
                  <a:gd name="T10" fmla="*/ 0 w 329"/>
                  <a:gd name="T11" fmla="*/ 0 h 265"/>
                  <a:gd name="T12" fmla="*/ 0 w 329"/>
                  <a:gd name="T13" fmla="*/ 0 h 265"/>
                  <a:gd name="T14" fmla="*/ 0 60000 65536"/>
                  <a:gd name="T15" fmla="*/ 0 60000 65536"/>
                  <a:gd name="T16" fmla="*/ 0 60000 65536"/>
                  <a:gd name="T17" fmla="*/ 0 60000 65536"/>
                  <a:gd name="T18" fmla="*/ 0 60000 65536"/>
                  <a:gd name="T19" fmla="*/ 0 60000 65536"/>
                  <a:gd name="T20" fmla="*/ 0 60000 65536"/>
                  <a:gd name="T21" fmla="*/ 0 w 329"/>
                  <a:gd name="T22" fmla="*/ 0 h 265"/>
                  <a:gd name="T23" fmla="*/ 329 w 32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65">
                    <a:moveTo>
                      <a:pt x="17" y="203"/>
                    </a:moveTo>
                    <a:lnTo>
                      <a:pt x="273" y="11"/>
                    </a:lnTo>
                    <a:cubicBezTo>
                      <a:pt x="287" y="0"/>
                      <a:pt x="307" y="3"/>
                      <a:pt x="318" y="17"/>
                    </a:cubicBezTo>
                    <a:cubicBezTo>
                      <a:pt x="329" y="31"/>
                      <a:pt x="326" y="51"/>
                      <a:pt x="312" y="62"/>
                    </a:cubicBezTo>
                    <a:lnTo>
                      <a:pt x="56" y="254"/>
                    </a:lnTo>
                    <a:cubicBezTo>
                      <a:pt x="42" y="265"/>
                      <a:pt x="21" y="262"/>
                      <a:pt x="11" y="248"/>
                    </a:cubicBezTo>
                    <a:cubicBezTo>
                      <a:pt x="0" y="234"/>
                      <a:pt x="3" y="213"/>
                      <a:pt x="17" y="203"/>
                    </a:cubicBezTo>
                    <a:close/>
                  </a:path>
                </a:pathLst>
              </a:custGeom>
              <a:solidFill>
                <a:srgbClr val="00FF00"/>
              </a:solidFill>
              <a:ln w="6">
                <a:solidFill>
                  <a:srgbClr val="00FF00"/>
                </a:solidFill>
                <a:bevel/>
                <a:headEnd/>
                <a:tailEnd/>
              </a:ln>
            </p:spPr>
            <p:txBody>
              <a:bodyPr/>
              <a:lstStyle/>
              <a:p>
                <a:endParaRPr lang="es-ES"/>
              </a:p>
            </p:txBody>
          </p:sp>
          <p:sp>
            <p:nvSpPr>
              <p:cNvPr id="6537" name="Freeform 21"/>
              <p:cNvSpPr>
                <a:spLocks/>
              </p:cNvSpPr>
              <p:nvPr/>
            </p:nvSpPr>
            <p:spPr bwMode="auto">
              <a:xfrm>
                <a:off x="1070" y="1386"/>
                <a:ext cx="124" cy="23"/>
              </a:xfrm>
              <a:custGeom>
                <a:avLst/>
                <a:gdLst>
                  <a:gd name="T0" fmla="*/ 0 w 336"/>
                  <a:gd name="T1" fmla="*/ 0 h 64"/>
                  <a:gd name="T2" fmla="*/ 0 w 336"/>
                  <a:gd name="T3" fmla="*/ 0 h 64"/>
                  <a:gd name="T4" fmla="*/ 0 w 336"/>
                  <a:gd name="T5" fmla="*/ 0 h 64"/>
                  <a:gd name="T6" fmla="*/ 0 w 336"/>
                  <a:gd name="T7" fmla="*/ 0 h 64"/>
                  <a:gd name="T8" fmla="*/ 0 w 336"/>
                  <a:gd name="T9" fmla="*/ 0 h 64"/>
                  <a:gd name="T10" fmla="*/ 0 w 336"/>
                  <a:gd name="T11" fmla="*/ 0 h 64"/>
                  <a:gd name="T12" fmla="*/ 0 w 336"/>
                  <a:gd name="T13" fmla="*/ 0 h 64"/>
                  <a:gd name="T14" fmla="*/ 0 60000 65536"/>
                  <a:gd name="T15" fmla="*/ 0 60000 65536"/>
                  <a:gd name="T16" fmla="*/ 0 60000 65536"/>
                  <a:gd name="T17" fmla="*/ 0 60000 65536"/>
                  <a:gd name="T18" fmla="*/ 0 60000 65536"/>
                  <a:gd name="T19" fmla="*/ 0 60000 65536"/>
                  <a:gd name="T20" fmla="*/ 0 60000 65536"/>
                  <a:gd name="T21" fmla="*/ 0 w 336"/>
                  <a:gd name="T22" fmla="*/ 0 h 64"/>
                  <a:gd name="T23" fmla="*/ 336 w 33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6" h="64">
                    <a:moveTo>
                      <a:pt x="32" y="0"/>
                    </a:moveTo>
                    <a:lnTo>
                      <a:pt x="304" y="0"/>
                    </a:lnTo>
                    <a:cubicBezTo>
                      <a:pt x="322" y="0"/>
                      <a:pt x="336" y="15"/>
                      <a:pt x="336" y="32"/>
                    </a:cubicBezTo>
                    <a:cubicBezTo>
                      <a:pt x="336" y="50"/>
                      <a:pt x="322" y="64"/>
                      <a:pt x="304" y="64"/>
                    </a:cubicBezTo>
                    <a:lnTo>
                      <a:pt x="32" y="64"/>
                    </a:lnTo>
                    <a:cubicBezTo>
                      <a:pt x="15" y="64"/>
                      <a:pt x="0" y="50"/>
                      <a:pt x="0" y="32"/>
                    </a:cubicBezTo>
                    <a:cubicBezTo>
                      <a:pt x="0" y="15"/>
                      <a:pt x="15" y="0"/>
                      <a:pt x="32" y="0"/>
                    </a:cubicBezTo>
                    <a:close/>
                  </a:path>
                </a:pathLst>
              </a:custGeom>
              <a:solidFill>
                <a:srgbClr val="00FF00"/>
              </a:solidFill>
              <a:ln w="6">
                <a:solidFill>
                  <a:srgbClr val="00FF00"/>
                </a:solidFill>
                <a:bevel/>
                <a:headEnd/>
                <a:tailEnd/>
              </a:ln>
            </p:spPr>
            <p:txBody>
              <a:bodyPr/>
              <a:lstStyle/>
              <a:p>
                <a:endParaRPr lang="es-ES"/>
              </a:p>
            </p:txBody>
          </p:sp>
          <p:sp>
            <p:nvSpPr>
              <p:cNvPr id="6538" name="Freeform 22"/>
              <p:cNvSpPr>
                <a:spLocks/>
              </p:cNvSpPr>
              <p:nvPr/>
            </p:nvSpPr>
            <p:spPr bwMode="auto">
              <a:xfrm>
                <a:off x="1169" y="1385"/>
                <a:ext cx="127" cy="55"/>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44" y="5"/>
                    </a:moveTo>
                    <a:lnTo>
                      <a:pt x="316" y="85"/>
                    </a:lnTo>
                    <a:cubicBezTo>
                      <a:pt x="333" y="90"/>
                      <a:pt x="343" y="108"/>
                      <a:pt x="338" y="124"/>
                    </a:cubicBezTo>
                    <a:cubicBezTo>
                      <a:pt x="333" y="141"/>
                      <a:pt x="315" y="151"/>
                      <a:pt x="298" y="146"/>
                    </a:cubicBezTo>
                    <a:lnTo>
                      <a:pt x="26" y="66"/>
                    </a:lnTo>
                    <a:cubicBezTo>
                      <a:pt x="9" y="61"/>
                      <a:pt x="0" y="43"/>
                      <a:pt x="5" y="26"/>
                    </a:cubicBezTo>
                    <a:cubicBezTo>
                      <a:pt x="10" y="9"/>
                      <a:pt x="28" y="0"/>
                      <a:pt x="44" y="5"/>
                    </a:cubicBezTo>
                    <a:close/>
                  </a:path>
                </a:pathLst>
              </a:custGeom>
              <a:solidFill>
                <a:srgbClr val="00FF00"/>
              </a:solidFill>
              <a:ln w="6">
                <a:solidFill>
                  <a:srgbClr val="00FF00"/>
                </a:solidFill>
                <a:bevel/>
                <a:headEnd/>
                <a:tailEnd/>
              </a:ln>
            </p:spPr>
            <p:txBody>
              <a:bodyPr/>
              <a:lstStyle/>
              <a:p>
                <a:endParaRPr lang="es-ES"/>
              </a:p>
            </p:txBody>
          </p:sp>
          <p:sp>
            <p:nvSpPr>
              <p:cNvPr id="6539" name="Freeform 23"/>
              <p:cNvSpPr>
                <a:spLocks/>
              </p:cNvSpPr>
              <p:nvPr/>
            </p:nvSpPr>
            <p:spPr bwMode="auto">
              <a:xfrm>
                <a:off x="1270" y="1414"/>
                <a:ext cx="127" cy="139"/>
              </a:xfrm>
              <a:custGeom>
                <a:avLst/>
                <a:gdLst>
                  <a:gd name="T0" fmla="*/ 0 w 343"/>
                  <a:gd name="T1" fmla="*/ 0 h 375"/>
                  <a:gd name="T2" fmla="*/ 0 w 343"/>
                  <a:gd name="T3" fmla="*/ 0 h 375"/>
                  <a:gd name="T4" fmla="*/ 0 w 343"/>
                  <a:gd name="T5" fmla="*/ 0 h 375"/>
                  <a:gd name="T6" fmla="*/ 0 w 343"/>
                  <a:gd name="T7" fmla="*/ 0 h 375"/>
                  <a:gd name="T8" fmla="*/ 0 w 343"/>
                  <a:gd name="T9" fmla="*/ 0 h 375"/>
                  <a:gd name="T10" fmla="*/ 0 w 343"/>
                  <a:gd name="T11" fmla="*/ 0 h 375"/>
                  <a:gd name="T12" fmla="*/ 0 w 343"/>
                  <a:gd name="T13" fmla="*/ 0 h 375"/>
                  <a:gd name="T14" fmla="*/ 0 60000 65536"/>
                  <a:gd name="T15" fmla="*/ 0 60000 65536"/>
                  <a:gd name="T16" fmla="*/ 0 60000 65536"/>
                  <a:gd name="T17" fmla="*/ 0 60000 65536"/>
                  <a:gd name="T18" fmla="*/ 0 60000 65536"/>
                  <a:gd name="T19" fmla="*/ 0 60000 65536"/>
                  <a:gd name="T20" fmla="*/ 0 60000 65536"/>
                  <a:gd name="T21" fmla="*/ 0 w 343"/>
                  <a:gd name="T22" fmla="*/ 0 h 375"/>
                  <a:gd name="T23" fmla="*/ 343 w 343"/>
                  <a:gd name="T24" fmla="*/ 375 h 3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75">
                    <a:moveTo>
                      <a:pt x="59" y="14"/>
                    </a:moveTo>
                    <a:lnTo>
                      <a:pt x="331" y="318"/>
                    </a:lnTo>
                    <a:cubicBezTo>
                      <a:pt x="343" y="331"/>
                      <a:pt x="342" y="352"/>
                      <a:pt x="329" y="363"/>
                    </a:cubicBezTo>
                    <a:cubicBezTo>
                      <a:pt x="316" y="375"/>
                      <a:pt x="295" y="374"/>
                      <a:pt x="284" y="361"/>
                    </a:cubicBezTo>
                    <a:lnTo>
                      <a:pt x="12" y="57"/>
                    </a:lnTo>
                    <a:cubicBezTo>
                      <a:pt x="0" y="44"/>
                      <a:pt x="1" y="23"/>
                      <a:pt x="14" y="12"/>
                    </a:cubicBezTo>
                    <a:cubicBezTo>
                      <a:pt x="27" y="0"/>
                      <a:pt x="48" y="1"/>
                      <a:pt x="59" y="14"/>
                    </a:cubicBezTo>
                    <a:close/>
                  </a:path>
                </a:pathLst>
              </a:custGeom>
              <a:solidFill>
                <a:srgbClr val="00FF00"/>
              </a:solidFill>
              <a:ln w="6">
                <a:solidFill>
                  <a:srgbClr val="00FF00"/>
                </a:solidFill>
                <a:bevel/>
                <a:headEnd/>
                <a:tailEnd/>
              </a:ln>
            </p:spPr>
            <p:txBody>
              <a:bodyPr/>
              <a:lstStyle/>
              <a:p>
                <a:endParaRPr lang="es-ES"/>
              </a:p>
            </p:txBody>
          </p:sp>
          <p:sp>
            <p:nvSpPr>
              <p:cNvPr id="6540" name="Freeform 24"/>
              <p:cNvSpPr>
                <a:spLocks/>
              </p:cNvSpPr>
              <p:nvPr/>
            </p:nvSpPr>
            <p:spPr bwMode="auto">
              <a:xfrm>
                <a:off x="1370" y="1526"/>
                <a:ext cx="122" cy="99"/>
              </a:xfrm>
              <a:custGeom>
                <a:avLst/>
                <a:gdLst>
                  <a:gd name="T0" fmla="*/ 0 w 329"/>
                  <a:gd name="T1" fmla="*/ 0 h 265"/>
                  <a:gd name="T2" fmla="*/ 0 w 329"/>
                  <a:gd name="T3" fmla="*/ 0 h 265"/>
                  <a:gd name="T4" fmla="*/ 0 w 329"/>
                  <a:gd name="T5" fmla="*/ 0 h 265"/>
                  <a:gd name="T6" fmla="*/ 0 w 329"/>
                  <a:gd name="T7" fmla="*/ 0 h 265"/>
                  <a:gd name="T8" fmla="*/ 0 w 329"/>
                  <a:gd name="T9" fmla="*/ 0 h 265"/>
                  <a:gd name="T10" fmla="*/ 0 w 329"/>
                  <a:gd name="T11" fmla="*/ 0 h 265"/>
                  <a:gd name="T12" fmla="*/ 0 w 329"/>
                  <a:gd name="T13" fmla="*/ 0 h 265"/>
                  <a:gd name="T14" fmla="*/ 0 60000 65536"/>
                  <a:gd name="T15" fmla="*/ 0 60000 65536"/>
                  <a:gd name="T16" fmla="*/ 0 60000 65536"/>
                  <a:gd name="T17" fmla="*/ 0 60000 65536"/>
                  <a:gd name="T18" fmla="*/ 0 60000 65536"/>
                  <a:gd name="T19" fmla="*/ 0 60000 65536"/>
                  <a:gd name="T20" fmla="*/ 0 60000 65536"/>
                  <a:gd name="T21" fmla="*/ 0 w 329"/>
                  <a:gd name="T22" fmla="*/ 0 h 265"/>
                  <a:gd name="T23" fmla="*/ 329 w 32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65">
                    <a:moveTo>
                      <a:pt x="56" y="11"/>
                    </a:moveTo>
                    <a:lnTo>
                      <a:pt x="312" y="203"/>
                    </a:lnTo>
                    <a:cubicBezTo>
                      <a:pt x="326" y="213"/>
                      <a:pt x="329" y="234"/>
                      <a:pt x="318" y="248"/>
                    </a:cubicBezTo>
                    <a:cubicBezTo>
                      <a:pt x="307" y="262"/>
                      <a:pt x="287" y="265"/>
                      <a:pt x="273" y="254"/>
                    </a:cubicBezTo>
                    <a:lnTo>
                      <a:pt x="17" y="62"/>
                    </a:lnTo>
                    <a:cubicBezTo>
                      <a:pt x="3" y="51"/>
                      <a:pt x="0" y="31"/>
                      <a:pt x="11" y="17"/>
                    </a:cubicBezTo>
                    <a:cubicBezTo>
                      <a:pt x="21" y="3"/>
                      <a:pt x="42" y="0"/>
                      <a:pt x="56" y="11"/>
                    </a:cubicBezTo>
                    <a:close/>
                  </a:path>
                </a:pathLst>
              </a:custGeom>
              <a:solidFill>
                <a:srgbClr val="00FF00"/>
              </a:solidFill>
              <a:ln w="6">
                <a:solidFill>
                  <a:srgbClr val="00FF00"/>
                </a:solidFill>
                <a:bevel/>
                <a:headEnd/>
                <a:tailEnd/>
              </a:ln>
            </p:spPr>
            <p:txBody>
              <a:bodyPr/>
              <a:lstStyle/>
              <a:p>
                <a:endParaRPr lang="es-ES"/>
              </a:p>
            </p:txBody>
          </p:sp>
          <p:sp>
            <p:nvSpPr>
              <p:cNvPr id="6541" name="Freeform 25"/>
              <p:cNvSpPr>
                <a:spLocks/>
              </p:cNvSpPr>
              <p:nvPr/>
            </p:nvSpPr>
            <p:spPr bwMode="auto">
              <a:xfrm>
                <a:off x="1465" y="1598"/>
                <a:ext cx="128" cy="80"/>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51" y="8"/>
                    </a:moveTo>
                    <a:lnTo>
                      <a:pt x="323" y="152"/>
                    </a:lnTo>
                    <a:cubicBezTo>
                      <a:pt x="339" y="160"/>
                      <a:pt x="345" y="180"/>
                      <a:pt x="337" y="195"/>
                    </a:cubicBezTo>
                    <a:cubicBezTo>
                      <a:pt x="328" y="211"/>
                      <a:pt x="309" y="217"/>
                      <a:pt x="293" y="209"/>
                    </a:cubicBezTo>
                    <a:lnTo>
                      <a:pt x="21" y="65"/>
                    </a:lnTo>
                    <a:cubicBezTo>
                      <a:pt x="6" y="56"/>
                      <a:pt x="0" y="37"/>
                      <a:pt x="8" y="21"/>
                    </a:cubicBezTo>
                    <a:cubicBezTo>
                      <a:pt x="16" y="6"/>
                      <a:pt x="36" y="0"/>
                      <a:pt x="51" y="8"/>
                    </a:cubicBezTo>
                    <a:close/>
                  </a:path>
                </a:pathLst>
              </a:custGeom>
              <a:solidFill>
                <a:srgbClr val="00FF00"/>
              </a:solidFill>
              <a:ln w="6">
                <a:solidFill>
                  <a:srgbClr val="00FF00"/>
                </a:solidFill>
                <a:bevel/>
                <a:headEnd/>
                <a:tailEnd/>
              </a:ln>
            </p:spPr>
            <p:txBody>
              <a:bodyPr/>
              <a:lstStyle/>
              <a:p>
                <a:endParaRPr lang="es-ES"/>
              </a:p>
            </p:txBody>
          </p:sp>
          <p:sp>
            <p:nvSpPr>
              <p:cNvPr id="6542" name="Freeform 26"/>
              <p:cNvSpPr>
                <a:spLocks/>
              </p:cNvSpPr>
              <p:nvPr/>
            </p:nvSpPr>
            <p:spPr bwMode="auto">
              <a:xfrm>
                <a:off x="1567" y="1652"/>
                <a:ext cx="126"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7" y="2"/>
                    </a:moveTo>
                    <a:lnTo>
                      <a:pt x="309" y="34"/>
                    </a:lnTo>
                    <a:cubicBezTo>
                      <a:pt x="327" y="36"/>
                      <a:pt x="339" y="52"/>
                      <a:pt x="337" y="69"/>
                    </a:cubicBezTo>
                    <a:cubicBezTo>
                      <a:pt x="335" y="87"/>
                      <a:pt x="319" y="99"/>
                      <a:pt x="302" y="97"/>
                    </a:cubicBezTo>
                    <a:lnTo>
                      <a:pt x="30" y="65"/>
                    </a:lnTo>
                    <a:cubicBezTo>
                      <a:pt x="12" y="63"/>
                      <a:pt x="0" y="47"/>
                      <a:pt x="2" y="30"/>
                    </a:cubicBezTo>
                    <a:cubicBezTo>
                      <a:pt x="4" y="12"/>
                      <a:pt x="20" y="0"/>
                      <a:pt x="37" y="2"/>
                    </a:cubicBezTo>
                    <a:close/>
                  </a:path>
                </a:pathLst>
              </a:custGeom>
              <a:solidFill>
                <a:srgbClr val="00FF00"/>
              </a:solidFill>
              <a:ln w="6">
                <a:solidFill>
                  <a:srgbClr val="00FF00"/>
                </a:solidFill>
                <a:bevel/>
                <a:headEnd/>
                <a:tailEnd/>
              </a:ln>
            </p:spPr>
            <p:txBody>
              <a:bodyPr/>
              <a:lstStyle/>
              <a:p>
                <a:endParaRPr lang="es-ES"/>
              </a:p>
            </p:txBody>
          </p:sp>
          <p:sp>
            <p:nvSpPr>
              <p:cNvPr id="6543" name="Freeform 27"/>
              <p:cNvSpPr>
                <a:spLocks/>
              </p:cNvSpPr>
              <p:nvPr/>
            </p:nvSpPr>
            <p:spPr bwMode="auto">
              <a:xfrm>
                <a:off x="1667" y="1639"/>
                <a:ext cx="121" cy="50"/>
              </a:xfrm>
              <a:custGeom>
                <a:avLst/>
                <a:gdLst>
                  <a:gd name="T0" fmla="*/ 0 w 327"/>
                  <a:gd name="T1" fmla="*/ 0 h 135"/>
                  <a:gd name="T2" fmla="*/ 0 w 327"/>
                  <a:gd name="T3" fmla="*/ 0 h 135"/>
                  <a:gd name="T4" fmla="*/ 0 w 327"/>
                  <a:gd name="T5" fmla="*/ 0 h 135"/>
                  <a:gd name="T6" fmla="*/ 0 w 327"/>
                  <a:gd name="T7" fmla="*/ 0 h 135"/>
                  <a:gd name="T8" fmla="*/ 0 w 327"/>
                  <a:gd name="T9" fmla="*/ 0 h 135"/>
                  <a:gd name="T10" fmla="*/ 0 w 327"/>
                  <a:gd name="T11" fmla="*/ 0 h 135"/>
                  <a:gd name="T12" fmla="*/ 0 w 327"/>
                  <a:gd name="T13" fmla="*/ 0 h 135"/>
                  <a:gd name="T14" fmla="*/ 0 60000 65536"/>
                  <a:gd name="T15" fmla="*/ 0 60000 65536"/>
                  <a:gd name="T16" fmla="*/ 0 60000 65536"/>
                  <a:gd name="T17" fmla="*/ 0 60000 65536"/>
                  <a:gd name="T18" fmla="*/ 0 60000 65536"/>
                  <a:gd name="T19" fmla="*/ 0 60000 65536"/>
                  <a:gd name="T20" fmla="*/ 0 60000 65536"/>
                  <a:gd name="T21" fmla="*/ 0 w 327"/>
                  <a:gd name="T22" fmla="*/ 0 h 135"/>
                  <a:gd name="T23" fmla="*/ 327 w 327"/>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135">
                    <a:moveTo>
                      <a:pt x="28" y="68"/>
                    </a:moveTo>
                    <a:lnTo>
                      <a:pt x="284" y="4"/>
                    </a:lnTo>
                    <a:cubicBezTo>
                      <a:pt x="301" y="0"/>
                      <a:pt x="318" y="11"/>
                      <a:pt x="323" y="28"/>
                    </a:cubicBezTo>
                    <a:cubicBezTo>
                      <a:pt x="327" y="45"/>
                      <a:pt x="316" y="62"/>
                      <a:pt x="299" y="67"/>
                    </a:cubicBezTo>
                    <a:lnTo>
                      <a:pt x="43" y="131"/>
                    </a:lnTo>
                    <a:cubicBezTo>
                      <a:pt x="26" y="135"/>
                      <a:pt x="9" y="124"/>
                      <a:pt x="4" y="107"/>
                    </a:cubicBezTo>
                    <a:cubicBezTo>
                      <a:pt x="0" y="90"/>
                      <a:pt x="11" y="73"/>
                      <a:pt x="28" y="68"/>
                    </a:cubicBezTo>
                    <a:close/>
                  </a:path>
                </a:pathLst>
              </a:custGeom>
              <a:solidFill>
                <a:srgbClr val="00FF00"/>
              </a:solidFill>
              <a:ln w="6">
                <a:solidFill>
                  <a:srgbClr val="00FF00"/>
                </a:solidFill>
                <a:bevel/>
                <a:headEnd/>
                <a:tailEnd/>
              </a:ln>
            </p:spPr>
            <p:txBody>
              <a:bodyPr/>
              <a:lstStyle/>
              <a:p>
                <a:endParaRPr lang="es-ES"/>
              </a:p>
            </p:txBody>
          </p:sp>
          <p:sp>
            <p:nvSpPr>
              <p:cNvPr id="6544" name="Freeform 28"/>
              <p:cNvSpPr>
                <a:spLocks/>
              </p:cNvSpPr>
              <p:nvPr/>
            </p:nvSpPr>
            <p:spPr bwMode="auto">
              <a:xfrm>
                <a:off x="1761" y="1639"/>
                <a:ext cx="128" cy="86"/>
              </a:xfrm>
              <a:custGeom>
                <a:avLst/>
                <a:gdLst>
                  <a:gd name="T0" fmla="*/ 0 w 345"/>
                  <a:gd name="T1" fmla="*/ 0 h 233"/>
                  <a:gd name="T2" fmla="*/ 0 w 345"/>
                  <a:gd name="T3" fmla="*/ 0 h 233"/>
                  <a:gd name="T4" fmla="*/ 0 w 345"/>
                  <a:gd name="T5" fmla="*/ 0 h 233"/>
                  <a:gd name="T6" fmla="*/ 0 w 345"/>
                  <a:gd name="T7" fmla="*/ 0 h 233"/>
                  <a:gd name="T8" fmla="*/ 0 w 345"/>
                  <a:gd name="T9" fmla="*/ 0 h 233"/>
                  <a:gd name="T10" fmla="*/ 0 w 345"/>
                  <a:gd name="T11" fmla="*/ 0 h 233"/>
                  <a:gd name="T12" fmla="*/ 0 w 345"/>
                  <a:gd name="T13" fmla="*/ 0 h 233"/>
                  <a:gd name="T14" fmla="*/ 0 60000 65536"/>
                  <a:gd name="T15" fmla="*/ 0 60000 65536"/>
                  <a:gd name="T16" fmla="*/ 0 60000 65536"/>
                  <a:gd name="T17" fmla="*/ 0 60000 65536"/>
                  <a:gd name="T18" fmla="*/ 0 60000 65536"/>
                  <a:gd name="T19" fmla="*/ 0 60000 65536"/>
                  <a:gd name="T20" fmla="*/ 0 60000 65536"/>
                  <a:gd name="T21" fmla="*/ 0 w 345"/>
                  <a:gd name="T22" fmla="*/ 0 h 233"/>
                  <a:gd name="T23" fmla="*/ 345 w 345"/>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33">
                    <a:moveTo>
                      <a:pt x="53" y="9"/>
                    </a:moveTo>
                    <a:lnTo>
                      <a:pt x="325" y="169"/>
                    </a:lnTo>
                    <a:cubicBezTo>
                      <a:pt x="340" y="178"/>
                      <a:pt x="345" y="197"/>
                      <a:pt x="336" y="213"/>
                    </a:cubicBezTo>
                    <a:cubicBezTo>
                      <a:pt x="327" y="228"/>
                      <a:pt x="307" y="233"/>
                      <a:pt x="292" y="224"/>
                    </a:cubicBezTo>
                    <a:lnTo>
                      <a:pt x="20" y="64"/>
                    </a:lnTo>
                    <a:cubicBezTo>
                      <a:pt x="5" y="55"/>
                      <a:pt x="0" y="35"/>
                      <a:pt x="9" y="20"/>
                    </a:cubicBezTo>
                    <a:cubicBezTo>
                      <a:pt x="18" y="5"/>
                      <a:pt x="37" y="0"/>
                      <a:pt x="53" y="9"/>
                    </a:cubicBezTo>
                    <a:close/>
                  </a:path>
                </a:pathLst>
              </a:custGeom>
              <a:solidFill>
                <a:srgbClr val="00FF00"/>
              </a:solidFill>
              <a:ln w="6">
                <a:solidFill>
                  <a:srgbClr val="00FF00"/>
                </a:solidFill>
                <a:bevel/>
                <a:headEnd/>
                <a:tailEnd/>
              </a:ln>
            </p:spPr>
            <p:txBody>
              <a:bodyPr/>
              <a:lstStyle/>
              <a:p>
                <a:endParaRPr lang="es-ES"/>
              </a:p>
            </p:txBody>
          </p:sp>
          <p:sp>
            <p:nvSpPr>
              <p:cNvPr id="6545" name="Freeform 29"/>
              <p:cNvSpPr>
                <a:spLocks/>
              </p:cNvSpPr>
              <p:nvPr/>
            </p:nvSpPr>
            <p:spPr bwMode="auto">
              <a:xfrm>
                <a:off x="1863" y="1699"/>
                <a:ext cx="126"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7" y="2"/>
                    </a:moveTo>
                    <a:lnTo>
                      <a:pt x="309" y="34"/>
                    </a:lnTo>
                    <a:cubicBezTo>
                      <a:pt x="327" y="36"/>
                      <a:pt x="339" y="52"/>
                      <a:pt x="337" y="69"/>
                    </a:cubicBezTo>
                    <a:cubicBezTo>
                      <a:pt x="335" y="87"/>
                      <a:pt x="319" y="99"/>
                      <a:pt x="302" y="97"/>
                    </a:cubicBezTo>
                    <a:lnTo>
                      <a:pt x="30" y="65"/>
                    </a:lnTo>
                    <a:cubicBezTo>
                      <a:pt x="12" y="63"/>
                      <a:pt x="0" y="47"/>
                      <a:pt x="2" y="30"/>
                    </a:cubicBezTo>
                    <a:cubicBezTo>
                      <a:pt x="4" y="12"/>
                      <a:pt x="20" y="0"/>
                      <a:pt x="37" y="2"/>
                    </a:cubicBezTo>
                    <a:close/>
                  </a:path>
                </a:pathLst>
              </a:custGeom>
              <a:solidFill>
                <a:srgbClr val="00FF00"/>
              </a:solidFill>
              <a:ln w="6">
                <a:solidFill>
                  <a:srgbClr val="00FF00"/>
                </a:solidFill>
                <a:bevel/>
                <a:headEnd/>
                <a:tailEnd/>
              </a:ln>
            </p:spPr>
            <p:txBody>
              <a:bodyPr/>
              <a:lstStyle/>
              <a:p>
                <a:endParaRPr lang="es-ES"/>
              </a:p>
            </p:txBody>
          </p:sp>
          <p:sp>
            <p:nvSpPr>
              <p:cNvPr id="6546" name="Freeform 30"/>
              <p:cNvSpPr>
                <a:spLocks/>
              </p:cNvSpPr>
              <p:nvPr/>
            </p:nvSpPr>
            <p:spPr bwMode="auto">
              <a:xfrm>
                <a:off x="1964" y="1711"/>
                <a:ext cx="126" cy="43"/>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40" y="3"/>
                    </a:moveTo>
                    <a:lnTo>
                      <a:pt x="312" y="51"/>
                    </a:lnTo>
                    <a:cubicBezTo>
                      <a:pt x="329" y="54"/>
                      <a:pt x="341" y="71"/>
                      <a:pt x="338" y="88"/>
                    </a:cubicBezTo>
                    <a:cubicBezTo>
                      <a:pt x="335" y="105"/>
                      <a:pt x="318" y="117"/>
                      <a:pt x="301" y="114"/>
                    </a:cubicBezTo>
                    <a:lnTo>
                      <a:pt x="29" y="66"/>
                    </a:lnTo>
                    <a:cubicBezTo>
                      <a:pt x="12" y="63"/>
                      <a:pt x="0" y="46"/>
                      <a:pt x="3" y="29"/>
                    </a:cubicBezTo>
                    <a:cubicBezTo>
                      <a:pt x="6" y="12"/>
                      <a:pt x="23" y="0"/>
                      <a:pt x="40" y="3"/>
                    </a:cubicBezTo>
                    <a:close/>
                  </a:path>
                </a:pathLst>
              </a:custGeom>
              <a:solidFill>
                <a:srgbClr val="00FF00"/>
              </a:solidFill>
              <a:ln w="6">
                <a:solidFill>
                  <a:srgbClr val="00FF00"/>
                </a:solidFill>
                <a:bevel/>
                <a:headEnd/>
                <a:tailEnd/>
              </a:ln>
            </p:spPr>
            <p:txBody>
              <a:bodyPr/>
              <a:lstStyle/>
              <a:p>
                <a:endParaRPr lang="es-ES"/>
              </a:p>
            </p:txBody>
          </p:sp>
          <p:sp>
            <p:nvSpPr>
              <p:cNvPr id="6547" name="Freeform 31"/>
              <p:cNvSpPr>
                <a:spLocks/>
              </p:cNvSpPr>
              <p:nvPr/>
            </p:nvSpPr>
            <p:spPr bwMode="auto">
              <a:xfrm>
                <a:off x="2064" y="1705"/>
                <a:ext cx="121" cy="50"/>
              </a:xfrm>
              <a:custGeom>
                <a:avLst/>
                <a:gdLst>
                  <a:gd name="T0" fmla="*/ 0 w 327"/>
                  <a:gd name="T1" fmla="*/ 0 h 135"/>
                  <a:gd name="T2" fmla="*/ 0 w 327"/>
                  <a:gd name="T3" fmla="*/ 0 h 135"/>
                  <a:gd name="T4" fmla="*/ 0 w 327"/>
                  <a:gd name="T5" fmla="*/ 0 h 135"/>
                  <a:gd name="T6" fmla="*/ 0 w 327"/>
                  <a:gd name="T7" fmla="*/ 0 h 135"/>
                  <a:gd name="T8" fmla="*/ 0 w 327"/>
                  <a:gd name="T9" fmla="*/ 0 h 135"/>
                  <a:gd name="T10" fmla="*/ 0 w 327"/>
                  <a:gd name="T11" fmla="*/ 0 h 135"/>
                  <a:gd name="T12" fmla="*/ 0 w 327"/>
                  <a:gd name="T13" fmla="*/ 0 h 135"/>
                  <a:gd name="T14" fmla="*/ 0 60000 65536"/>
                  <a:gd name="T15" fmla="*/ 0 60000 65536"/>
                  <a:gd name="T16" fmla="*/ 0 60000 65536"/>
                  <a:gd name="T17" fmla="*/ 0 60000 65536"/>
                  <a:gd name="T18" fmla="*/ 0 60000 65536"/>
                  <a:gd name="T19" fmla="*/ 0 60000 65536"/>
                  <a:gd name="T20" fmla="*/ 0 60000 65536"/>
                  <a:gd name="T21" fmla="*/ 0 w 327"/>
                  <a:gd name="T22" fmla="*/ 0 h 135"/>
                  <a:gd name="T23" fmla="*/ 327 w 327"/>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135">
                    <a:moveTo>
                      <a:pt x="28" y="68"/>
                    </a:moveTo>
                    <a:lnTo>
                      <a:pt x="284" y="4"/>
                    </a:lnTo>
                    <a:cubicBezTo>
                      <a:pt x="301" y="0"/>
                      <a:pt x="318" y="11"/>
                      <a:pt x="323" y="28"/>
                    </a:cubicBezTo>
                    <a:cubicBezTo>
                      <a:pt x="327" y="45"/>
                      <a:pt x="316" y="62"/>
                      <a:pt x="299" y="67"/>
                    </a:cubicBezTo>
                    <a:lnTo>
                      <a:pt x="43" y="131"/>
                    </a:lnTo>
                    <a:cubicBezTo>
                      <a:pt x="26" y="135"/>
                      <a:pt x="9" y="124"/>
                      <a:pt x="4" y="107"/>
                    </a:cubicBezTo>
                    <a:cubicBezTo>
                      <a:pt x="0" y="90"/>
                      <a:pt x="11" y="73"/>
                      <a:pt x="28" y="68"/>
                    </a:cubicBezTo>
                    <a:close/>
                  </a:path>
                </a:pathLst>
              </a:custGeom>
              <a:solidFill>
                <a:srgbClr val="00FF00"/>
              </a:solidFill>
              <a:ln w="6">
                <a:solidFill>
                  <a:srgbClr val="00FF00"/>
                </a:solidFill>
                <a:bevel/>
                <a:headEnd/>
                <a:tailEnd/>
              </a:ln>
            </p:spPr>
            <p:txBody>
              <a:bodyPr/>
              <a:lstStyle/>
              <a:p>
                <a:endParaRPr lang="es-ES"/>
              </a:p>
            </p:txBody>
          </p:sp>
          <p:sp>
            <p:nvSpPr>
              <p:cNvPr id="6548" name="Freeform 32"/>
              <p:cNvSpPr>
                <a:spLocks/>
              </p:cNvSpPr>
              <p:nvPr/>
            </p:nvSpPr>
            <p:spPr bwMode="auto">
              <a:xfrm>
                <a:off x="2159" y="1681"/>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28" y="68"/>
                    </a:moveTo>
                    <a:lnTo>
                      <a:pt x="300" y="4"/>
                    </a:lnTo>
                    <a:cubicBezTo>
                      <a:pt x="317" y="0"/>
                      <a:pt x="335" y="11"/>
                      <a:pt x="339" y="28"/>
                    </a:cubicBezTo>
                    <a:cubicBezTo>
                      <a:pt x="343" y="45"/>
                      <a:pt x="332" y="63"/>
                      <a:pt x="315" y="67"/>
                    </a:cubicBezTo>
                    <a:lnTo>
                      <a:pt x="43" y="131"/>
                    </a:lnTo>
                    <a:cubicBezTo>
                      <a:pt x="26" y="135"/>
                      <a:pt x="8" y="124"/>
                      <a:pt x="4" y="107"/>
                    </a:cubicBezTo>
                    <a:cubicBezTo>
                      <a:pt x="0" y="90"/>
                      <a:pt x="11" y="72"/>
                      <a:pt x="28" y="68"/>
                    </a:cubicBezTo>
                    <a:close/>
                  </a:path>
                </a:pathLst>
              </a:custGeom>
              <a:solidFill>
                <a:srgbClr val="00FF00"/>
              </a:solidFill>
              <a:ln w="6">
                <a:solidFill>
                  <a:srgbClr val="00FF00"/>
                </a:solidFill>
                <a:bevel/>
                <a:headEnd/>
                <a:tailEnd/>
              </a:ln>
            </p:spPr>
            <p:txBody>
              <a:bodyPr/>
              <a:lstStyle/>
              <a:p>
                <a:endParaRPr lang="es-ES"/>
              </a:p>
            </p:txBody>
          </p:sp>
          <p:sp>
            <p:nvSpPr>
              <p:cNvPr id="6549" name="Freeform 33"/>
              <p:cNvSpPr>
                <a:spLocks/>
              </p:cNvSpPr>
              <p:nvPr/>
            </p:nvSpPr>
            <p:spPr bwMode="auto">
              <a:xfrm>
                <a:off x="2260" y="1681"/>
                <a:ext cx="127"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44" y="5"/>
                    </a:moveTo>
                    <a:lnTo>
                      <a:pt x="316" y="85"/>
                    </a:lnTo>
                    <a:cubicBezTo>
                      <a:pt x="333" y="90"/>
                      <a:pt x="343" y="108"/>
                      <a:pt x="338" y="124"/>
                    </a:cubicBezTo>
                    <a:cubicBezTo>
                      <a:pt x="333" y="141"/>
                      <a:pt x="315" y="151"/>
                      <a:pt x="298" y="146"/>
                    </a:cubicBezTo>
                    <a:lnTo>
                      <a:pt x="26" y="66"/>
                    </a:lnTo>
                    <a:cubicBezTo>
                      <a:pt x="9" y="61"/>
                      <a:pt x="0" y="43"/>
                      <a:pt x="5" y="26"/>
                    </a:cubicBezTo>
                    <a:cubicBezTo>
                      <a:pt x="10" y="9"/>
                      <a:pt x="28" y="0"/>
                      <a:pt x="44" y="5"/>
                    </a:cubicBezTo>
                    <a:close/>
                  </a:path>
                </a:pathLst>
              </a:custGeom>
              <a:solidFill>
                <a:srgbClr val="00FF00"/>
              </a:solidFill>
              <a:ln w="6">
                <a:solidFill>
                  <a:srgbClr val="00FF00"/>
                </a:solidFill>
                <a:bevel/>
                <a:headEnd/>
                <a:tailEnd/>
              </a:ln>
            </p:spPr>
            <p:txBody>
              <a:bodyPr/>
              <a:lstStyle/>
              <a:p>
                <a:endParaRPr lang="es-ES"/>
              </a:p>
            </p:txBody>
          </p:sp>
          <p:sp>
            <p:nvSpPr>
              <p:cNvPr id="6550" name="Freeform 34"/>
              <p:cNvSpPr>
                <a:spLocks/>
              </p:cNvSpPr>
              <p:nvPr/>
            </p:nvSpPr>
            <p:spPr bwMode="auto">
              <a:xfrm>
                <a:off x="2360" y="1610"/>
                <a:ext cx="121" cy="127"/>
              </a:xfrm>
              <a:custGeom>
                <a:avLst/>
                <a:gdLst>
                  <a:gd name="T0" fmla="*/ 0 w 327"/>
                  <a:gd name="T1" fmla="*/ 0 h 343"/>
                  <a:gd name="T2" fmla="*/ 0 w 327"/>
                  <a:gd name="T3" fmla="*/ 0 h 343"/>
                  <a:gd name="T4" fmla="*/ 0 w 327"/>
                  <a:gd name="T5" fmla="*/ 0 h 343"/>
                  <a:gd name="T6" fmla="*/ 0 w 327"/>
                  <a:gd name="T7" fmla="*/ 0 h 343"/>
                  <a:gd name="T8" fmla="*/ 0 w 327"/>
                  <a:gd name="T9" fmla="*/ 0 h 343"/>
                  <a:gd name="T10" fmla="*/ 0 w 327"/>
                  <a:gd name="T11" fmla="*/ 0 h 343"/>
                  <a:gd name="T12" fmla="*/ 0 w 327"/>
                  <a:gd name="T13" fmla="*/ 0 h 343"/>
                  <a:gd name="T14" fmla="*/ 0 60000 65536"/>
                  <a:gd name="T15" fmla="*/ 0 60000 65536"/>
                  <a:gd name="T16" fmla="*/ 0 60000 65536"/>
                  <a:gd name="T17" fmla="*/ 0 60000 65536"/>
                  <a:gd name="T18" fmla="*/ 0 60000 65536"/>
                  <a:gd name="T19" fmla="*/ 0 60000 65536"/>
                  <a:gd name="T20" fmla="*/ 0 60000 65536"/>
                  <a:gd name="T21" fmla="*/ 0 w 327"/>
                  <a:gd name="T22" fmla="*/ 0 h 343"/>
                  <a:gd name="T23" fmla="*/ 327 w 327"/>
                  <a:gd name="T24" fmla="*/ 343 h 3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343">
                    <a:moveTo>
                      <a:pt x="12" y="286"/>
                    </a:moveTo>
                    <a:lnTo>
                      <a:pt x="268" y="14"/>
                    </a:lnTo>
                    <a:cubicBezTo>
                      <a:pt x="280" y="1"/>
                      <a:pt x="301" y="0"/>
                      <a:pt x="313" y="12"/>
                    </a:cubicBezTo>
                    <a:cubicBezTo>
                      <a:pt x="326" y="24"/>
                      <a:pt x="327" y="45"/>
                      <a:pt x="315" y="57"/>
                    </a:cubicBezTo>
                    <a:lnTo>
                      <a:pt x="59" y="329"/>
                    </a:lnTo>
                    <a:cubicBezTo>
                      <a:pt x="47" y="342"/>
                      <a:pt x="26" y="343"/>
                      <a:pt x="14" y="331"/>
                    </a:cubicBezTo>
                    <a:cubicBezTo>
                      <a:pt x="1" y="319"/>
                      <a:pt x="0" y="298"/>
                      <a:pt x="12" y="286"/>
                    </a:cubicBezTo>
                    <a:close/>
                  </a:path>
                </a:pathLst>
              </a:custGeom>
              <a:solidFill>
                <a:srgbClr val="00FF00"/>
              </a:solidFill>
              <a:ln w="6">
                <a:solidFill>
                  <a:srgbClr val="00FF00"/>
                </a:solidFill>
                <a:bevel/>
                <a:headEnd/>
                <a:tailEnd/>
              </a:ln>
            </p:spPr>
            <p:txBody>
              <a:bodyPr/>
              <a:lstStyle/>
              <a:p>
                <a:endParaRPr lang="es-ES"/>
              </a:p>
            </p:txBody>
          </p:sp>
          <p:sp>
            <p:nvSpPr>
              <p:cNvPr id="6551" name="Freeform 35"/>
              <p:cNvSpPr>
                <a:spLocks/>
              </p:cNvSpPr>
              <p:nvPr/>
            </p:nvSpPr>
            <p:spPr bwMode="auto">
              <a:xfrm>
                <a:off x="2455" y="1562"/>
                <a:ext cx="128" cy="74"/>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23" y="136"/>
                    </a:moveTo>
                    <a:lnTo>
                      <a:pt x="295" y="8"/>
                    </a:lnTo>
                    <a:cubicBezTo>
                      <a:pt x="311" y="0"/>
                      <a:pt x="330" y="7"/>
                      <a:pt x="337" y="23"/>
                    </a:cubicBezTo>
                    <a:cubicBezTo>
                      <a:pt x="345" y="39"/>
                      <a:pt x="338" y="58"/>
                      <a:pt x="322" y="65"/>
                    </a:cubicBezTo>
                    <a:lnTo>
                      <a:pt x="50" y="193"/>
                    </a:lnTo>
                    <a:cubicBezTo>
                      <a:pt x="34" y="201"/>
                      <a:pt x="15" y="194"/>
                      <a:pt x="8" y="178"/>
                    </a:cubicBezTo>
                    <a:cubicBezTo>
                      <a:pt x="0" y="162"/>
                      <a:pt x="7" y="143"/>
                      <a:pt x="23" y="136"/>
                    </a:cubicBezTo>
                    <a:close/>
                  </a:path>
                </a:pathLst>
              </a:custGeom>
              <a:solidFill>
                <a:srgbClr val="00FF00"/>
              </a:solidFill>
              <a:ln w="6">
                <a:solidFill>
                  <a:srgbClr val="00FF00"/>
                </a:solidFill>
                <a:bevel/>
                <a:headEnd/>
                <a:tailEnd/>
              </a:ln>
            </p:spPr>
            <p:txBody>
              <a:bodyPr/>
              <a:lstStyle/>
              <a:p>
                <a:endParaRPr lang="es-ES"/>
              </a:p>
            </p:txBody>
          </p:sp>
          <p:sp>
            <p:nvSpPr>
              <p:cNvPr id="6552" name="Freeform 36"/>
              <p:cNvSpPr>
                <a:spLocks/>
              </p:cNvSpPr>
              <p:nvPr/>
            </p:nvSpPr>
            <p:spPr bwMode="auto">
              <a:xfrm>
                <a:off x="2556" y="1450"/>
                <a:ext cx="127" cy="139"/>
              </a:xfrm>
              <a:custGeom>
                <a:avLst/>
                <a:gdLst>
                  <a:gd name="T0" fmla="*/ 0 w 343"/>
                  <a:gd name="T1" fmla="*/ 0 h 375"/>
                  <a:gd name="T2" fmla="*/ 0 w 343"/>
                  <a:gd name="T3" fmla="*/ 0 h 375"/>
                  <a:gd name="T4" fmla="*/ 0 w 343"/>
                  <a:gd name="T5" fmla="*/ 0 h 375"/>
                  <a:gd name="T6" fmla="*/ 0 w 343"/>
                  <a:gd name="T7" fmla="*/ 0 h 375"/>
                  <a:gd name="T8" fmla="*/ 0 w 343"/>
                  <a:gd name="T9" fmla="*/ 0 h 375"/>
                  <a:gd name="T10" fmla="*/ 0 w 343"/>
                  <a:gd name="T11" fmla="*/ 0 h 375"/>
                  <a:gd name="T12" fmla="*/ 0 w 343"/>
                  <a:gd name="T13" fmla="*/ 0 h 375"/>
                  <a:gd name="T14" fmla="*/ 0 60000 65536"/>
                  <a:gd name="T15" fmla="*/ 0 60000 65536"/>
                  <a:gd name="T16" fmla="*/ 0 60000 65536"/>
                  <a:gd name="T17" fmla="*/ 0 60000 65536"/>
                  <a:gd name="T18" fmla="*/ 0 60000 65536"/>
                  <a:gd name="T19" fmla="*/ 0 60000 65536"/>
                  <a:gd name="T20" fmla="*/ 0 60000 65536"/>
                  <a:gd name="T21" fmla="*/ 0 w 343"/>
                  <a:gd name="T22" fmla="*/ 0 h 375"/>
                  <a:gd name="T23" fmla="*/ 343 w 343"/>
                  <a:gd name="T24" fmla="*/ 375 h 3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75">
                    <a:moveTo>
                      <a:pt x="12" y="318"/>
                    </a:moveTo>
                    <a:lnTo>
                      <a:pt x="284" y="14"/>
                    </a:lnTo>
                    <a:cubicBezTo>
                      <a:pt x="295" y="1"/>
                      <a:pt x="316" y="0"/>
                      <a:pt x="329" y="12"/>
                    </a:cubicBezTo>
                    <a:cubicBezTo>
                      <a:pt x="342" y="23"/>
                      <a:pt x="343" y="44"/>
                      <a:pt x="331" y="57"/>
                    </a:cubicBezTo>
                    <a:lnTo>
                      <a:pt x="59" y="361"/>
                    </a:lnTo>
                    <a:cubicBezTo>
                      <a:pt x="48" y="374"/>
                      <a:pt x="27" y="375"/>
                      <a:pt x="14" y="363"/>
                    </a:cubicBezTo>
                    <a:cubicBezTo>
                      <a:pt x="1" y="352"/>
                      <a:pt x="0" y="331"/>
                      <a:pt x="12" y="318"/>
                    </a:cubicBezTo>
                    <a:close/>
                  </a:path>
                </a:pathLst>
              </a:custGeom>
              <a:solidFill>
                <a:srgbClr val="00FF00"/>
              </a:solidFill>
              <a:ln w="6">
                <a:solidFill>
                  <a:srgbClr val="00FF00"/>
                </a:solidFill>
                <a:bevel/>
                <a:headEnd/>
                <a:tailEnd/>
              </a:ln>
            </p:spPr>
            <p:txBody>
              <a:bodyPr/>
              <a:lstStyle/>
              <a:p>
                <a:endParaRPr lang="es-ES"/>
              </a:p>
            </p:txBody>
          </p:sp>
          <p:sp>
            <p:nvSpPr>
              <p:cNvPr id="6553" name="Freeform 37"/>
              <p:cNvSpPr>
                <a:spLocks/>
              </p:cNvSpPr>
              <p:nvPr/>
            </p:nvSpPr>
            <p:spPr bwMode="auto">
              <a:xfrm>
                <a:off x="2656" y="1402"/>
                <a:ext cx="122" cy="74"/>
              </a:xfrm>
              <a:custGeom>
                <a:avLst/>
                <a:gdLst>
                  <a:gd name="T0" fmla="*/ 0 w 329"/>
                  <a:gd name="T1" fmla="*/ 0 h 201"/>
                  <a:gd name="T2" fmla="*/ 0 w 329"/>
                  <a:gd name="T3" fmla="*/ 0 h 201"/>
                  <a:gd name="T4" fmla="*/ 0 w 329"/>
                  <a:gd name="T5" fmla="*/ 0 h 201"/>
                  <a:gd name="T6" fmla="*/ 0 w 329"/>
                  <a:gd name="T7" fmla="*/ 0 h 201"/>
                  <a:gd name="T8" fmla="*/ 0 w 329"/>
                  <a:gd name="T9" fmla="*/ 0 h 201"/>
                  <a:gd name="T10" fmla="*/ 0 w 329"/>
                  <a:gd name="T11" fmla="*/ 0 h 201"/>
                  <a:gd name="T12" fmla="*/ 0 w 329"/>
                  <a:gd name="T13" fmla="*/ 0 h 201"/>
                  <a:gd name="T14" fmla="*/ 0 60000 65536"/>
                  <a:gd name="T15" fmla="*/ 0 60000 65536"/>
                  <a:gd name="T16" fmla="*/ 0 60000 65536"/>
                  <a:gd name="T17" fmla="*/ 0 60000 65536"/>
                  <a:gd name="T18" fmla="*/ 0 60000 65536"/>
                  <a:gd name="T19" fmla="*/ 0 60000 65536"/>
                  <a:gd name="T20" fmla="*/ 0 60000 65536"/>
                  <a:gd name="T21" fmla="*/ 0 w 329"/>
                  <a:gd name="T22" fmla="*/ 0 h 201"/>
                  <a:gd name="T23" fmla="*/ 329 w 329"/>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01">
                    <a:moveTo>
                      <a:pt x="22" y="136"/>
                    </a:moveTo>
                    <a:lnTo>
                      <a:pt x="278" y="8"/>
                    </a:lnTo>
                    <a:cubicBezTo>
                      <a:pt x="294" y="0"/>
                      <a:pt x="313" y="6"/>
                      <a:pt x="321" y="22"/>
                    </a:cubicBezTo>
                    <a:cubicBezTo>
                      <a:pt x="329" y="38"/>
                      <a:pt x="323" y="57"/>
                      <a:pt x="307" y="65"/>
                    </a:cubicBezTo>
                    <a:lnTo>
                      <a:pt x="51" y="193"/>
                    </a:lnTo>
                    <a:cubicBezTo>
                      <a:pt x="35" y="201"/>
                      <a:pt x="16" y="195"/>
                      <a:pt x="8" y="179"/>
                    </a:cubicBezTo>
                    <a:cubicBezTo>
                      <a:pt x="0" y="163"/>
                      <a:pt x="6" y="144"/>
                      <a:pt x="22" y="136"/>
                    </a:cubicBezTo>
                    <a:close/>
                  </a:path>
                </a:pathLst>
              </a:custGeom>
              <a:solidFill>
                <a:srgbClr val="00FF00"/>
              </a:solidFill>
              <a:ln w="6">
                <a:solidFill>
                  <a:srgbClr val="00FF00"/>
                </a:solidFill>
                <a:bevel/>
                <a:headEnd/>
                <a:tailEnd/>
              </a:ln>
            </p:spPr>
            <p:txBody>
              <a:bodyPr/>
              <a:lstStyle/>
              <a:p>
                <a:endParaRPr lang="es-ES"/>
              </a:p>
            </p:txBody>
          </p:sp>
          <p:sp>
            <p:nvSpPr>
              <p:cNvPr id="6554" name="Freeform 38"/>
              <p:cNvSpPr>
                <a:spLocks/>
              </p:cNvSpPr>
              <p:nvPr/>
            </p:nvSpPr>
            <p:spPr bwMode="auto">
              <a:xfrm>
                <a:off x="2751" y="1355"/>
                <a:ext cx="128" cy="74"/>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23" y="136"/>
                    </a:moveTo>
                    <a:lnTo>
                      <a:pt x="295" y="8"/>
                    </a:lnTo>
                    <a:cubicBezTo>
                      <a:pt x="311" y="0"/>
                      <a:pt x="330" y="7"/>
                      <a:pt x="337" y="23"/>
                    </a:cubicBezTo>
                    <a:cubicBezTo>
                      <a:pt x="345" y="39"/>
                      <a:pt x="338" y="58"/>
                      <a:pt x="322" y="65"/>
                    </a:cubicBezTo>
                    <a:lnTo>
                      <a:pt x="50" y="193"/>
                    </a:lnTo>
                    <a:cubicBezTo>
                      <a:pt x="34" y="201"/>
                      <a:pt x="15" y="194"/>
                      <a:pt x="8" y="178"/>
                    </a:cubicBezTo>
                    <a:cubicBezTo>
                      <a:pt x="0" y="162"/>
                      <a:pt x="7" y="143"/>
                      <a:pt x="23" y="136"/>
                    </a:cubicBezTo>
                    <a:close/>
                  </a:path>
                </a:pathLst>
              </a:custGeom>
              <a:solidFill>
                <a:srgbClr val="00FF00"/>
              </a:solidFill>
              <a:ln w="6">
                <a:solidFill>
                  <a:srgbClr val="00FF00"/>
                </a:solidFill>
                <a:bevel/>
                <a:headEnd/>
                <a:tailEnd/>
              </a:ln>
            </p:spPr>
            <p:txBody>
              <a:bodyPr/>
              <a:lstStyle/>
              <a:p>
                <a:endParaRPr lang="es-ES"/>
              </a:p>
            </p:txBody>
          </p:sp>
          <p:sp>
            <p:nvSpPr>
              <p:cNvPr id="6555" name="Freeform 39"/>
              <p:cNvSpPr>
                <a:spLocks/>
              </p:cNvSpPr>
              <p:nvPr/>
            </p:nvSpPr>
            <p:spPr bwMode="auto">
              <a:xfrm>
                <a:off x="2853" y="1356"/>
                <a:ext cx="125" cy="24"/>
              </a:xfrm>
              <a:custGeom>
                <a:avLst/>
                <a:gdLst>
                  <a:gd name="T0" fmla="*/ 0 w 336"/>
                  <a:gd name="T1" fmla="*/ 0 h 64"/>
                  <a:gd name="T2" fmla="*/ 0 w 336"/>
                  <a:gd name="T3" fmla="*/ 0 h 64"/>
                  <a:gd name="T4" fmla="*/ 0 w 336"/>
                  <a:gd name="T5" fmla="*/ 0 h 64"/>
                  <a:gd name="T6" fmla="*/ 0 w 336"/>
                  <a:gd name="T7" fmla="*/ 0 h 64"/>
                  <a:gd name="T8" fmla="*/ 0 w 336"/>
                  <a:gd name="T9" fmla="*/ 0 h 64"/>
                  <a:gd name="T10" fmla="*/ 0 w 336"/>
                  <a:gd name="T11" fmla="*/ 0 h 64"/>
                  <a:gd name="T12" fmla="*/ 0 w 336"/>
                  <a:gd name="T13" fmla="*/ 0 h 64"/>
                  <a:gd name="T14" fmla="*/ 0 60000 65536"/>
                  <a:gd name="T15" fmla="*/ 0 60000 65536"/>
                  <a:gd name="T16" fmla="*/ 0 60000 65536"/>
                  <a:gd name="T17" fmla="*/ 0 60000 65536"/>
                  <a:gd name="T18" fmla="*/ 0 60000 65536"/>
                  <a:gd name="T19" fmla="*/ 0 60000 65536"/>
                  <a:gd name="T20" fmla="*/ 0 60000 65536"/>
                  <a:gd name="T21" fmla="*/ 0 w 336"/>
                  <a:gd name="T22" fmla="*/ 0 h 64"/>
                  <a:gd name="T23" fmla="*/ 336 w 33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6" h="64">
                    <a:moveTo>
                      <a:pt x="32" y="0"/>
                    </a:moveTo>
                    <a:lnTo>
                      <a:pt x="304" y="0"/>
                    </a:lnTo>
                    <a:cubicBezTo>
                      <a:pt x="322" y="0"/>
                      <a:pt x="336" y="15"/>
                      <a:pt x="336" y="32"/>
                    </a:cubicBezTo>
                    <a:cubicBezTo>
                      <a:pt x="336" y="50"/>
                      <a:pt x="322" y="64"/>
                      <a:pt x="304" y="64"/>
                    </a:cubicBezTo>
                    <a:lnTo>
                      <a:pt x="32" y="64"/>
                    </a:lnTo>
                    <a:cubicBezTo>
                      <a:pt x="15" y="64"/>
                      <a:pt x="0" y="50"/>
                      <a:pt x="0" y="32"/>
                    </a:cubicBezTo>
                    <a:cubicBezTo>
                      <a:pt x="0" y="15"/>
                      <a:pt x="15" y="0"/>
                      <a:pt x="32" y="0"/>
                    </a:cubicBezTo>
                    <a:close/>
                  </a:path>
                </a:pathLst>
              </a:custGeom>
              <a:solidFill>
                <a:srgbClr val="00FF00"/>
              </a:solidFill>
              <a:ln w="6">
                <a:solidFill>
                  <a:srgbClr val="00FF00"/>
                </a:solidFill>
                <a:bevel/>
                <a:headEnd/>
                <a:tailEnd/>
              </a:ln>
            </p:spPr>
            <p:txBody>
              <a:bodyPr/>
              <a:lstStyle/>
              <a:p>
                <a:endParaRPr lang="es-ES"/>
              </a:p>
            </p:txBody>
          </p:sp>
          <p:sp>
            <p:nvSpPr>
              <p:cNvPr id="6556" name="Freeform 40"/>
              <p:cNvSpPr>
                <a:spLocks/>
              </p:cNvSpPr>
              <p:nvPr/>
            </p:nvSpPr>
            <p:spPr bwMode="auto">
              <a:xfrm>
                <a:off x="2953" y="1295"/>
                <a:ext cx="127" cy="87"/>
              </a:xfrm>
              <a:custGeom>
                <a:avLst/>
                <a:gdLst>
                  <a:gd name="T0" fmla="*/ 0 w 345"/>
                  <a:gd name="T1" fmla="*/ 0 h 233"/>
                  <a:gd name="T2" fmla="*/ 0 w 345"/>
                  <a:gd name="T3" fmla="*/ 0 h 233"/>
                  <a:gd name="T4" fmla="*/ 0 w 345"/>
                  <a:gd name="T5" fmla="*/ 0 h 233"/>
                  <a:gd name="T6" fmla="*/ 0 w 345"/>
                  <a:gd name="T7" fmla="*/ 0 h 233"/>
                  <a:gd name="T8" fmla="*/ 0 w 345"/>
                  <a:gd name="T9" fmla="*/ 0 h 233"/>
                  <a:gd name="T10" fmla="*/ 0 w 345"/>
                  <a:gd name="T11" fmla="*/ 0 h 233"/>
                  <a:gd name="T12" fmla="*/ 0 w 345"/>
                  <a:gd name="T13" fmla="*/ 0 h 233"/>
                  <a:gd name="T14" fmla="*/ 0 60000 65536"/>
                  <a:gd name="T15" fmla="*/ 0 60000 65536"/>
                  <a:gd name="T16" fmla="*/ 0 60000 65536"/>
                  <a:gd name="T17" fmla="*/ 0 60000 65536"/>
                  <a:gd name="T18" fmla="*/ 0 60000 65536"/>
                  <a:gd name="T19" fmla="*/ 0 60000 65536"/>
                  <a:gd name="T20" fmla="*/ 0 60000 65536"/>
                  <a:gd name="T21" fmla="*/ 0 w 345"/>
                  <a:gd name="T22" fmla="*/ 0 h 233"/>
                  <a:gd name="T23" fmla="*/ 345 w 345"/>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33">
                    <a:moveTo>
                      <a:pt x="20" y="169"/>
                    </a:moveTo>
                    <a:lnTo>
                      <a:pt x="292" y="9"/>
                    </a:lnTo>
                    <a:cubicBezTo>
                      <a:pt x="307" y="0"/>
                      <a:pt x="327" y="5"/>
                      <a:pt x="336" y="20"/>
                    </a:cubicBezTo>
                    <a:cubicBezTo>
                      <a:pt x="345" y="35"/>
                      <a:pt x="340" y="55"/>
                      <a:pt x="325" y="64"/>
                    </a:cubicBezTo>
                    <a:lnTo>
                      <a:pt x="53" y="224"/>
                    </a:lnTo>
                    <a:cubicBezTo>
                      <a:pt x="37" y="233"/>
                      <a:pt x="18" y="228"/>
                      <a:pt x="9" y="213"/>
                    </a:cubicBezTo>
                    <a:cubicBezTo>
                      <a:pt x="0" y="197"/>
                      <a:pt x="5" y="178"/>
                      <a:pt x="20" y="169"/>
                    </a:cubicBezTo>
                    <a:close/>
                  </a:path>
                </a:pathLst>
              </a:custGeom>
              <a:solidFill>
                <a:srgbClr val="00FF00"/>
              </a:solidFill>
              <a:ln w="6">
                <a:solidFill>
                  <a:srgbClr val="00FF00"/>
                </a:solidFill>
                <a:bevel/>
                <a:headEnd/>
                <a:tailEnd/>
              </a:ln>
            </p:spPr>
            <p:txBody>
              <a:bodyPr/>
              <a:lstStyle/>
              <a:p>
                <a:endParaRPr lang="es-ES"/>
              </a:p>
            </p:txBody>
          </p:sp>
          <p:sp>
            <p:nvSpPr>
              <p:cNvPr id="6557" name="Freeform 41"/>
              <p:cNvSpPr>
                <a:spLocks/>
              </p:cNvSpPr>
              <p:nvPr/>
            </p:nvSpPr>
            <p:spPr bwMode="auto">
              <a:xfrm>
                <a:off x="3054" y="1207"/>
                <a:ext cx="121" cy="115"/>
              </a:xfrm>
              <a:custGeom>
                <a:avLst/>
                <a:gdLst>
                  <a:gd name="T0" fmla="*/ 0 w 327"/>
                  <a:gd name="T1" fmla="*/ 0 h 311"/>
                  <a:gd name="T2" fmla="*/ 0 w 327"/>
                  <a:gd name="T3" fmla="*/ 0 h 311"/>
                  <a:gd name="T4" fmla="*/ 0 w 327"/>
                  <a:gd name="T5" fmla="*/ 0 h 311"/>
                  <a:gd name="T6" fmla="*/ 0 w 327"/>
                  <a:gd name="T7" fmla="*/ 0 h 311"/>
                  <a:gd name="T8" fmla="*/ 0 w 327"/>
                  <a:gd name="T9" fmla="*/ 0 h 311"/>
                  <a:gd name="T10" fmla="*/ 0 w 327"/>
                  <a:gd name="T11" fmla="*/ 0 h 311"/>
                  <a:gd name="T12" fmla="*/ 0 w 327"/>
                  <a:gd name="T13" fmla="*/ 0 h 311"/>
                  <a:gd name="T14" fmla="*/ 0 60000 65536"/>
                  <a:gd name="T15" fmla="*/ 0 60000 65536"/>
                  <a:gd name="T16" fmla="*/ 0 60000 65536"/>
                  <a:gd name="T17" fmla="*/ 0 60000 65536"/>
                  <a:gd name="T18" fmla="*/ 0 60000 65536"/>
                  <a:gd name="T19" fmla="*/ 0 60000 65536"/>
                  <a:gd name="T20" fmla="*/ 0 60000 65536"/>
                  <a:gd name="T21" fmla="*/ 0 w 327"/>
                  <a:gd name="T22" fmla="*/ 0 h 311"/>
                  <a:gd name="T23" fmla="*/ 327 w 327"/>
                  <a:gd name="T24" fmla="*/ 311 h 3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311">
                    <a:moveTo>
                      <a:pt x="14" y="252"/>
                    </a:moveTo>
                    <a:lnTo>
                      <a:pt x="270" y="12"/>
                    </a:lnTo>
                    <a:cubicBezTo>
                      <a:pt x="282" y="0"/>
                      <a:pt x="303" y="1"/>
                      <a:pt x="315" y="14"/>
                    </a:cubicBezTo>
                    <a:cubicBezTo>
                      <a:pt x="327" y="26"/>
                      <a:pt x="326" y="47"/>
                      <a:pt x="313" y="59"/>
                    </a:cubicBezTo>
                    <a:lnTo>
                      <a:pt x="57" y="299"/>
                    </a:lnTo>
                    <a:cubicBezTo>
                      <a:pt x="44" y="311"/>
                      <a:pt x="24" y="310"/>
                      <a:pt x="12" y="297"/>
                    </a:cubicBezTo>
                    <a:cubicBezTo>
                      <a:pt x="0" y="284"/>
                      <a:pt x="1" y="264"/>
                      <a:pt x="14" y="252"/>
                    </a:cubicBezTo>
                    <a:close/>
                  </a:path>
                </a:pathLst>
              </a:custGeom>
              <a:solidFill>
                <a:srgbClr val="00FF00"/>
              </a:solidFill>
              <a:ln w="6">
                <a:solidFill>
                  <a:srgbClr val="00FF00"/>
                </a:solidFill>
                <a:bevel/>
                <a:headEnd/>
                <a:tailEnd/>
              </a:ln>
            </p:spPr>
            <p:txBody>
              <a:bodyPr/>
              <a:lstStyle/>
              <a:p>
                <a:endParaRPr lang="es-ES"/>
              </a:p>
            </p:txBody>
          </p:sp>
          <p:sp>
            <p:nvSpPr>
              <p:cNvPr id="6558" name="Freeform 42"/>
              <p:cNvSpPr>
                <a:spLocks/>
              </p:cNvSpPr>
              <p:nvPr/>
            </p:nvSpPr>
            <p:spPr bwMode="auto">
              <a:xfrm>
                <a:off x="3149" y="1189"/>
                <a:ext cx="126" cy="44"/>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29" y="51"/>
                    </a:moveTo>
                    <a:lnTo>
                      <a:pt x="301" y="3"/>
                    </a:lnTo>
                    <a:cubicBezTo>
                      <a:pt x="318" y="0"/>
                      <a:pt x="335" y="12"/>
                      <a:pt x="338" y="29"/>
                    </a:cubicBezTo>
                    <a:cubicBezTo>
                      <a:pt x="341" y="46"/>
                      <a:pt x="329" y="63"/>
                      <a:pt x="312" y="66"/>
                    </a:cubicBezTo>
                    <a:lnTo>
                      <a:pt x="40" y="114"/>
                    </a:lnTo>
                    <a:cubicBezTo>
                      <a:pt x="23" y="117"/>
                      <a:pt x="6" y="105"/>
                      <a:pt x="3" y="88"/>
                    </a:cubicBezTo>
                    <a:cubicBezTo>
                      <a:pt x="0" y="71"/>
                      <a:pt x="12" y="54"/>
                      <a:pt x="29" y="51"/>
                    </a:cubicBezTo>
                    <a:close/>
                  </a:path>
                </a:pathLst>
              </a:custGeom>
              <a:solidFill>
                <a:srgbClr val="00FF00"/>
              </a:solidFill>
              <a:ln w="6">
                <a:solidFill>
                  <a:srgbClr val="00FF00"/>
                </a:solidFill>
                <a:bevel/>
                <a:headEnd/>
                <a:tailEnd/>
              </a:ln>
            </p:spPr>
            <p:txBody>
              <a:bodyPr/>
              <a:lstStyle/>
              <a:p>
                <a:endParaRPr lang="es-ES"/>
              </a:p>
            </p:txBody>
          </p:sp>
          <p:sp>
            <p:nvSpPr>
              <p:cNvPr id="6559" name="Freeform 43"/>
              <p:cNvSpPr>
                <a:spLocks/>
              </p:cNvSpPr>
              <p:nvPr/>
            </p:nvSpPr>
            <p:spPr bwMode="auto">
              <a:xfrm>
                <a:off x="3250" y="1184"/>
                <a:ext cx="125" cy="30"/>
              </a:xfrm>
              <a:custGeom>
                <a:avLst/>
                <a:gdLst>
                  <a:gd name="T0" fmla="*/ 0 w 338"/>
                  <a:gd name="T1" fmla="*/ 0 h 82"/>
                  <a:gd name="T2" fmla="*/ 0 w 338"/>
                  <a:gd name="T3" fmla="*/ 0 h 82"/>
                  <a:gd name="T4" fmla="*/ 0 w 338"/>
                  <a:gd name="T5" fmla="*/ 0 h 82"/>
                  <a:gd name="T6" fmla="*/ 0 w 338"/>
                  <a:gd name="T7" fmla="*/ 0 h 82"/>
                  <a:gd name="T8" fmla="*/ 0 w 338"/>
                  <a:gd name="T9" fmla="*/ 0 h 82"/>
                  <a:gd name="T10" fmla="*/ 0 w 338"/>
                  <a:gd name="T11" fmla="*/ 0 h 82"/>
                  <a:gd name="T12" fmla="*/ 0 w 338"/>
                  <a:gd name="T13" fmla="*/ 0 h 82"/>
                  <a:gd name="T14" fmla="*/ 0 60000 65536"/>
                  <a:gd name="T15" fmla="*/ 0 60000 65536"/>
                  <a:gd name="T16" fmla="*/ 0 60000 65536"/>
                  <a:gd name="T17" fmla="*/ 0 60000 65536"/>
                  <a:gd name="T18" fmla="*/ 0 60000 65536"/>
                  <a:gd name="T19" fmla="*/ 0 60000 65536"/>
                  <a:gd name="T20" fmla="*/ 0 60000 65536"/>
                  <a:gd name="T21" fmla="*/ 0 w 338"/>
                  <a:gd name="T22" fmla="*/ 0 h 82"/>
                  <a:gd name="T23" fmla="*/ 338 w 338"/>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8" h="82">
                    <a:moveTo>
                      <a:pt x="32" y="18"/>
                    </a:moveTo>
                    <a:lnTo>
                      <a:pt x="304" y="2"/>
                    </a:lnTo>
                    <a:cubicBezTo>
                      <a:pt x="321" y="0"/>
                      <a:pt x="336" y="14"/>
                      <a:pt x="337" y="32"/>
                    </a:cubicBezTo>
                    <a:cubicBezTo>
                      <a:pt x="338" y="49"/>
                      <a:pt x="325" y="64"/>
                      <a:pt x="307" y="65"/>
                    </a:cubicBezTo>
                    <a:lnTo>
                      <a:pt x="35" y="81"/>
                    </a:lnTo>
                    <a:cubicBezTo>
                      <a:pt x="18" y="82"/>
                      <a:pt x="3" y="69"/>
                      <a:pt x="2" y="51"/>
                    </a:cubicBezTo>
                    <a:cubicBezTo>
                      <a:pt x="0" y="34"/>
                      <a:pt x="14" y="19"/>
                      <a:pt x="32" y="18"/>
                    </a:cubicBezTo>
                    <a:close/>
                  </a:path>
                </a:pathLst>
              </a:custGeom>
              <a:solidFill>
                <a:srgbClr val="00FF00"/>
              </a:solidFill>
              <a:ln w="6">
                <a:solidFill>
                  <a:srgbClr val="00FF00"/>
                </a:solidFill>
                <a:bevel/>
                <a:headEnd/>
                <a:tailEnd/>
              </a:ln>
            </p:spPr>
            <p:txBody>
              <a:bodyPr/>
              <a:lstStyle/>
              <a:p>
                <a:endParaRPr lang="es-ES"/>
              </a:p>
            </p:txBody>
          </p:sp>
          <p:sp>
            <p:nvSpPr>
              <p:cNvPr id="6560" name="Freeform 44"/>
              <p:cNvSpPr>
                <a:spLocks/>
              </p:cNvSpPr>
              <p:nvPr/>
            </p:nvSpPr>
            <p:spPr bwMode="auto">
              <a:xfrm>
                <a:off x="3351" y="1184"/>
                <a:ext cx="119" cy="24"/>
              </a:xfrm>
              <a:custGeom>
                <a:avLst/>
                <a:gdLst>
                  <a:gd name="T0" fmla="*/ 0 w 320"/>
                  <a:gd name="T1" fmla="*/ 0 h 64"/>
                  <a:gd name="T2" fmla="*/ 0 w 320"/>
                  <a:gd name="T3" fmla="*/ 0 h 64"/>
                  <a:gd name="T4" fmla="*/ 0 w 320"/>
                  <a:gd name="T5" fmla="*/ 0 h 64"/>
                  <a:gd name="T6" fmla="*/ 0 w 320"/>
                  <a:gd name="T7" fmla="*/ 0 h 64"/>
                  <a:gd name="T8" fmla="*/ 0 w 320"/>
                  <a:gd name="T9" fmla="*/ 0 h 64"/>
                  <a:gd name="T10" fmla="*/ 0 w 320"/>
                  <a:gd name="T11" fmla="*/ 0 h 64"/>
                  <a:gd name="T12" fmla="*/ 0 w 320"/>
                  <a:gd name="T13" fmla="*/ 0 h 64"/>
                  <a:gd name="T14" fmla="*/ 0 60000 65536"/>
                  <a:gd name="T15" fmla="*/ 0 60000 65536"/>
                  <a:gd name="T16" fmla="*/ 0 60000 65536"/>
                  <a:gd name="T17" fmla="*/ 0 60000 65536"/>
                  <a:gd name="T18" fmla="*/ 0 60000 65536"/>
                  <a:gd name="T19" fmla="*/ 0 60000 65536"/>
                  <a:gd name="T20" fmla="*/ 0 60000 65536"/>
                  <a:gd name="T21" fmla="*/ 0 w 320"/>
                  <a:gd name="T22" fmla="*/ 0 h 64"/>
                  <a:gd name="T23" fmla="*/ 320 w 320"/>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0" h="64">
                    <a:moveTo>
                      <a:pt x="32" y="0"/>
                    </a:moveTo>
                    <a:lnTo>
                      <a:pt x="288" y="0"/>
                    </a:lnTo>
                    <a:cubicBezTo>
                      <a:pt x="306" y="0"/>
                      <a:pt x="320" y="15"/>
                      <a:pt x="320" y="32"/>
                    </a:cubicBezTo>
                    <a:cubicBezTo>
                      <a:pt x="320" y="50"/>
                      <a:pt x="306" y="64"/>
                      <a:pt x="288" y="64"/>
                    </a:cubicBezTo>
                    <a:lnTo>
                      <a:pt x="32" y="64"/>
                    </a:lnTo>
                    <a:cubicBezTo>
                      <a:pt x="15" y="64"/>
                      <a:pt x="0" y="50"/>
                      <a:pt x="0" y="32"/>
                    </a:cubicBezTo>
                    <a:cubicBezTo>
                      <a:pt x="0" y="15"/>
                      <a:pt x="15" y="0"/>
                      <a:pt x="32" y="0"/>
                    </a:cubicBezTo>
                    <a:close/>
                  </a:path>
                </a:pathLst>
              </a:custGeom>
              <a:solidFill>
                <a:srgbClr val="00FF00"/>
              </a:solidFill>
              <a:ln w="6">
                <a:solidFill>
                  <a:srgbClr val="00FF00"/>
                </a:solidFill>
                <a:bevel/>
                <a:headEnd/>
                <a:tailEnd/>
              </a:ln>
            </p:spPr>
            <p:txBody>
              <a:bodyPr/>
              <a:lstStyle/>
              <a:p>
                <a:endParaRPr lang="es-ES"/>
              </a:p>
            </p:txBody>
          </p:sp>
          <p:sp>
            <p:nvSpPr>
              <p:cNvPr id="6561" name="Freeform 45"/>
              <p:cNvSpPr>
                <a:spLocks/>
              </p:cNvSpPr>
              <p:nvPr/>
            </p:nvSpPr>
            <p:spPr bwMode="auto">
              <a:xfrm>
                <a:off x="3445" y="1166"/>
                <a:ext cx="126" cy="43"/>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29" y="51"/>
                    </a:moveTo>
                    <a:lnTo>
                      <a:pt x="301" y="3"/>
                    </a:lnTo>
                    <a:cubicBezTo>
                      <a:pt x="318" y="0"/>
                      <a:pt x="335" y="12"/>
                      <a:pt x="338" y="29"/>
                    </a:cubicBezTo>
                    <a:cubicBezTo>
                      <a:pt x="341" y="46"/>
                      <a:pt x="329" y="63"/>
                      <a:pt x="312" y="66"/>
                    </a:cubicBezTo>
                    <a:lnTo>
                      <a:pt x="40" y="114"/>
                    </a:lnTo>
                    <a:cubicBezTo>
                      <a:pt x="23" y="117"/>
                      <a:pt x="6" y="105"/>
                      <a:pt x="3" y="88"/>
                    </a:cubicBezTo>
                    <a:cubicBezTo>
                      <a:pt x="0" y="71"/>
                      <a:pt x="12" y="54"/>
                      <a:pt x="29" y="51"/>
                    </a:cubicBezTo>
                    <a:close/>
                  </a:path>
                </a:pathLst>
              </a:custGeom>
              <a:solidFill>
                <a:srgbClr val="00FF00"/>
              </a:solidFill>
              <a:ln w="6">
                <a:solidFill>
                  <a:srgbClr val="00FF00"/>
                </a:solidFill>
                <a:bevel/>
                <a:headEnd/>
                <a:tailEnd/>
              </a:ln>
            </p:spPr>
            <p:txBody>
              <a:bodyPr/>
              <a:lstStyle/>
              <a:p>
                <a:endParaRPr lang="es-ES"/>
              </a:p>
            </p:txBody>
          </p:sp>
          <p:sp>
            <p:nvSpPr>
              <p:cNvPr id="6562" name="Freeform 46"/>
              <p:cNvSpPr>
                <a:spLocks/>
              </p:cNvSpPr>
              <p:nvPr/>
            </p:nvSpPr>
            <p:spPr bwMode="auto">
              <a:xfrm>
                <a:off x="3545" y="1165"/>
                <a:ext cx="128" cy="63"/>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47" y="6"/>
                    </a:moveTo>
                    <a:lnTo>
                      <a:pt x="319" y="102"/>
                    </a:lnTo>
                    <a:cubicBezTo>
                      <a:pt x="336" y="108"/>
                      <a:pt x="345" y="126"/>
                      <a:pt x="339" y="143"/>
                    </a:cubicBezTo>
                    <a:cubicBezTo>
                      <a:pt x="333" y="160"/>
                      <a:pt x="314" y="169"/>
                      <a:pt x="298" y="163"/>
                    </a:cubicBezTo>
                    <a:lnTo>
                      <a:pt x="26" y="67"/>
                    </a:lnTo>
                    <a:cubicBezTo>
                      <a:pt x="9" y="61"/>
                      <a:pt x="0" y="42"/>
                      <a:pt x="6" y="26"/>
                    </a:cubicBezTo>
                    <a:cubicBezTo>
                      <a:pt x="12" y="9"/>
                      <a:pt x="30" y="0"/>
                      <a:pt x="47" y="6"/>
                    </a:cubicBezTo>
                    <a:close/>
                  </a:path>
                </a:pathLst>
              </a:custGeom>
              <a:solidFill>
                <a:srgbClr val="00FF00"/>
              </a:solidFill>
              <a:ln w="6">
                <a:solidFill>
                  <a:srgbClr val="00FF00"/>
                </a:solidFill>
                <a:bevel/>
                <a:headEnd/>
                <a:tailEnd/>
              </a:ln>
            </p:spPr>
            <p:txBody>
              <a:bodyPr/>
              <a:lstStyle/>
              <a:p>
                <a:endParaRPr lang="es-ES"/>
              </a:p>
            </p:txBody>
          </p:sp>
          <p:sp>
            <p:nvSpPr>
              <p:cNvPr id="6563" name="Freeform 47"/>
              <p:cNvSpPr>
                <a:spLocks/>
              </p:cNvSpPr>
              <p:nvPr/>
            </p:nvSpPr>
            <p:spPr bwMode="auto">
              <a:xfrm>
                <a:off x="3646" y="1201"/>
                <a:ext cx="127" cy="115"/>
              </a:xfrm>
              <a:custGeom>
                <a:avLst/>
                <a:gdLst>
                  <a:gd name="T0" fmla="*/ 0 w 343"/>
                  <a:gd name="T1" fmla="*/ 0 h 311"/>
                  <a:gd name="T2" fmla="*/ 0 w 343"/>
                  <a:gd name="T3" fmla="*/ 0 h 311"/>
                  <a:gd name="T4" fmla="*/ 0 w 343"/>
                  <a:gd name="T5" fmla="*/ 0 h 311"/>
                  <a:gd name="T6" fmla="*/ 0 w 343"/>
                  <a:gd name="T7" fmla="*/ 0 h 311"/>
                  <a:gd name="T8" fmla="*/ 0 w 343"/>
                  <a:gd name="T9" fmla="*/ 0 h 311"/>
                  <a:gd name="T10" fmla="*/ 0 w 343"/>
                  <a:gd name="T11" fmla="*/ 0 h 311"/>
                  <a:gd name="T12" fmla="*/ 0 w 343"/>
                  <a:gd name="T13" fmla="*/ 0 h 311"/>
                  <a:gd name="T14" fmla="*/ 0 60000 65536"/>
                  <a:gd name="T15" fmla="*/ 0 60000 65536"/>
                  <a:gd name="T16" fmla="*/ 0 60000 65536"/>
                  <a:gd name="T17" fmla="*/ 0 60000 65536"/>
                  <a:gd name="T18" fmla="*/ 0 60000 65536"/>
                  <a:gd name="T19" fmla="*/ 0 60000 65536"/>
                  <a:gd name="T20" fmla="*/ 0 60000 65536"/>
                  <a:gd name="T21" fmla="*/ 0 w 343"/>
                  <a:gd name="T22" fmla="*/ 0 h 311"/>
                  <a:gd name="T23" fmla="*/ 343 w 343"/>
                  <a:gd name="T24" fmla="*/ 311 h 3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11">
                    <a:moveTo>
                      <a:pt x="57" y="11"/>
                    </a:moveTo>
                    <a:lnTo>
                      <a:pt x="329" y="251"/>
                    </a:lnTo>
                    <a:cubicBezTo>
                      <a:pt x="342" y="263"/>
                      <a:pt x="343" y="283"/>
                      <a:pt x="331" y="297"/>
                    </a:cubicBezTo>
                    <a:cubicBezTo>
                      <a:pt x="320" y="310"/>
                      <a:pt x="300" y="311"/>
                      <a:pt x="286" y="299"/>
                    </a:cubicBezTo>
                    <a:lnTo>
                      <a:pt x="14" y="59"/>
                    </a:lnTo>
                    <a:cubicBezTo>
                      <a:pt x="1" y="48"/>
                      <a:pt x="0" y="28"/>
                      <a:pt x="11" y="14"/>
                    </a:cubicBezTo>
                    <a:cubicBezTo>
                      <a:pt x="23" y="1"/>
                      <a:pt x="43" y="0"/>
                      <a:pt x="57" y="11"/>
                    </a:cubicBezTo>
                    <a:close/>
                  </a:path>
                </a:pathLst>
              </a:custGeom>
              <a:solidFill>
                <a:srgbClr val="00FF00"/>
              </a:solidFill>
              <a:ln w="6">
                <a:solidFill>
                  <a:srgbClr val="00FF00"/>
                </a:solidFill>
                <a:bevel/>
                <a:headEnd/>
                <a:tailEnd/>
              </a:ln>
            </p:spPr>
            <p:txBody>
              <a:bodyPr/>
              <a:lstStyle/>
              <a:p>
                <a:endParaRPr lang="es-ES"/>
              </a:p>
            </p:txBody>
          </p:sp>
          <p:sp>
            <p:nvSpPr>
              <p:cNvPr id="6564" name="Freeform 48"/>
              <p:cNvSpPr>
                <a:spLocks/>
              </p:cNvSpPr>
              <p:nvPr/>
            </p:nvSpPr>
            <p:spPr bwMode="auto">
              <a:xfrm>
                <a:off x="3747" y="1272"/>
                <a:ext cx="121" cy="44"/>
              </a:xfrm>
              <a:custGeom>
                <a:avLst/>
                <a:gdLst>
                  <a:gd name="T0" fmla="*/ 0 w 325"/>
                  <a:gd name="T1" fmla="*/ 0 h 117"/>
                  <a:gd name="T2" fmla="*/ 0 w 325"/>
                  <a:gd name="T3" fmla="*/ 0 h 117"/>
                  <a:gd name="T4" fmla="*/ 0 w 325"/>
                  <a:gd name="T5" fmla="*/ 0 h 117"/>
                  <a:gd name="T6" fmla="*/ 0 w 325"/>
                  <a:gd name="T7" fmla="*/ 0 h 117"/>
                  <a:gd name="T8" fmla="*/ 0 w 325"/>
                  <a:gd name="T9" fmla="*/ 0 h 117"/>
                  <a:gd name="T10" fmla="*/ 0 w 325"/>
                  <a:gd name="T11" fmla="*/ 0 h 117"/>
                  <a:gd name="T12" fmla="*/ 0 w 325"/>
                  <a:gd name="T13" fmla="*/ 0 h 117"/>
                  <a:gd name="T14" fmla="*/ 0 60000 65536"/>
                  <a:gd name="T15" fmla="*/ 0 60000 65536"/>
                  <a:gd name="T16" fmla="*/ 0 60000 65536"/>
                  <a:gd name="T17" fmla="*/ 0 60000 65536"/>
                  <a:gd name="T18" fmla="*/ 0 60000 65536"/>
                  <a:gd name="T19" fmla="*/ 0 60000 65536"/>
                  <a:gd name="T20" fmla="*/ 0 60000 65536"/>
                  <a:gd name="T21" fmla="*/ 0 w 325"/>
                  <a:gd name="T22" fmla="*/ 0 h 117"/>
                  <a:gd name="T23" fmla="*/ 325 w 325"/>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5" h="117">
                    <a:moveTo>
                      <a:pt x="29" y="51"/>
                    </a:moveTo>
                    <a:lnTo>
                      <a:pt x="285" y="3"/>
                    </a:lnTo>
                    <a:cubicBezTo>
                      <a:pt x="302" y="0"/>
                      <a:pt x="319" y="11"/>
                      <a:pt x="322" y="29"/>
                    </a:cubicBezTo>
                    <a:cubicBezTo>
                      <a:pt x="325" y="46"/>
                      <a:pt x="314" y="63"/>
                      <a:pt x="296" y="66"/>
                    </a:cubicBezTo>
                    <a:lnTo>
                      <a:pt x="40" y="114"/>
                    </a:lnTo>
                    <a:cubicBezTo>
                      <a:pt x="23" y="117"/>
                      <a:pt x="6" y="106"/>
                      <a:pt x="3" y="88"/>
                    </a:cubicBezTo>
                    <a:cubicBezTo>
                      <a:pt x="0" y="71"/>
                      <a:pt x="11" y="54"/>
                      <a:pt x="29" y="51"/>
                    </a:cubicBezTo>
                    <a:close/>
                  </a:path>
                </a:pathLst>
              </a:custGeom>
              <a:solidFill>
                <a:srgbClr val="00FF00"/>
              </a:solidFill>
              <a:ln w="6">
                <a:solidFill>
                  <a:srgbClr val="00FF00"/>
                </a:solidFill>
                <a:bevel/>
                <a:headEnd/>
                <a:tailEnd/>
              </a:ln>
            </p:spPr>
            <p:txBody>
              <a:bodyPr/>
              <a:lstStyle/>
              <a:p>
                <a:endParaRPr lang="es-ES"/>
              </a:p>
            </p:txBody>
          </p:sp>
          <p:sp>
            <p:nvSpPr>
              <p:cNvPr id="6565" name="Freeform 49"/>
              <p:cNvSpPr>
                <a:spLocks/>
              </p:cNvSpPr>
              <p:nvPr/>
            </p:nvSpPr>
            <p:spPr bwMode="auto">
              <a:xfrm>
                <a:off x="3841" y="1218"/>
                <a:ext cx="128" cy="81"/>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21" y="152"/>
                    </a:moveTo>
                    <a:lnTo>
                      <a:pt x="293" y="8"/>
                    </a:lnTo>
                    <a:cubicBezTo>
                      <a:pt x="309" y="0"/>
                      <a:pt x="328" y="6"/>
                      <a:pt x="337" y="21"/>
                    </a:cubicBezTo>
                    <a:cubicBezTo>
                      <a:pt x="345" y="37"/>
                      <a:pt x="339" y="56"/>
                      <a:pt x="323" y="65"/>
                    </a:cubicBezTo>
                    <a:lnTo>
                      <a:pt x="51" y="209"/>
                    </a:lnTo>
                    <a:cubicBezTo>
                      <a:pt x="36" y="217"/>
                      <a:pt x="16" y="211"/>
                      <a:pt x="8" y="195"/>
                    </a:cubicBezTo>
                    <a:cubicBezTo>
                      <a:pt x="0" y="180"/>
                      <a:pt x="6" y="160"/>
                      <a:pt x="21" y="152"/>
                    </a:cubicBezTo>
                    <a:close/>
                  </a:path>
                </a:pathLst>
              </a:custGeom>
              <a:solidFill>
                <a:srgbClr val="00FF00"/>
              </a:solidFill>
              <a:ln w="6">
                <a:solidFill>
                  <a:srgbClr val="00FF00"/>
                </a:solidFill>
                <a:bevel/>
                <a:headEnd/>
                <a:tailEnd/>
              </a:ln>
            </p:spPr>
            <p:txBody>
              <a:bodyPr/>
              <a:lstStyle/>
              <a:p>
                <a:endParaRPr lang="es-ES"/>
              </a:p>
            </p:txBody>
          </p:sp>
          <p:sp>
            <p:nvSpPr>
              <p:cNvPr id="6566" name="Freeform 50"/>
              <p:cNvSpPr>
                <a:spLocks/>
              </p:cNvSpPr>
              <p:nvPr/>
            </p:nvSpPr>
            <p:spPr bwMode="auto">
              <a:xfrm>
                <a:off x="3942" y="1183"/>
                <a:ext cx="128" cy="62"/>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26" y="102"/>
                    </a:moveTo>
                    <a:lnTo>
                      <a:pt x="298" y="6"/>
                    </a:lnTo>
                    <a:cubicBezTo>
                      <a:pt x="314" y="0"/>
                      <a:pt x="333" y="9"/>
                      <a:pt x="339" y="26"/>
                    </a:cubicBezTo>
                    <a:cubicBezTo>
                      <a:pt x="345" y="42"/>
                      <a:pt x="336" y="61"/>
                      <a:pt x="319" y="67"/>
                    </a:cubicBezTo>
                    <a:lnTo>
                      <a:pt x="47" y="163"/>
                    </a:lnTo>
                    <a:cubicBezTo>
                      <a:pt x="30" y="169"/>
                      <a:pt x="12" y="160"/>
                      <a:pt x="6" y="143"/>
                    </a:cubicBezTo>
                    <a:cubicBezTo>
                      <a:pt x="0" y="126"/>
                      <a:pt x="9" y="108"/>
                      <a:pt x="26" y="102"/>
                    </a:cubicBezTo>
                    <a:close/>
                  </a:path>
                </a:pathLst>
              </a:custGeom>
              <a:solidFill>
                <a:srgbClr val="00FF00"/>
              </a:solidFill>
              <a:ln w="6">
                <a:solidFill>
                  <a:srgbClr val="00FF00"/>
                </a:solidFill>
                <a:bevel/>
                <a:headEnd/>
                <a:tailEnd/>
              </a:ln>
            </p:spPr>
            <p:txBody>
              <a:bodyPr/>
              <a:lstStyle/>
              <a:p>
                <a:endParaRPr lang="es-ES"/>
              </a:p>
            </p:txBody>
          </p:sp>
          <p:sp>
            <p:nvSpPr>
              <p:cNvPr id="6567" name="Freeform 51"/>
              <p:cNvSpPr>
                <a:spLocks/>
              </p:cNvSpPr>
              <p:nvPr/>
            </p:nvSpPr>
            <p:spPr bwMode="auto">
              <a:xfrm>
                <a:off x="4043" y="1106"/>
                <a:ext cx="121" cy="103"/>
              </a:xfrm>
              <a:custGeom>
                <a:avLst/>
                <a:gdLst>
                  <a:gd name="T0" fmla="*/ 0 w 328"/>
                  <a:gd name="T1" fmla="*/ 0 h 280"/>
                  <a:gd name="T2" fmla="*/ 0 w 328"/>
                  <a:gd name="T3" fmla="*/ 0 h 280"/>
                  <a:gd name="T4" fmla="*/ 0 w 328"/>
                  <a:gd name="T5" fmla="*/ 0 h 280"/>
                  <a:gd name="T6" fmla="*/ 0 w 328"/>
                  <a:gd name="T7" fmla="*/ 0 h 280"/>
                  <a:gd name="T8" fmla="*/ 0 w 328"/>
                  <a:gd name="T9" fmla="*/ 0 h 280"/>
                  <a:gd name="T10" fmla="*/ 0 w 328"/>
                  <a:gd name="T11" fmla="*/ 0 h 280"/>
                  <a:gd name="T12" fmla="*/ 0 w 328"/>
                  <a:gd name="T13" fmla="*/ 0 h 280"/>
                  <a:gd name="T14" fmla="*/ 0 60000 65536"/>
                  <a:gd name="T15" fmla="*/ 0 60000 65536"/>
                  <a:gd name="T16" fmla="*/ 0 60000 65536"/>
                  <a:gd name="T17" fmla="*/ 0 60000 65536"/>
                  <a:gd name="T18" fmla="*/ 0 60000 65536"/>
                  <a:gd name="T19" fmla="*/ 0 60000 65536"/>
                  <a:gd name="T20" fmla="*/ 0 60000 65536"/>
                  <a:gd name="T21" fmla="*/ 0 w 328"/>
                  <a:gd name="T22" fmla="*/ 0 h 280"/>
                  <a:gd name="T23" fmla="*/ 328 w 328"/>
                  <a:gd name="T24" fmla="*/ 280 h 2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8" h="280">
                    <a:moveTo>
                      <a:pt x="16" y="220"/>
                    </a:moveTo>
                    <a:lnTo>
                      <a:pt x="272" y="12"/>
                    </a:lnTo>
                    <a:cubicBezTo>
                      <a:pt x="286" y="0"/>
                      <a:pt x="306" y="3"/>
                      <a:pt x="317" y="16"/>
                    </a:cubicBezTo>
                    <a:cubicBezTo>
                      <a:pt x="328" y="30"/>
                      <a:pt x="326" y="50"/>
                      <a:pt x="313" y="61"/>
                    </a:cubicBezTo>
                    <a:lnTo>
                      <a:pt x="57" y="269"/>
                    </a:lnTo>
                    <a:cubicBezTo>
                      <a:pt x="43" y="280"/>
                      <a:pt x="23" y="278"/>
                      <a:pt x="12" y="265"/>
                    </a:cubicBezTo>
                    <a:cubicBezTo>
                      <a:pt x="0" y="251"/>
                      <a:pt x="3" y="231"/>
                      <a:pt x="16" y="220"/>
                    </a:cubicBezTo>
                    <a:close/>
                  </a:path>
                </a:pathLst>
              </a:custGeom>
              <a:solidFill>
                <a:srgbClr val="00FF00"/>
              </a:solidFill>
              <a:ln w="6">
                <a:solidFill>
                  <a:srgbClr val="00FF00"/>
                </a:solidFill>
                <a:bevel/>
                <a:headEnd/>
                <a:tailEnd/>
              </a:ln>
            </p:spPr>
            <p:txBody>
              <a:bodyPr/>
              <a:lstStyle/>
              <a:p>
                <a:endParaRPr lang="es-ES"/>
              </a:p>
            </p:txBody>
          </p:sp>
          <p:sp>
            <p:nvSpPr>
              <p:cNvPr id="6568" name="Freeform 52"/>
              <p:cNvSpPr>
                <a:spLocks/>
              </p:cNvSpPr>
              <p:nvPr/>
            </p:nvSpPr>
            <p:spPr bwMode="auto">
              <a:xfrm>
                <a:off x="4138" y="1106"/>
                <a:ext cx="128" cy="68"/>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49" y="7"/>
                    </a:moveTo>
                    <a:lnTo>
                      <a:pt x="321" y="119"/>
                    </a:lnTo>
                    <a:cubicBezTo>
                      <a:pt x="337" y="126"/>
                      <a:pt x="345" y="144"/>
                      <a:pt x="338" y="161"/>
                    </a:cubicBezTo>
                    <a:cubicBezTo>
                      <a:pt x="331" y="177"/>
                      <a:pt x="313" y="185"/>
                      <a:pt x="296" y="178"/>
                    </a:cubicBezTo>
                    <a:lnTo>
                      <a:pt x="24" y="66"/>
                    </a:lnTo>
                    <a:cubicBezTo>
                      <a:pt x="8" y="59"/>
                      <a:pt x="0" y="41"/>
                      <a:pt x="7" y="24"/>
                    </a:cubicBezTo>
                    <a:cubicBezTo>
                      <a:pt x="14" y="8"/>
                      <a:pt x="32" y="0"/>
                      <a:pt x="49" y="7"/>
                    </a:cubicBezTo>
                    <a:close/>
                  </a:path>
                </a:pathLst>
              </a:custGeom>
              <a:solidFill>
                <a:srgbClr val="00FF00"/>
              </a:solidFill>
              <a:ln w="6">
                <a:solidFill>
                  <a:srgbClr val="00FF00"/>
                </a:solidFill>
                <a:bevel/>
                <a:headEnd/>
                <a:tailEnd/>
              </a:ln>
            </p:spPr>
            <p:txBody>
              <a:bodyPr/>
              <a:lstStyle/>
              <a:p>
                <a:endParaRPr lang="es-ES"/>
              </a:p>
            </p:txBody>
          </p:sp>
          <p:sp>
            <p:nvSpPr>
              <p:cNvPr id="6569" name="Freeform 53"/>
              <p:cNvSpPr>
                <a:spLocks/>
              </p:cNvSpPr>
              <p:nvPr/>
            </p:nvSpPr>
            <p:spPr bwMode="auto">
              <a:xfrm>
                <a:off x="4240" y="1142"/>
                <a:ext cx="125" cy="31"/>
              </a:xfrm>
              <a:custGeom>
                <a:avLst/>
                <a:gdLst>
                  <a:gd name="T0" fmla="*/ 0 w 338"/>
                  <a:gd name="T1" fmla="*/ 0 h 82"/>
                  <a:gd name="T2" fmla="*/ 0 w 338"/>
                  <a:gd name="T3" fmla="*/ 0 h 82"/>
                  <a:gd name="T4" fmla="*/ 0 w 338"/>
                  <a:gd name="T5" fmla="*/ 0 h 82"/>
                  <a:gd name="T6" fmla="*/ 0 w 338"/>
                  <a:gd name="T7" fmla="*/ 0 h 82"/>
                  <a:gd name="T8" fmla="*/ 0 w 338"/>
                  <a:gd name="T9" fmla="*/ 0 h 82"/>
                  <a:gd name="T10" fmla="*/ 0 w 338"/>
                  <a:gd name="T11" fmla="*/ 0 h 82"/>
                  <a:gd name="T12" fmla="*/ 0 w 338"/>
                  <a:gd name="T13" fmla="*/ 0 h 82"/>
                  <a:gd name="T14" fmla="*/ 0 60000 65536"/>
                  <a:gd name="T15" fmla="*/ 0 60000 65536"/>
                  <a:gd name="T16" fmla="*/ 0 60000 65536"/>
                  <a:gd name="T17" fmla="*/ 0 60000 65536"/>
                  <a:gd name="T18" fmla="*/ 0 60000 65536"/>
                  <a:gd name="T19" fmla="*/ 0 60000 65536"/>
                  <a:gd name="T20" fmla="*/ 0 60000 65536"/>
                  <a:gd name="T21" fmla="*/ 0 w 338"/>
                  <a:gd name="T22" fmla="*/ 0 h 82"/>
                  <a:gd name="T23" fmla="*/ 338 w 338"/>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8" h="82">
                    <a:moveTo>
                      <a:pt x="32" y="18"/>
                    </a:moveTo>
                    <a:lnTo>
                      <a:pt x="304" y="2"/>
                    </a:lnTo>
                    <a:cubicBezTo>
                      <a:pt x="321" y="0"/>
                      <a:pt x="336" y="14"/>
                      <a:pt x="337" y="32"/>
                    </a:cubicBezTo>
                    <a:cubicBezTo>
                      <a:pt x="338" y="49"/>
                      <a:pt x="325" y="64"/>
                      <a:pt x="307" y="65"/>
                    </a:cubicBezTo>
                    <a:lnTo>
                      <a:pt x="35" y="81"/>
                    </a:lnTo>
                    <a:cubicBezTo>
                      <a:pt x="18" y="82"/>
                      <a:pt x="3" y="69"/>
                      <a:pt x="2" y="51"/>
                    </a:cubicBezTo>
                    <a:cubicBezTo>
                      <a:pt x="0" y="34"/>
                      <a:pt x="14" y="19"/>
                      <a:pt x="32" y="18"/>
                    </a:cubicBezTo>
                    <a:close/>
                  </a:path>
                </a:pathLst>
              </a:custGeom>
              <a:solidFill>
                <a:srgbClr val="00FF00"/>
              </a:solidFill>
              <a:ln w="6">
                <a:solidFill>
                  <a:srgbClr val="00FF00"/>
                </a:solidFill>
                <a:bevel/>
                <a:headEnd/>
                <a:tailEnd/>
              </a:ln>
            </p:spPr>
            <p:txBody>
              <a:bodyPr/>
              <a:lstStyle/>
              <a:p>
                <a:endParaRPr lang="es-ES"/>
              </a:p>
            </p:txBody>
          </p:sp>
          <p:sp>
            <p:nvSpPr>
              <p:cNvPr id="6570" name="Freeform 54"/>
              <p:cNvSpPr>
                <a:spLocks/>
              </p:cNvSpPr>
              <p:nvPr/>
            </p:nvSpPr>
            <p:spPr bwMode="auto">
              <a:xfrm>
                <a:off x="4339" y="1141"/>
                <a:ext cx="128" cy="75"/>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50" y="8"/>
                    </a:moveTo>
                    <a:lnTo>
                      <a:pt x="322" y="136"/>
                    </a:lnTo>
                    <a:cubicBezTo>
                      <a:pt x="338" y="143"/>
                      <a:pt x="345" y="162"/>
                      <a:pt x="337" y="178"/>
                    </a:cubicBezTo>
                    <a:cubicBezTo>
                      <a:pt x="330" y="194"/>
                      <a:pt x="311" y="201"/>
                      <a:pt x="295" y="193"/>
                    </a:cubicBezTo>
                    <a:lnTo>
                      <a:pt x="23" y="65"/>
                    </a:lnTo>
                    <a:cubicBezTo>
                      <a:pt x="7" y="58"/>
                      <a:pt x="0" y="39"/>
                      <a:pt x="8" y="23"/>
                    </a:cubicBezTo>
                    <a:cubicBezTo>
                      <a:pt x="15" y="7"/>
                      <a:pt x="34" y="0"/>
                      <a:pt x="50" y="8"/>
                    </a:cubicBezTo>
                    <a:close/>
                  </a:path>
                </a:pathLst>
              </a:custGeom>
              <a:solidFill>
                <a:srgbClr val="00FF00"/>
              </a:solidFill>
              <a:ln w="6">
                <a:solidFill>
                  <a:srgbClr val="00FF00"/>
                </a:solidFill>
                <a:bevel/>
                <a:headEnd/>
                <a:tailEnd/>
              </a:ln>
            </p:spPr>
            <p:txBody>
              <a:bodyPr/>
              <a:lstStyle/>
              <a:p>
                <a:endParaRPr lang="es-ES"/>
              </a:p>
            </p:txBody>
          </p:sp>
          <p:sp>
            <p:nvSpPr>
              <p:cNvPr id="6571" name="Freeform 55"/>
              <p:cNvSpPr>
                <a:spLocks/>
              </p:cNvSpPr>
              <p:nvPr/>
            </p:nvSpPr>
            <p:spPr bwMode="auto">
              <a:xfrm>
                <a:off x="4440" y="1189"/>
                <a:ext cx="122" cy="169"/>
              </a:xfrm>
              <a:custGeom>
                <a:avLst/>
                <a:gdLst>
                  <a:gd name="T0" fmla="*/ 0 w 329"/>
                  <a:gd name="T1" fmla="*/ 0 h 457"/>
                  <a:gd name="T2" fmla="*/ 0 w 329"/>
                  <a:gd name="T3" fmla="*/ 0 h 457"/>
                  <a:gd name="T4" fmla="*/ 0 w 329"/>
                  <a:gd name="T5" fmla="*/ 0 h 457"/>
                  <a:gd name="T6" fmla="*/ 0 w 329"/>
                  <a:gd name="T7" fmla="*/ 0 h 457"/>
                  <a:gd name="T8" fmla="*/ 0 w 329"/>
                  <a:gd name="T9" fmla="*/ 0 h 457"/>
                  <a:gd name="T10" fmla="*/ 0 w 329"/>
                  <a:gd name="T11" fmla="*/ 0 h 457"/>
                  <a:gd name="T12" fmla="*/ 0 w 329"/>
                  <a:gd name="T13" fmla="*/ 0 h 457"/>
                  <a:gd name="T14" fmla="*/ 0 60000 65536"/>
                  <a:gd name="T15" fmla="*/ 0 60000 65536"/>
                  <a:gd name="T16" fmla="*/ 0 60000 65536"/>
                  <a:gd name="T17" fmla="*/ 0 60000 65536"/>
                  <a:gd name="T18" fmla="*/ 0 60000 65536"/>
                  <a:gd name="T19" fmla="*/ 0 60000 65536"/>
                  <a:gd name="T20" fmla="*/ 0 60000 65536"/>
                  <a:gd name="T21" fmla="*/ 0 w 329"/>
                  <a:gd name="T22" fmla="*/ 0 h 457"/>
                  <a:gd name="T23" fmla="*/ 329 w 329"/>
                  <a:gd name="T24" fmla="*/ 457 h 4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457">
                    <a:moveTo>
                      <a:pt x="63" y="19"/>
                    </a:moveTo>
                    <a:lnTo>
                      <a:pt x="319" y="403"/>
                    </a:lnTo>
                    <a:cubicBezTo>
                      <a:pt x="329" y="417"/>
                      <a:pt x="325" y="437"/>
                      <a:pt x="310" y="447"/>
                    </a:cubicBezTo>
                    <a:cubicBezTo>
                      <a:pt x="296" y="457"/>
                      <a:pt x="276" y="453"/>
                      <a:pt x="266" y="438"/>
                    </a:cubicBezTo>
                    <a:lnTo>
                      <a:pt x="10" y="54"/>
                    </a:lnTo>
                    <a:cubicBezTo>
                      <a:pt x="0" y="40"/>
                      <a:pt x="4" y="20"/>
                      <a:pt x="19" y="10"/>
                    </a:cubicBezTo>
                    <a:cubicBezTo>
                      <a:pt x="33" y="0"/>
                      <a:pt x="53" y="4"/>
                      <a:pt x="63" y="19"/>
                    </a:cubicBezTo>
                    <a:close/>
                  </a:path>
                </a:pathLst>
              </a:custGeom>
              <a:solidFill>
                <a:srgbClr val="00FF00"/>
              </a:solidFill>
              <a:ln w="6">
                <a:solidFill>
                  <a:srgbClr val="00FF00"/>
                </a:solidFill>
                <a:bevel/>
                <a:headEnd/>
                <a:tailEnd/>
              </a:ln>
            </p:spPr>
            <p:txBody>
              <a:bodyPr/>
              <a:lstStyle/>
              <a:p>
                <a:endParaRPr lang="es-ES"/>
              </a:p>
            </p:txBody>
          </p:sp>
          <p:sp>
            <p:nvSpPr>
              <p:cNvPr id="6572" name="Freeform 56"/>
              <p:cNvSpPr>
                <a:spLocks/>
              </p:cNvSpPr>
              <p:nvPr/>
            </p:nvSpPr>
            <p:spPr bwMode="auto">
              <a:xfrm>
                <a:off x="4535" y="1331"/>
                <a:ext cx="127" cy="121"/>
              </a:xfrm>
              <a:custGeom>
                <a:avLst/>
                <a:gdLst>
                  <a:gd name="T0" fmla="*/ 0 w 343"/>
                  <a:gd name="T1" fmla="*/ 0 h 327"/>
                  <a:gd name="T2" fmla="*/ 0 w 343"/>
                  <a:gd name="T3" fmla="*/ 0 h 327"/>
                  <a:gd name="T4" fmla="*/ 0 w 343"/>
                  <a:gd name="T5" fmla="*/ 0 h 327"/>
                  <a:gd name="T6" fmla="*/ 0 w 343"/>
                  <a:gd name="T7" fmla="*/ 0 h 327"/>
                  <a:gd name="T8" fmla="*/ 0 w 343"/>
                  <a:gd name="T9" fmla="*/ 0 h 327"/>
                  <a:gd name="T10" fmla="*/ 0 w 343"/>
                  <a:gd name="T11" fmla="*/ 0 h 327"/>
                  <a:gd name="T12" fmla="*/ 0 w 343"/>
                  <a:gd name="T13" fmla="*/ 0 h 327"/>
                  <a:gd name="T14" fmla="*/ 0 60000 65536"/>
                  <a:gd name="T15" fmla="*/ 0 60000 65536"/>
                  <a:gd name="T16" fmla="*/ 0 60000 65536"/>
                  <a:gd name="T17" fmla="*/ 0 60000 65536"/>
                  <a:gd name="T18" fmla="*/ 0 60000 65536"/>
                  <a:gd name="T19" fmla="*/ 0 60000 65536"/>
                  <a:gd name="T20" fmla="*/ 0 60000 65536"/>
                  <a:gd name="T21" fmla="*/ 0 w 343"/>
                  <a:gd name="T22" fmla="*/ 0 h 327"/>
                  <a:gd name="T23" fmla="*/ 343 w 343"/>
                  <a:gd name="T24" fmla="*/ 327 h 3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27">
                    <a:moveTo>
                      <a:pt x="57" y="12"/>
                    </a:moveTo>
                    <a:lnTo>
                      <a:pt x="329" y="268"/>
                    </a:lnTo>
                    <a:cubicBezTo>
                      <a:pt x="342" y="280"/>
                      <a:pt x="343" y="301"/>
                      <a:pt x="331" y="313"/>
                    </a:cubicBezTo>
                    <a:cubicBezTo>
                      <a:pt x="319" y="326"/>
                      <a:pt x="298" y="327"/>
                      <a:pt x="286" y="315"/>
                    </a:cubicBezTo>
                    <a:lnTo>
                      <a:pt x="14" y="59"/>
                    </a:lnTo>
                    <a:cubicBezTo>
                      <a:pt x="1" y="47"/>
                      <a:pt x="0" y="26"/>
                      <a:pt x="12" y="14"/>
                    </a:cubicBezTo>
                    <a:cubicBezTo>
                      <a:pt x="24" y="1"/>
                      <a:pt x="45" y="0"/>
                      <a:pt x="57" y="12"/>
                    </a:cubicBezTo>
                    <a:close/>
                  </a:path>
                </a:pathLst>
              </a:custGeom>
              <a:solidFill>
                <a:srgbClr val="00FF00"/>
              </a:solidFill>
              <a:ln w="6">
                <a:solidFill>
                  <a:srgbClr val="00FF00"/>
                </a:solidFill>
                <a:bevel/>
                <a:headEnd/>
                <a:tailEnd/>
              </a:ln>
            </p:spPr>
            <p:txBody>
              <a:bodyPr/>
              <a:lstStyle/>
              <a:p>
                <a:endParaRPr lang="es-ES"/>
              </a:p>
            </p:txBody>
          </p:sp>
          <p:sp>
            <p:nvSpPr>
              <p:cNvPr id="6573" name="Freeform 57"/>
              <p:cNvSpPr>
                <a:spLocks/>
              </p:cNvSpPr>
              <p:nvPr/>
            </p:nvSpPr>
            <p:spPr bwMode="auto">
              <a:xfrm>
                <a:off x="4636" y="1426"/>
                <a:ext cx="127" cy="86"/>
              </a:xfrm>
              <a:custGeom>
                <a:avLst/>
                <a:gdLst>
                  <a:gd name="T0" fmla="*/ 0 w 345"/>
                  <a:gd name="T1" fmla="*/ 0 h 233"/>
                  <a:gd name="T2" fmla="*/ 0 w 345"/>
                  <a:gd name="T3" fmla="*/ 0 h 233"/>
                  <a:gd name="T4" fmla="*/ 0 w 345"/>
                  <a:gd name="T5" fmla="*/ 0 h 233"/>
                  <a:gd name="T6" fmla="*/ 0 w 345"/>
                  <a:gd name="T7" fmla="*/ 0 h 233"/>
                  <a:gd name="T8" fmla="*/ 0 w 345"/>
                  <a:gd name="T9" fmla="*/ 0 h 233"/>
                  <a:gd name="T10" fmla="*/ 0 w 345"/>
                  <a:gd name="T11" fmla="*/ 0 h 233"/>
                  <a:gd name="T12" fmla="*/ 0 w 345"/>
                  <a:gd name="T13" fmla="*/ 0 h 233"/>
                  <a:gd name="T14" fmla="*/ 0 60000 65536"/>
                  <a:gd name="T15" fmla="*/ 0 60000 65536"/>
                  <a:gd name="T16" fmla="*/ 0 60000 65536"/>
                  <a:gd name="T17" fmla="*/ 0 60000 65536"/>
                  <a:gd name="T18" fmla="*/ 0 60000 65536"/>
                  <a:gd name="T19" fmla="*/ 0 60000 65536"/>
                  <a:gd name="T20" fmla="*/ 0 60000 65536"/>
                  <a:gd name="T21" fmla="*/ 0 w 345"/>
                  <a:gd name="T22" fmla="*/ 0 h 233"/>
                  <a:gd name="T23" fmla="*/ 345 w 345"/>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33">
                    <a:moveTo>
                      <a:pt x="53" y="9"/>
                    </a:moveTo>
                    <a:lnTo>
                      <a:pt x="325" y="169"/>
                    </a:lnTo>
                    <a:cubicBezTo>
                      <a:pt x="340" y="178"/>
                      <a:pt x="345" y="197"/>
                      <a:pt x="336" y="213"/>
                    </a:cubicBezTo>
                    <a:cubicBezTo>
                      <a:pt x="327" y="228"/>
                      <a:pt x="307" y="233"/>
                      <a:pt x="292" y="224"/>
                    </a:cubicBezTo>
                    <a:lnTo>
                      <a:pt x="20" y="64"/>
                    </a:lnTo>
                    <a:cubicBezTo>
                      <a:pt x="5" y="55"/>
                      <a:pt x="0" y="35"/>
                      <a:pt x="9" y="20"/>
                    </a:cubicBezTo>
                    <a:cubicBezTo>
                      <a:pt x="18" y="5"/>
                      <a:pt x="37" y="0"/>
                      <a:pt x="53" y="9"/>
                    </a:cubicBezTo>
                    <a:close/>
                  </a:path>
                </a:pathLst>
              </a:custGeom>
              <a:solidFill>
                <a:srgbClr val="00FF00"/>
              </a:solidFill>
              <a:ln w="6">
                <a:solidFill>
                  <a:srgbClr val="00FF00"/>
                </a:solidFill>
                <a:bevel/>
                <a:headEnd/>
                <a:tailEnd/>
              </a:ln>
            </p:spPr>
            <p:txBody>
              <a:bodyPr/>
              <a:lstStyle/>
              <a:p>
                <a:endParaRPr lang="es-ES"/>
              </a:p>
            </p:txBody>
          </p:sp>
          <p:sp>
            <p:nvSpPr>
              <p:cNvPr id="6574" name="Freeform 58"/>
              <p:cNvSpPr>
                <a:spLocks/>
              </p:cNvSpPr>
              <p:nvPr/>
            </p:nvSpPr>
            <p:spPr bwMode="auto">
              <a:xfrm>
                <a:off x="4736" y="1485"/>
                <a:ext cx="122" cy="98"/>
              </a:xfrm>
              <a:custGeom>
                <a:avLst/>
                <a:gdLst>
                  <a:gd name="T0" fmla="*/ 0 w 329"/>
                  <a:gd name="T1" fmla="*/ 0 h 265"/>
                  <a:gd name="T2" fmla="*/ 0 w 329"/>
                  <a:gd name="T3" fmla="*/ 0 h 265"/>
                  <a:gd name="T4" fmla="*/ 0 w 329"/>
                  <a:gd name="T5" fmla="*/ 0 h 265"/>
                  <a:gd name="T6" fmla="*/ 0 w 329"/>
                  <a:gd name="T7" fmla="*/ 0 h 265"/>
                  <a:gd name="T8" fmla="*/ 0 w 329"/>
                  <a:gd name="T9" fmla="*/ 0 h 265"/>
                  <a:gd name="T10" fmla="*/ 0 w 329"/>
                  <a:gd name="T11" fmla="*/ 0 h 265"/>
                  <a:gd name="T12" fmla="*/ 0 w 329"/>
                  <a:gd name="T13" fmla="*/ 0 h 265"/>
                  <a:gd name="T14" fmla="*/ 0 60000 65536"/>
                  <a:gd name="T15" fmla="*/ 0 60000 65536"/>
                  <a:gd name="T16" fmla="*/ 0 60000 65536"/>
                  <a:gd name="T17" fmla="*/ 0 60000 65536"/>
                  <a:gd name="T18" fmla="*/ 0 60000 65536"/>
                  <a:gd name="T19" fmla="*/ 0 60000 65536"/>
                  <a:gd name="T20" fmla="*/ 0 60000 65536"/>
                  <a:gd name="T21" fmla="*/ 0 w 329"/>
                  <a:gd name="T22" fmla="*/ 0 h 265"/>
                  <a:gd name="T23" fmla="*/ 329 w 32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65">
                    <a:moveTo>
                      <a:pt x="56" y="11"/>
                    </a:moveTo>
                    <a:lnTo>
                      <a:pt x="312" y="203"/>
                    </a:lnTo>
                    <a:cubicBezTo>
                      <a:pt x="326" y="213"/>
                      <a:pt x="329" y="234"/>
                      <a:pt x="318" y="248"/>
                    </a:cubicBezTo>
                    <a:cubicBezTo>
                      <a:pt x="307" y="262"/>
                      <a:pt x="287" y="265"/>
                      <a:pt x="273" y="254"/>
                    </a:cubicBezTo>
                    <a:lnTo>
                      <a:pt x="17" y="62"/>
                    </a:lnTo>
                    <a:cubicBezTo>
                      <a:pt x="3" y="51"/>
                      <a:pt x="0" y="31"/>
                      <a:pt x="11" y="17"/>
                    </a:cubicBezTo>
                    <a:cubicBezTo>
                      <a:pt x="21" y="3"/>
                      <a:pt x="42" y="0"/>
                      <a:pt x="56" y="11"/>
                    </a:cubicBezTo>
                    <a:close/>
                  </a:path>
                </a:pathLst>
              </a:custGeom>
              <a:solidFill>
                <a:srgbClr val="00FF00"/>
              </a:solidFill>
              <a:ln w="6">
                <a:solidFill>
                  <a:srgbClr val="00FF00"/>
                </a:solidFill>
                <a:bevel/>
                <a:headEnd/>
                <a:tailEnd/>
              </a:ln>
            </p:spPr>
            <p:txBody>
              <a:bodyPr/>
              <a:lstStyle/>
              <a:p>
                <a:endParaRPr lang="es-ES"/>
              </a:p>
            </p:txBody>
          </p:sp>
          <p:sp>
            <p:nvSpPr>
              <p:cNvPr id="6575" name="Freeform 59"/>
              <p:cNvSpPr>
                <a:spLocks/>
              </p:cNvSpPr>
              <p:nvPr/>
            </p:nvSpPr>
            <p:spPr bwMode="auto">
              <a:xfrm>
                <a:off x="4831" y="1527"/>
                <a:ext cx="128"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26" y="85"/>
                    </a:moveTo>
                    <a:lnTo>
                      <a:pt x="298" y="5"/>
                    </a:lnTo>
                    <a:cubicBezTo>
                      <a:pt x="315" y="0"/>
                      <a:pt x="333" y="9"/>
                      <a:pt x="338" y="26"/>
                    </a:cubicBezTo>
                    <a:cubicBezTo>
                      <a:pt x="343" y="43"/>
                      <a:pt x="333" y="61"/>
                      <a:pt x="316" y="66"/>
                    </a:cubicBezTo>
                    <a:lnTo>
                      <a:pt x="44" y="146"/>
                    </a:lnTo>
                    <a:cubicBezTo>
                      <a:pt x="28" y="151"/>
                      <a:pt x="10" y="141"/>
                      <a:pt x="5" y="124"/>
                    </a:cubicBezTo>
                    <a:cubicBezTo>
                      <a:pt x="0" y="108"/>
                      <a:pt x="9" y="90"/>
                      <a:pt x="26" y="85"/>
                    </a:cubicBezTo>
                    <a:close/>
                  </a:path>
                </a:pathLst>
              </a:custGeom>
              <a:solidFill>
                <a:srgbClr val="00FF00"/>
              </a:solidFill>
              <a:ln w="6">
                <a:solidFill>
                  <a:srgbClr val="00FF00"/>
                </a:solidFill>
                <a:bevel/>
                <a:headEnd/>
                <a:tailEnd/>
              </a:ln>
            </p:spPr>
            <p:txBody>
              <a:bodyPr/>
              <a:lstStyle/>
              <a:p>
                <a:endParaRPr lang="es-ES"/>
              </a:p>
            </p:txBody>
          </p:sp>
          <p:sp>
            <p:nvSpPr>
              <p:cNvPr id="6576" name="Freeform 60"/>
              <p:cNvSpPr>
                <a:spLocks/>
              </p:cNvSpPr>
              <p:nvPr/>
            </p:nvSpPr>
            <p:spPr bwMode="auto">
              <a:xfrm>
                <a:off x="4932" y="1491"/>
                <a:ext cx="128" cy="62"/>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26" y="102"/>
                    </a:moveTo>
                    <a:lnTo>
                      <a:pt x="298" y="6"/>
                    </a:lnTo>
                    <a:cubicBezTo>
                      <a:pt x="314" y="0"/>
                      <a:pt x="333" y="9"/>
                      <a:pt x="339" y="26"/>
                    </a:cubicBezTo>
                    <a:cubicBezTo>
                      <a:pt x="345" y="42"/>
                      <a:pt x="336" y="61"/>
                      <a:pt x="319" y="67"/>
                    </a:cubicBezTo>
                    <a:lnTo>
                      <a:pt x="47" y="163"/>
                    </a:lnTo>
                    <a:cubicBezTo>
                      <a:pt x="30" y="169"/>
                      <a:pt x="12" y="160"/>
                      <a:pt x="6" y="143"/>
                    </a:cubicBezTo>
                    <a:cubicBezTo>
                      <a:pt x="0" y="126"/>
                      <a:pt x="9" y="108"/>
                      <a:pt x="26" y="102"/>
                    </a:cubicBezTo>
                    <a:close/>
                  </a:path>
                </a:pathLst>
              </a:custGeom>
              <a:solidFill>
                <a:srgbClr val="00FF00"/>
              </a:solidFill>
              <a:ln w="6">
                <a:solidFill>
                  <a:srgbClr val="00FF00"/>
                </a:solidFill>
                <a:bevel/>
                <a:headEnd/>
                <a:tailEnd/>
              </a:ln>
            </p:spPr>
            <p:txBody>
              <a:bodyPr/>
              <a:lstStyle/>
              <a:p>
                <a:endParaRPr lang="es-ES"/>
              </a:p>
            </p:txBody>
          </p:sp>
          <p:sp>
            <p:nvSpPr>
              <p:cNvPr id="6577" name="Freeform 61"/>
              <p:cNvSpPr>
                <a:spLocks/>
              </p:cNvSpPr>
              <p:nvPr/>
            </p:nvSpPr>
            <p:spPr bwMode="auto">
              <a:xfrm>
                <a:off x="5033" y="1455"/>
                <a:ext cx="121" cy="63"/>
              </a:xfrm>
              <a:custGeom>
                <a:avLst/>
                <a:gdLst>
                  <a:gd name="T0" fmla="*/ 0 w 329"/>
                  <a:gd name="T1" fmla="*/ 0 h 169"/>
                  <a:gd name="T2" fmla="*/ 0 w 329"/>
                  <a:gd name="T3" fmla="*/ 0 h 169"/>
                  <a:gd name="T4" fmla="*/ 0 w 329"/>
                  <a:gd name="T5" fmla="*/ 0 h 169"/>
                  <a:gd name="T6" fmla="*/ 0 w 329"/>
                  <a:gd name="T7" fmla="*/ 0 h 169"/>
                  <a:gd name="T8" fmla="*/ 0 w 329"/>
                  <a:gd name="T9" fmla="*/ 0 h 169"/>
                  <a:gd name="T10" fmla="*/ 0 w 329"/>
                  <a:gd name="T11" fmla="*/ 0 h 169"/>
                  <a:gd name="T12" fmla="*/ 0 w 329"/>
                  <a:gd name="T13" fmla="*/ 0 h 169"/>
                  <a:gd name="T14" fmla="*/ 0 60000 65536"/>
                  <a:gd name="T15" fmla="*/ 0 60000 65536"/>
                  <a:gd name="T16" fmla="*/ 0 60000 65536"/>
                  <a:gd name="T17" fmla="*/ 0 60000 65536"/>
                  <a:gd name="T18" fmla="*/ 0 60000 65536"/>
                  <a:gd name="T19" fmla="*/ 0 60000 65536"/>
                  <a:gd name="T20" fmla="*/ 0 60000 65536"/>
                  <a:gd name="T21" fmla="*/ 0 w 329"/>
                  <a:gd name="T22" fmla="*/ 0 h 169"/>
                  <a:gd name="T23" fmla="*/ 329 w 329"/>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69">
                    <a:moveTo>
                      <a:pt x="25" y="103"/>
                    </a:moveTo>
                    <a:lnTo>
                      <a:pt x="281" y="7"/>
                    </a:lnTo>
                    <a:cubicBezTo>
                      <a:pt x="298" y="0"/>
                      <a:pt x="316" y="9"/>
                      <a:pt x="322" y="25"/>
                    </a:cubicBezTo>
                    <a:cubicBezTo>
                      <a:pt x="329" y="42"/>
                      <a:pt x="320" y="60"/>
                      <a:pt x="304" y="66"/>
                    </a:cubicBezTo>
                    <a:lnTo>
                      <a:pt x="48" y="162"/>
                    </a:lnTo>
                    <a:cubicBezTo>
                      <a:pt x="31" y="169"/>
                      <a:pt x="13" y="160"/>
                      <a:pt x="7" y="144"/>
                    </a:cubicBezTo>
                    <a:cubicBezTo>
                      <a:pt x="0" y="127"/>
                      <a:pt x="9" y="109"/>
                      <a:pt x="25" y="103"/>
                    </a:cubicBezTo>
                    <a:close/>
                  </a:path>
                </a:pathLst>
              </a:custGeom>
              <a:solidFill>
                <a:srgbClr val="00FF00"/>
              </a:solidFill>
              <a:ln w="6">
                <a:solidFill>
                  <a:srgbClr val="00FF00"/>
                </a:solidFill>
                <a:bevel/>
                <a:headEnd/>
                <a:tailEnd/>
              </a:ln>
            </p:spPr>
            <p:txBody>
              <a:bodyPr/>
              <a:lstStyle/>
              <a:p>
                <a:endParaRPr lang="es-ES"/>
              </a:p>
            </p:txBody>
          </p:sp>
          <p:sp>
            <p:nvSpPr>
              <p:cNvPr id="6578" name="Freeform 62"/>
              <p:cNvSpPr>
                <a:spLocks/>
              </p:cNvSpPr>
              <p:nvPr/>
            </p:nvSpPr>
            <p:spPr bwMode="auto">
              <a:xfrm>
                <a:off x="5128" y="1456"/>
                <a:ext cx="126" cy="43"/>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40" y="3"/>
                    </a:moveTo>
                    <a:lnTo>
                      <a:pt x="312" y="51"/>
                    </a:lnTo>
                    <a:cubicBezTo>
                      <a:pt x="329" y="54"/>
                      <a:pt x="341" y="71"/>
                      <a:pt x="338" y="88"/>
                    </a:cubicBezTo>
                    <a:cubicBezTo>
                      <a:pt x="335" y="105"/>
                      <a:pt x="318" y="117"/>
                      <a:pt x="301" y="114"/>
                    </a:cubicBezTo>
                    <a:lnTo>
                      <a:pt x="29" y="66"/>
                    </a:lnTo>
                    <a:cubicBezTo>
                      <a:pt x="12" y="63"/>
                      <a:pt x="0" y="46"/>
                      <a:pt x="3" y="29"/>
                    </a:cubicBezTo>
                    <a:cubicBezTo>
                      <a:pt x="6" y="12"/>
                      <a:pt x="23" y="0"/>
                      <a:pt x="40" y="3"/>
                    </a:cubicBezTo>
                    <a:close/>
                  </a:path>
                </a:pathLst>
              </a:custGeom>
              <a:solidFill>
                <a:srgbClr val="00FF00"/>
              </a:solidFill>
              <a:ln w="6">
                <a:solidFill>
                  <a:srgbClr val="00FF00"/>
                </a:solidFill>
                <a:bevel/>
                <a:headEnd/>
                <a:tailEnd/>
              </a:ln>
            </p:spPr>
            <p:txBody>
              <a:bodyPr/>
              <a:lstStyle/>
              <a:p>
                <a:endParaRPr lang="es-ES"/>
              </a:p>
            </p:txBody>
          </p:sp>
          <p:sp>
            <p:nvSpPr>
              <p:cNvPr id="6579" name="Freeform 63"/>
              <p:cNvSpPr>
                <a:spLocks/>
              </p:cNvSpPr>
              <p:nvPr/>
            </p:nvSpPr>
            <p:spPr bwMode="auto">
              <a:xfrm>
                <a:off x="5229" y="1444"/>
                <a:ext cx="127"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26" y="85"/>
                    </a:moveTo>
                    <a:lnTo>
                      <a:pt x="298" y="5"/>
                    </a:lnTo>
                    <a:cubicBezTo>
                      <a:pt x="315" y="0"/>
                      <a:pt x="333" y="9"/>
                      <a:pt x="338" y="26"/>
                    </a:cubicBezTo>
                    <a:cubicBezTo>
                      <a:pt x="343" y="43"/>
                      <a:pt x="333" y="61"/>
                      <a:pt x="316" y="66"/>
                    </a:cubicBezTo>
                    <a:lnTo>
                      <a:pt x="44" y="146"/>
                    </a:lnTo>
                    <a:cubicBezTo>
                      <a:pt x="28" y="151"/>
                      <a:pt x="10" y="141"/>
                      <a:pt x="5" y="124"/>
                    </a:cubicBezTo>
                    <a:cubicBezTo>
                      <a:pt x="0" y="108"/>
                      <a:pt x="9" y="90"/>
                      <a:pt x="26" y="85"/>
                    </a:cubicBezTo>
                    <a:close/>
                  </a:path>
                </a:pathLst>
              </a:custGeom>
              <a:solidFill>
                <a:srgbClr val="00FF00"/>
              </a:solidFill>
              <a:ln w="6">
                <a:solidFill>
                  <a:srgbClr val="00FF00"/>
                </a:solidFill>
                <a:bevel/>
                <a:headEnd/>
                <a:tailEnd/>
              </a:ln>
            </p:spPr>
            <p:txBody>
              <a:bodyPr/>
              <a:lstStyle/>
              <a:p>
                <a:endParaRPr lang="es-ES"/>
              </a:p>
            </p:txBody>
          </p:sp>
          <p:sp>
            <p:nvSpPr>
              <p:cNvPr id="6580" name="Freeform 64"/>
              <p:cNvSpPr>
                <a:spLocks/>
              </p:cNvSpPr>
              <p:nvPr/>
            </p:nvSpPr>
            <p:spPr bwMode="auto">
              <a:xfrm>
                <a:off x="5329" y="1390"/>
                <a:ext cx="128" cy="80"/>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21" y="152"/>
                    </a:moveTo>
                    <a:lnTo>
                      <a:pt x="293" y="8"/>
                    </a:lnTo>
                    <a:cubicBezTo>
                      <a:pt x="309" y="0"/>
                      <a:pt x="328" y="6"/>
                      <a:pt x="337" y="21"/>
                    </a:cubicBezTo>
                    <a:cubicBezTo>
                      <a:pt x="345" y="37"/>
                      <a:pt x="339" y="56"/>
                      <a:pt x="323" y="65"/>
                    </a:cubicBezTo>
                    <a:lnTo>
                      <a:pt x="51" y="209"/>
                    </a:lnTo>
                    <a:cubicBezTo>
                      <a:pt x="36" y="217"/>
                      <a:pt x="16" y="211"/>
                      <a:pt x="8" y="195"/>
                    </a:cubicBezTo>
                    <a:cubicBezTo>
                      <a:pt x="0" y="180"/>
                      <a:pt x="6" y="160"/>
                      <a:pt x="21" y="152"/>
                    </a:cubicBezTo>
                    <a:close/>
                  </a:path>
                </a:pathLst>
              </a:custGeom>
              <a:solidFill>
                <a:srgbClr val="00FF00"/>
              </a:solidFill>
              <a:ln w="6">
                <a:solidFill>
                  <a:srgbClr val="00FF00"/>
                </a:solidFill>
                <a:bevel/>
                <a:headEnd/>
                <a:tailEnd/>
              </a:ln>
            </p:spPr>
            <p:txBody>
              <a:bodyPr/>
              <a:lstStyle/>
              <a:p>
                <a:endParaRPr lang="es-ES"/>
              </a:p>
            </p:txBody>
          </p:sp>
          <p:sp>
            <p:nvSpPr>
              <p:cNvPr id="6581" name="Freeform 65"/>
              <p:cNvSpPr>
                <a:spLocks/>
              </p:cNvSpPr>
              <p:nvPr/>
            </p:nvSpPr>
            <p:spPr bwMode="auto">
              <a:xfrm>
                <a:off x="652" y="1383"/>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82" name="Freeform 66"/>
              <p:cNvSpPr>
                <a:spLocks noEditPoints="1"/>
              </p:cNvSpPr>
              <p:nvPr/>
            </p:nvSpPr>
            <p:spPr bwMode="auto">
              <a:xfrm>
                <a:off x="649" y="1380"/>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83" name="Freeform 67"/>
              <p:cNvSpPr>
                <a:spLocks/>
              </p:cNvSpPr>
              <p:nvPr/>
            </p:nvSpPr>
            <p:spPr bwMode="auto">
              <a:xfrm>
                <a:off x="753" y="1442"/>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84" name="Freeform 68"/>
              <p:cNvSpPr>
                <a:spLocks noEditPoints="1"/>
              </p:cNvSpPr>
              <p:nvPr/>
            </p:nvSpPr>
            <p:spPr bwMode="auto">
              <a:xfrm>
                <a:off x="750" y="1439"/>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85" name="Freeform 69"/>
              <p:cNvSpPr>
                <a:spLocks/>
              </p:cNvSpPr>
              <p:nvPr/>
            </p:nvSpPr>
            <p:spPr bwMode="auto">
              <a:xfrm>
                <a:off x="853" y="1478"/>
                <a:ext cx="71" cy="71"/>
              </a:xfrm>
              <a:custGeom>
                <a:avLst/>
                <a:gdLst>
                  <a:gd name="T0" fmla="*/ 36 w 71"/>
                  <a:gd name="T1" fmla="*/ 71 h 71"/>
                  <a:gd name="T2" fmla="*/ 0 w 71"/>
                  <a:gd name="T3" fmla="*/ 35 h 71"/>
                  <a:gd name="T4" fmla="*/ 36 w 71"/>
                  <a:gd name="T5" fmla="*/ 0 h 71"/>
                  <a:gd name="T6" fmla="*/ 71 w 71"/>
                  <a:gd name="T7" fmla="*/ 35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5"/>
                    </a:lnTo>
                    <a:lnTo>
                      <a:pt x="36" y="0"/>
                    </a:lnTo>
                    <a:lnTo>
                      <a:pt x="71"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86" name="Freeform 70"/>
              <p:cNvSpPr>
                <a:spLocks noEditPoints="1"/>
              </p:cNvSpPr>
              <p:nvPr/>
            </p:nvSpPr>
            <p:spPr bwMode="auto">
              <a:xfrm>
                <a:off x="850" y="1475"/>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87" name="Freeform 71"/>
              <p:cNvSpPr>
                <a:spLocks/>
              </p:cNvSpPr>
              <p:nvPr/>
            </p:nvSpPr>
            <p:spPr bwMode="auto">
              <a:xfrm>
                <a:off x="948" y="1430"/>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88" name="Freeform 72"/>
              <p:cNvSpPr>
                <a:spLocks noEditPoints="1"/>
              </p:cNvSpPr>
              <p:nvPr/>
            </p:nvSpPr>
            <p:spPr bwMode="auto">
              <a:xfrm>
                <a:off x="945" y="1427"/>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89" name="Freeform 73"/>
              <p:cNvSpPr>
                <a:spLocks/>
              </p:cNvSpPr>
              <p:nvPr/>
            </p:nvSpPr>
            <p:spPr bwMode="auto">
              <a:xfrm>
                <a:off x="1049" y="1365"/>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90" name="Freeform 74"/>
              <p:cNvSpPr>
                <a:spLocks noEditPoints="1"/>
              </p:cNvSpPr>
              <p:nvPr/>
            </p:nvSpPr>
            <p:spPr bwMode="auto">
              <a:xfrm>
                <a:off x="1046" y="1362"/>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91" name="Freeform 75"/>
              <p:cNvSpPr>
                <a:spLocks/>
              </p:cNvSpPr>
              <p:nvPr/>
            </p:nvSpPr>
            <p:spPr bwMode="auto">
              <a:xfrm>
                <a:off x="1150" y="1359"/>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92" name="Freeform 76"/>
              <p:cNvSpPr>
                <a:spLocks noEditPoints="1"/>
              </p:cNvSpPr>
              <p:nvPr/>
            </p:nvSpPr>
            <p:spPr bwMode="auto">
              <a:xfrm>
                <a:off x="1147" y="1356"/>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93" name="Freeform 77"/>
              <p:cNvSpPr>
                <a:spLocks/>
              </p:cNvSpPr>
              <p:nvPr/>
            </p:nvSpPr>
            <p:spPr bwMode="auto">
              <a:xfrm>
                <a:off x="1244" y="1395"/>
                <a:ext cx="72" cy="71"/>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0 60000 65536"/>
                  <a:gd name="T11" fmla="*/ 0 60000 65536"/>
                  <a:gd name="T12" fmla="*/ 0 60000 65536"/>
                  <a:gd name="T13" fmla="*/ 0 60000 65536"/>
                  <a:gd name="T14" fmla="*/ 0 60000 65536"/>
                  <a:gd name="T15" fmla="*/ 0 w 72"/>
                  <a:gd name="T16" fmla="*/ 0 h 71"/>
                  <a:gd name="T17" fmla="*/ 72 w 72"/>
                  <a:gd name="T18" fmla="*/ 71 h 71"/>
                </a:gdLst>
                <a:ahLst/>
                <a:cxnLst>
                  <a:cxn ang="T10">
                    <a:pos x="T0" y="T1"/>
                  </a:cxn>
                  <a:cxn ang="T11">
                    <a:pos x="T2" y="T3"/>
                  </a:cxn>
                  <a:cxn ang="T12">
                    <a:pos x="T4" y="T5"/>
                  </a:cxn>
                  <a:cxn ang="T13">
                    <a:pos x="T6" y="T7"/>
                  </a:cxn>
                  <a:cxn ang="T14">
                    <a:pos x="T8" y="T9"/>
                  </a:cxn>
                </a:cxnLst>
                <a:rect l="T15" t="T16" r="T17" b="T18"/>
                <a:pathLst>
                  <a:path w="72" h="71">
                    <a:moveTo>
                      <a:pt x="36" y="71"/>
                    </a:moveTo>
                    <a:lnTo>
                      <a:pt x="0" y="35"/>
                    </a:lnTo>
                    <a:lnTo>
                      <a:pt x="36" y="0"/>
                    </a:lnTo>
                    <a:lnTo>
                      <a:pt x="72"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94" name="Freeform 78"/>
              <p:cNvSpPr>
                <a:spLocks noEditPoints="1"/>
              </p:cNvSpPr>
              <p:nvPr/>
            </p:nvSpPr>
            <p:spPr bwMode="auto">
              <a:xfrm>
                <a:off x="1241" y="1392"/>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95" name="Freeform 79"/>
              <p:cNvSpPr>
                <a:spLocks/>
              </p:cNvSpPr>
              <p:nvPr/>
            </p:nvSpPr>
            <p:spPr bwMode="auto">
              <a:xfrm>
                <a:off x="1345" y="1501"/>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96" name="Freeform 80"/>
              <p:cNvSpPr>
                <a:spLocks noEditPoints="1"/>
              </p:cNvSpPr>
              <p:nvPr/>
            </p:nvSpPr>
            <p:spPr bwMode="auto">
              <a:xfrm>
                <a:off x="1342" y="1498"/>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97" name="Freeform 81"/>
              <p:cNvSpPr>
                <a:spLocks/>
              </p:cNvSpPr>
              <p:nvPr/>
            </p:nvSpPr>
            <p:spPr bwMode="auto">
              <a:xfrm>
                <a:off x="1446" y="1572"/>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98" name="Freeform 82"/>
              <p:cNvSpPr>
                <a:spLocks noEditPoints="1"/>
              </p:cNvSpPr>
              <p:nvPr/>
            </p:nvSpPr>
            <p:spPr bwMode="auto">
              <a:xfrm>
                <a:off x="1443" y="1569"/>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599" name="Freeform 83"/>
              <p:cNvSpPr>
                <a:spLocks/>
              </p:cNvSpPr>
              <p:nvPr/>
            </p:nvSpPr>
            <p:spPr bwMode="auto">
              <a:xfrm>
                <a:off x="1547" y="1632"/>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00" name="Freeform 84"/>
              <p:cNvSpPr>
                <a:spLocks noEditPoints="1"/>
              </p:cNvSpPr>
              <p:nvPr/>
            </p:nvSpPr>
            <p:spPr bwMode="auto">
              <a:xfrm>
                <a:off x="1544" y="1629"/>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01" name="Freeform 85"/>
              <p:cNvSpPr>
                <a:spLocks/>
              </p:cNvSpPr>
              <p:nvPr/>
            </p:nvSpPr>
            <p:spPr bwMode="auto">
              <a:xfrm>
                <a:off x="1641" y="1643"/>
                <a:ext cx="72" cy="72"/>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36" y="72"/>
                    </a:moveTo>
                    <a:lnTo>
                      <a:pt x="0" y="36"/>
                    </a:lnTo>
                    <a:lnTo>
                      <a:pt x="36" y="0"/>
                    </a:lnTo>
                    <a:lnTo>
                      <a:pt x="72" y="36"/>
                    </a:lnTo>
                    <a:lnTo>
                      <a:pt x="36"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02" name="Freeform 86"/>
              <p:cNvSpPr>
                <a:spLocks noEditPoints="1"/>
              </p:cNvSpPr>
              <p:nvPr/>
            </p:nvSpPr>
            <p:spPr bwMode="auto">
              <a:xfrm>
                <a:off x="1639" y="1640"/>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03" name="Freeform 87"/>
              <p:cNvSpPr>
                <a:spLocks/>
              </p:cNvSpPr>
              <p:nvPr/>
            </p:nvSpPr>
            <p:spPr bwMode="auto">
              <a:xfrm>
                <a:off x="1742" y="1620"/>
                <a:ext cx="71" cy="71"/>
              </a:xfrm>
              <a:custGeom>
                <a:avLst/>
                <a:gdLst>
                  <a:gd name="T0" fmla="*/ 36 w 71"/>
                  <a:gd name="T1" fmla="*/ 71 h 71"/>
                  <a:gd name="T2" fmla="*/ 0 w 71"/>
                  <a:gd name="T3" fmla="*/ 35 h 71"/>
                  <a:gd name="T4" fmla="*/ 36 w 71"/>
                  <a:gd name="T5" fmla="*/ 0 h 71"/>
                  <a:gd name="T6" fmla="*/ 71 w 71"/>
                  <a:gd name="T7" fmla="*/ 35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5"/>
                    </a:lnTo>
                    <a:lnTo>
                      <a:pt x="36" y="0"/>
                    </a:lnTo>
                    <a:lnTo>
                      <a:pt x="71"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04" name="Freeform 88"/>
              <p:cNvSpPr>
                <a:spLocks noEditPoints="1"/>
              </p:cNvSpPr>
              <p:nvPr/>
            </p:nvSpPr>
            <p:spPr bwMode="auto">
              <a:xfrm>
                <a:off x="1739" y="1617"/>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05" name="Freeform 89"/>
              <p:cNvSpPr>
                <a:spLocks/>
              </p:cNvSpPr>
              <p:nvPr/>
            </p:nvSpPr>
            <p:spPr bwMode="auto">
              <a:xfrm>
                <a:off x="1843" y="1673"/>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06" name="Freeform 90"/>
              <p:cNvSpPr>
                <a:spLocks noEditPoints="1"/>
              </p:cNvSpPr>
              <p:nvPr/>
            </p:nvSpPr>
            <p:spPr bwMode="auto">
              <a:xfrm>
                <a:off x="1840" y="1670"/>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07" name="Freeform 91"/>
              <p:cNvSpPr>
                <a:spLocks/>
              </p:cNvSpPr>
              <p:nvPr/>
            </p:nvSpPr>
            <p:spPr bwMode="auto">
              <a:xfrm>
                <a:off x="1938" y="1685"/>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08" name="Freeform 92"/>
              <p:cNvSpPr>
                <a:spLocks noEditPoints="1"/>
              </p:cNvSpPr>
              <p:nvPr/>
            </p:nvSpPr>
            <p:spPr bwMode="auto">
              <a:xfrm>
                <a:off x="1935" y="1682"/>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09" name="Freeform 93"/>
              <p:cNvSpPr>
                <a:spLocks/>
              </p:cNvSpPr>
              <p:nvPr/>
            </p:nvSpPr>
            <p:spPr bwMode="auto">
              <a:xfrm>
                <a:off x="2039" y="1703"/>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10" name="Freeform 94"/>
              <p:cNvSpPr>
                <a:spLocks noEditPoints="1"/>
              </p:cNvSpPr>
              <p:nvPr/>
            </p:nvSpPr>
            <p:spPr bwMode="auto">
              <a:xfrm>
                <a:off x="2036" y="1700"/>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11" name="Freeform 95"/>
              <p:cNvSpPr>
                <a:spLocks/>
              </p:cNvSpPr>
              <p:nvPr/>
            </p:nvSpPr>
            <p:spPr bwMode="auto">
              <a:xfrm>
                <a:off x="2139" y="1679"/>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12" name="Freeform 96"/>
              <p:cNvSpPr>
                <a:spLocks noEditPoints="1"/>
              </p:cNvSpPr>
              <p:nvPr/>
            </p:nvSpPr>
            <p:spPr bwMode="auto">
              <a:xfrm>
                <a:off x="2136" y="1676"/>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13" name="Freeform 97"/>
              <p:cNvSpPr>
                <a:spLocks/>
              </p:cNvSpPr>
              <p:nvPr/>
            </p:nvSpPr>
            <p:spPr bwMode="auto">
              <a:xfrm>
                <a:off x="2234" y="1661"/>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14" name="Freeform 98"/>
              <p:cNvSpPr>
                <a:spLocks noEditPoints="1"/>
              </p:cNvSpPr>
              <p:nvPr/>
            </p:nvSpPr>
            <p:spPr bwMode="auto">
              <a:xfrm>
                <a:off x="2231" y="1658"/>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15" name="Freeform 99"/>
              <p:cNvSpPr>
                <a:spLocks/>
              </p:cNvSpPr>
              <p:nvPr/>
            </p:nvSpPr>
            <p:spPr bwMode="auto">
              <a:xfrm>
                <a:off x="2335" y="1685"/>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16" name="Freeform 100"/>
              <p:cNvSpPr>
                <a:spLocks noEditPoints="1"/>
              </p:cNvSpPr>
              <p:nvPr/>
            </p:nvSpPr>
            <p:spPr bwMode="auto">
              <a:xfrm>
                <a:off x="2332" y="1682"/>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17" name="Freeform 101"/>
              <p:cNvSpPr>
                <a:spLocks/>
              </p:cNvSpPr>
              <p:nvPr/>
            </p:nvSpPr>
            <p:spPr bwMode="auto">
              <a:xfrm>
                <a:off x="2436" y="1590"/>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18" name="Freeform 102"/>
              <p:cNvSpPr>
                <a:spLocks noEditPoints="1"/>
              </p:cNvSpPr>
              <p:nvPr/>
            </p:nvSpPr>
            <p:spPr bwMode="auto">
              <a:xfrm>
                <a:off x="2433" y="1587"/>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19" name="Freeform 103"/>
              <p:cNvSpPr>
                <a:spLocks/>
              </p:cNvSpPr>
              <p:nvPr/>
            </p:nvSpPr>
            <p:spPr bwMode="auto">
              <a:xfrm>
                <a:off x="2536" y="1537"/>
                <a:ext cx="71" cy="71"/>
              </a:xfrm>
              <a:custGeom>
                <a:avLst/>
                <a:gdLst>
                  <a:gd name="T0" fmla="*/ 36 w 71"/>
                  <a:gd name="T1" fmla="*/ 71 h 71"/>
                  <a:gd name="T2" fmla="*/ 0 w 71"/>
                  <a:gd name="T3" fmla="*/ 35 h 71"/>
                  <a:gd name="T4" fmla="*/ 36 w 71"/>
                  <a:gd name="T5" fmla="*/ 0 h 71"/>
                  <a:gd name="T6" fmla="*/ 71 w 71"/>
                  <a:gd name="T7" fmla="*/ 35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5"/>
                    </a:lnTo>
                    <a:lnTo>
                      <a:pt x="36" y="0"/>
                    </a:lnTo>
                    <a:lnTo>
                      <a:pt x="71"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20" name="Freeform 104"/>
              <p:cNvSpPr>
                <a:spLocks noEditPoints="1"/>
              </p:cNvSpPr>
              <p:nvPr/>
            </p:nvSpPr>
            <p:spPr bwMode="auto">
              <a:xfrm>
                <a:off x="2533" y="1534"/>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21" name="Freeform 105"/>
              <p:cNvSpPr>
                <a:spLocks/>
              </p:cNvSpPr>
              <p:nvPr/>
            </p:nvSpPr>
            <p:spPr bwMode="auto">
              <a:xfrm>
                <a:off x="2631" y="1430"/>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22" name="Freeform 106"/>
              <p:cNvSpPr>
                <a:spLocks noEditPoints="1"/>
              </p:cNvSpPr>
              <p:nvPr/>
            </p:nvSpPr>
            <p:spPr bwMode="auto">
              <a:xfrm>
                <a:off x="2628" y="1427"/>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23" name="Freeform 107"/>
              <p:cNvSpPr>
                <a:spLocks/>
              </p:cNvSpPr>
              <p:nvPr/>
            </p:nvSpPr>
            <p:spPr bwMode="auto">
              <a:xfrm>
                <a:off x="2732" y="1383"/>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24" name="Freeform 108"/>
              <p:cNvSpPr>
                <a:spLocks noEditPoints="1"/>
              </p:cNvSpPr>
              <p:nvPr/>
            </p:nvSpPr>
            <p:spPr bwMode="auto">
              <a:xfrm>
                <a:off x="2729" y="1380"/>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25" name="Freeform 109"/>
              <p:cNvSpPr>
                <a:spLocks/>
              </p:cNvSpPr>
              <p:nvPr/>
            </p:nvSpPr>
            <p:spPr bwMode="auto">
              <a:xfrm>
                <a:off x="2833" y="1329"/>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26" name="Freeform 110"/>
              <p:cNvSpPr>
                <a:spLocks noEditPoints="1"/>
              </p:cNvSpPr>
              <p:nvPr/>
            </p:nvSpPr>
            <p:spPr bwMode="auto">
              <a:xfrm>
                <a:off x="2830" y="1326"/>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27" name="Freeform 111"/>
              <p:cNvSpPr>
                <a:spLocks/>
              </p:cNvSpPr>
              <p:nvPr/>
            </p:nvSpPr>
            <p:spPr bwMode="auto">
              <a:xfrm>
                <a:off x="2927" y="1335"/>
                <a:ext cx="72" cy="71"/>
              </a:xfrm>
              <a:custGeom>
                <a:avLst/>
                <a:gdLst>
                  <a:gd name="T0" fmla="*/ 36 w 72"/>
                  <a:gd name="T1" fmla="*/ 71 h 71"/>
                  <a:gd name="T2" fmla="*/ 0 w 72"/>
                  <a:gd name="T3" fmla="*/ 36 h 71"/>
                  <a:gd name="T4" fmla="*/ 36 w 72"/>
                  <a:gd name="T5" fmla="*/ 0 h 71"/>
                  <a:gd name="T6" fmla="*/ 72 w 72"/>
                  <a:gd name="T7" fmla="*/ 36 h 71"/>
                  <a:gd name="T8" fmla="*/ 36 w 72"/>
                  <a:gd name="T9" fmla="*/ 71 h 71"/>
                  <a:gd name="T10" fmla="*/ 0 60000 65536"/>
                  <a:gd name="T11" fmla="*/ 0 60000 65536"/>
                  <a:gd name="T12" fmla="*/ 0 60000 65536"/>
                  <a:gd name="T13" fmla="*/ 0 60000 65536"/>
                  <a:gd name="T14" fmla="*/ 0 60000 65536"/>
                  <a:gd name="T15" fmla="*/ 0 w 72"/>
                  <a:gd name="T16" fmla="*/ 0 h 71"/>
                  <a:gd name="T17" fmla="*/ 72 w 72"/>
                  <a:gd name="T18" fmla="*/ 71 h 71"/>
                </a:gdLst>
                <a:ahLst/>
                <a:cxnLst>
                  <a:cxn ang="T10">
                    <a:pos x="T0" y="T1"/>
                  </a:cxn>
                  <a:cxn ang="T11">
                    <a:pos x="T2" y="T3"/>
                  </a:cxn>
                  <a:cxn ang="T12">
                    <a:pos x="T4" y="T5"/>
                  </a:cxn>
                  <a:cxn ang="T13">
                    <a:pos x="T6" y="T7"/>
                  </a:cxn>
                  <a:cxn ang="T14">
                    <a:pos x="T8" y="T9"/>
                  </a:cxn>
                </a:cxnLst>
                <a:rect l="T15" t="T16" r="T17" b="T18"/>
                <a:pathLst>
                  <a:path w="72" h="71">
                    <a:moveTo>
                      <a:pt x="36" y="71"/>
                    </a:moveTo>
                    <a:lnTo>
                      <a:pt x="0" y="36"/>
                    </a:lnTo>
                    <a:lnTo>
                      <a:pt x="36" y="0"/>
                    </a:lnTo>
                    <a:lnTo>
                      <a:pt x="72"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28" name="Freeform 112"/>
              <p:cNvSpPr>
                <a:spLocks noEditPoints="1"/>
              </p:cNvSpPr>
              <p:nvPr/>
            </p:nvSpPr>
            <p:spPr bwMode="auto">
              <a:xfrm>
                <a:off x="2924" y="1332"/>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29" name="Freeform 113"/>
              <p:cNvSpPr>
                <a:spLocks/>
              </p:cNvSpPr>
              <p:nvPr/>
            </p:nvSpPr>
            <p:spPr bwMode="auto">
              <a:xfrm>
                <a:off x="3028" y="1276"/>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30" name="Freeform 114"/>
              <p:cNvSpPr>
                <a:spLocks noEditPoints="1"/>
              </p:cNvSpPr>
              <p:nvPr/>
            </p:nvSpPr>
            <p:spPr bwMode="auto">
              <a:xfrm>
                <a:off x="3025" y="1273"/>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31" name="Freeform 115"/>
              <p:cNvSpPr>
                <a:spLocks/>
              </p:cNvSpPr>
              <p:nvPr/>
            </p:nvSpPr>
            <p:spPr bwMode="auto">
              <a:xfrm>
                <a:off x="3129" y="1187"/>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32" name="Freeform 116"/>
              <p:cNvSpPr>
                <a:spLocks noEditPoints="1"/>
              </p:cNvSpPr>
              <p:nvPr/>
            </p:nvSpPr>
            <p:spPr bwMode="auto">
              <a:xfrm>
                <a:off x="3126" y="1184"/>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33" name="Freeform 117"/>
              <p:cNvSpPr>
                <a:spLocks/>
              </p:cNvSpPr>
              <p:nvPr/>
            </p:nvSpPr>
            <p:spPr bwMode="auto">
              <a:xfrm>
                <a:off x="3230" y="1169"/>
                <a:ext cx="71" cy="72"/>
              </a:xfrm>
              <a:custGeom>
                <a:avLst/>
                <a:gdLst>
                  <a:gd name="T0" fmla="*/ 35 w 71"/>
                  <a:gd name="T1" fmla="*/ 72 h 72"/>
                  <a:gd name="T2" fmla="*/ 0 w 71"/>
                  <a:gd name="T3" fmla="*/ 36 h 72"/>
                  <a:gd name="T4" fmla="*/ 35 w 71"/>
                  <a:gd name="T5" fmla="*/ 0 h 72"/>
                  <a:gd name="T6" fmla="*/ 71 w 71"/>
                  <a:gd name="T7" fmla="*/ 36 h 72"/>
                  <a:gd name="T8" fmla="*/ 35 w 71"/>
                  <a:gd name="T9" fmla="*/ 72 h 72"/>
                  <a:gd name="T10" fmla="*/ 0 60000 65536"/>
                  <a:gd name="T11" fmla="*/ 0 60000 65536"/>
                  <a:gd name="T12" fmla="*/ 0 60000 65536"/>
                  <a:gd name="T13" fmla="*/ 0 60000 65536"/>
                  <a:gd name="T14" fmla="*/ 0 60000 65536"/>
                  <a:gd name="T15" fmla="*/ 0 w 71"/>
                  <a:gd name="T16" fmla="*/ 0 h 72"/>
                  <a:gd name="T17" fmla="*/ 71 w 71"/>
                  <a:gd name="T18" fmla="*/ 72 h 72"/>
                </a:gdLst>
                <a:ahLst/>
                <a:cxnLst>
                  <a:cxn ang="T10">
                    <a:pos x="T0" y="T1"/>
                  </a:cxn>
                  <a:cxn ang="T11">
                    <a:pos x="T2" y="T3"/>
                  </a:cxn>
                  <a:cxn ang="T12">
                    <a:pos x="T4" y="T5"/>
                  </a:cxn>
                  <a:cxn ang="T13">
                    <a:pos x="T6" y="T7"/>
                  </a:cxn>
                  <a:cxn ang="T14">
                    <a:pos x="T8" y="T9"/>
                  </a:cxn>
                </a:cxnLst>
                <a:rect l="T15" t="T16" r="T17" b="T18"/>
                <a:pathLst>
                  <a:path w="71" h="72">
                    <a:moveTo>
                      <a:pt x="35" y="72"/>
                    </a:moveTo>
                    <a:lnTo>
                      <a:pt x="0" y="36"/>
                    </a:lnTo>
                    <a:lnTo>
                      <a:pt x="35" y="0"/>
                    </a:lnTo>
                    <a:lnTo>
                      <a:pt x="71" y="36"/>
                    </a:lnTo>
                    <a:lnTo>
                      <a:pt x="35"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34" name="Freeform 118"/>
              <p:cNvSpPr>
                <a:spLocks noEditPoints="1"/>
              </p:cNvSpPr>
              <p:nvPr/>
            </p:nvSpPr>
            <p:spPr bwMode="auto">
              <a:xfrm>
                <a:off x="3227" y="1166"/>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35" name="Freeform 119"/>
              <p:cNvSpPr>
                <a:spLocks/>
              </p:cNvSpPr>
              <p:nvPr/>
            </p:nvSpPr>
            <p:spPr bwMode="auto">
              <a:xfrm>
                <a:off x="3324" y="1158"/>
                <a:ext cx="72" cy="71"/>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0 60000 65536"/>
                  <a:gd name="T11" fmla="*/ 0 60000 65536"/>
                  <a:gd name="T12" fmla="*/ 0 60000 65536"/>
                  <a:gd name="T13" fmla="*/ 0 60000 65536"/>
                  <a:gd name="T14" fmla="*/ 0 60000 65536"/>
                  <a:gd name="T15" fmla="*/ 0 w 72"/>
                  <a:gd name="T16" fmla="*/ 0 h 71"/>
                  <a:gd name="T17" fmla="*/ 72 w 72"/>
                  <a:gd name="T18" fmla="*/ 71 h 71"/>
                </a:gdLst>
                <a:ahLst/>
                <a:cxnLst>
                  <a:cxn ang="T10">
                    <a:pos x="T0" y="T1"/>
                  </a:cxn>
                  <a:cxn ang="T11">
                    <a:pos x="T2" y="T3"/>
                  </a:cxn>
                  <a:cxn ang="T12">
                    <a:pos x="T4" y="T5"/>
                  </a:cxn>
                  <a:cxn ang="T13">
                    <a:pos x="T6" y="T7"/>
                  </a:cxn>
                  <a:cxn ang="T14">
                    <a:pos x="T8" y="T9"/>
                  </a:cxn>
                </a:cxnLst>
                <a:rect l="T15" t="T16" r="T17" b="T18"/>
                <a:pathLst>
                  <a:path w="72" h="71">
                    <a:moveTo>
                      <a:pt x="36" y="71"/>
                    </a:moveTo>
                    <a:lnTo>
                      <a:pt x="0" y="35"/>
                    </a:lnTo>
                    <a:lnTo>
                      <a:pt x="36" y="0"/>
                    </a:lnTo>
                    <a:lnTo>
                      <a:pt x="72"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36" name="Freeform 120"/>
              <p:cNvSpPr>
                <a:spLocks noEditPoints="1"/>
              </p:cNvSpPr>
              <p:nvPr/>
            </p:nvSpPr>
            <p:spPr bwMode="auto">
              <a:xfrm>
                <a:off x="3321" y="1155"/>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37" name="Freeform 121"/>
              <p:cNvSpPr>
                <a:spLocks/>
              </p:cNvSpPr>
              <p:nvPr/>
            </p:nvSpPr>
            <p:spPr bwMode="auto">
              <a:xfrm>
                <a:off x="3425" y="1158"/>
                <a:ext cx="71" cy="71"/>
              </a:xfrm>
              <a:custGeom>
                <a:avLst/>
                <a:gdLst>
                  <a:gd name="T0" fmla="*/ 36 w 71"/>
                  <a:gd name="T1" fmla="*/ 71 h 71"/>
                  <a:gd name="T2" fmla="*/ 0 w 71"/>
                  <a:gd name="T3" fmla="*/ 35 h 71"/>
                  <a:gd name="T4" fmla="*/ 36 w 71"/>
                  <a:gd name="T5" fmla="*/ 0 h 71"/>
                  <a:gd name="T6" fmla="*/ 71 w 71"/>
                  <a:gd name="T7" fmla="*/ 35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5"/>
                    </a:lnTo>
                    <a:lnTo>
                      <a:pt x="36" y="0"/>
                    </a:lnTo>
                    <a:lnTo>
                      <a:pt x="71"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38" name="Freeform 122"/>
              <p:cNvSpPr>
                <a:spLocks noEditPoints="1"/>
              </p:cNvSpPr>
              <p:nvPr/>
            </p:nvSpPr>
            <p:spPr bwMode="auto">
              <a:xfrm>
                <a:off x="3422" y="1155"/>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39" name="Freeform 123"/>
              <p:cNvSpPr>
                <a:spLocks/>
              </p:cNvSpPr>
              <p:nvPr/>
            </p:nvSpPr>
            <p:spPr bwMode="auto">
              <a:xfrm>
                <a:off x="3526" y="1140"/>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40" name="Freeform 124"/>
              <p:cNvSpPr>
                <a:spLocks noEditPoints="1"/>
              </p:cNvSpPr>
              <p:nvPr/>
            </p:nvSpPr>
            <p:spPr bwMode="auto">
              <a:xfrm>
                <a:off x="3523" y="1137"/>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41" name="Freeform 125"/>
              <p:cNvSpPr>
                <a:spLocks/>
              </p:cNvSpPr>
              <p:nvPr/>
            </p:nvSpPr>
            <p:spPr bwMode="auto">
              <a:xfrm>
                <a:off x="3621" y="1181"/>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42" name="Freeform 126"/>
              <p:cNvSpPr>
                <a:spLocks noEditPoints="1"/>
              </p:cNvSpPr>
              <p:nvPr/>
            </p:nvSpPr>
            <p:spPr bwMode="auto">
              <a:xfrm>
                <a:off x="3618" y="1178"/>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43" name="Freeform 127"/>
              <p:cNvSpPr>
                <a:spLocks/>
              </p:cNvSpPr>
              <p:nvPr/>
            </p:nvSpPr>
            <p:spPr bwMode="auto">
              <a:xfrm>
                <a:off x="3721" y="1264"/>
                <a:ext cx="72" cy="71"/>
              </a:xfrm>
              <a:custGeom>
                <a:avLst/>
                <a:gdLst>
                  <a:gd name="T0" fmla="*/ 36 w 72"/>
                  <a:gd name="T1" fmla="*/ 71 h 71"/>
                  <a:gd name="T2" fmla="*/ 0 w 72"/>
                  <a:gd name="T3" fmla="*/ 36 h 71"/>
                  <a:gd name="T4" fmla="*/ 36 w 72"/>
                  <a:gd name="T5" fmla="*/ 0 h 71"/>
                  <a:gd name="T6" fmla="*/ 72 w 72"/>
                  <a:gd name="T7" fmla="*/ 36 h 71"/>
                  <a:gd name="T8" fmla="*/ 36 w 72"/>
                  <a:gd name="T9" fmla="*/ 71 h 71"/>
                  <a:gd name="T10" fmla="*/ 0 60000 65536"/>
                  <a:gd name="T11" fmla="*/ 0 60000 65536"/>
                  <a:gd name="T12" fmla="*/ 0 60000 65536"/>
                  <a:gd name="T13" fmla="*/ 0 60000 65536"/>
                  <a:gd name="T14" fmla="*/ 0 60000 65536"/>
                  <a:gd name="T15" fmla="*/ 0 w 72"/>
                  <a:gd name="T16" fmla="*/ 0 h 71"/>
                  <a:gd name="T17" fmla="*/ 72 w 72"/>
                  <a:gd name="T18" fmla="*/ 71 h 71"/>
                </a:gdLst>
                <a:ahLst/>
                <a:cxnLst>
                  <a:cxn ang="T10">
                    <a:pos x="T0" y="T1"/>
                  </a:cxn>
                  <a:cxn ang="T11">
                    <a:pos x="T2" y="T3"/>
                  </a:cxn>
                  <a:cxn ang="T12">
                    <a:pos x="T4" y="T5"/>
                  </a:cxn>
                  <a:cxn ang="T13">
                    <a:pos x="T6" y="T7"/>
                  </a:cxn>
                  <a:cxn ang="T14">
                    <a:pos x="T8" y="T9"/>
                  </a:cxn>
                </a:cxnLst>
                <a:rect l="T15" t="T16" r="T17" b="T18"/>
                <a:pathLst>
                  <a:path w="72" h="71">
                    <a:moveTo>
                      <a:pt x="36" y="71"/>
                    </a:moveTo>
                    <a:lnTo>
                      <a:pt x="0" y="36"/>
                    </a:lnTo>
                    <a:lnTo>
                      <a:pt x="36" y="0"/>
                    </a:lnTo>
                    <a:lnTo>
                      <a:pt x="72"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44" name="Freeform 128"/>
              <p:cNvSpPr>
                <a:spLocks noEditPoints="1"/>
              </p:cNvSpPr>
              <p:nvPr/>
            </p:nvSpPr>
            <p:spPr bwMode="auto">
              <a:xfrm>
                <a:off x="3719" y="1261"/>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45" name="Freeform 129"/>
              <p:cNvSpPr>
                <a:spLocks/>
              </p:cNvSpPr>
              <p:nvPr/>
            </p:nvSpPr>
            <p:spPr bwMode="auto">
              <a:xfrm>
                <a:off x="3822" y="1246"/>
                <a:ext cx="71" cy="72"/>
              </a:xfrm>
              <a:custGeom>
                <a:avLst/>
                <a:gdLst>
                  <a:gd name="T0" fmla="*/ 36 w 71"/>
                  <a:gd name="T1" fmla="*/ 72 h 72"/>
                  <a:gd name="T2" fmla="*/ 0 w 71"/>
                  <a:gd name="T3" fmla="*/ 36 h 72"/>
                  <a:gd name="T4" fmla="*/ 36 w 71"/>
                  <a:gd name="T5" fmla="*/ 0 h 72"/>
                  <a:gd name="T6" fmla="*/ 71 w 71"/>
                  <a:gd name="T7" fmla="*/ 36 h 72"/>
                  <a:gd name="T8" fmla="*/ 36 w 71"/>
                  <a:gd name="T9" fmla="*/ 72 h 72"/>
                  <a:gd name="T10" fmla="*/ 0 60000 65536"/>
                  <a:gd name="T11" fmla="*/ 0 60000 65536"/>
                  <a:gd name="T12" fmla="*/ 0 60000 65536"/>
                  <a:gd name="T13" fmla="*/ 0 60000 65536"/>
                  <a:gd name="T14" fmla="*/ 0 60000 65536"/>
                  <a:gd name="T15" fmla="*/ 0 w 71"/>
                  <a:gd name="T16" fmla="*/ 0 h 72"/>
                  <a:gd name="T17" fmla="*/ 71 w 71"/>
                  <a:gd name="T18" fmla="*/ 72 h 72"/>
                </a:gdLst>
                <a:ahLst/>
                <a:cxnLst>
                  <a:cxn ang="T10">
                    <a:pos x="T0" y="T1"/>
                  </a:cxn>
                  <a:cxn ang="T11">
                    <a:pos x="T2" y="T3"/>
                  </a:cxn>
                  <a:cxn ang="T12">
                    <a:pos x="T4" y="T5"/>
                  </a:cxn>
                  <a:cxn ang="T13">
                    <a:pos x="T6" y="T7"/>
                  </a:cxn>
                  <a:cxn ang="T14">
                    <a:pos x="T8" y="T9"/>
                  </a:cxn>
                </a:cxnLst>
                <a:rect l="T15" t="T16" r="T17" b="T18"/>
                <a:pathLst>
                  <a:path w="71" h="72">
                    <a:moveTo>
                      <a:pt x="36" y="72"/>
                    </a:moveTo>
                    <a:lnTo>
                      <a:pt x="0" y="36"/>
                    </a:lnTo>
                    <a:lnTo>
                      <a:pt x="36" y="0"/>
                    </a:lnTo>
                    <a:lnTo>
                      <a:pt x="71" y="36"/>
                    </a:lnTo>
                    <a:lnTo>
                      <a:pt x="36"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46" name="Freeform 130"/>
              <p:cNvSpPr>
                <a:spLocks noEditPoints="1"/>
              </p:cNvSpPr>
              <p:nvPr/>
            </p:nvSpPr>
            <p:spPr bwMode="auto">
              <a:xfrm>
                <a:off x="3819" y="1243"/>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47" name="Freeform 131"/>
              <p:cNvSpPr>
                <a:spLocks/>
              </p:cNvSpPr>
              <p:nvPr/>
            </p:nvSpPr>
            <p:spPr bwMode="auto">
              <a:xfrm>
                <a:off x="3917" y="1199"/>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48" name="Freeform 132"/>
              <p:cNvSpPr>
                <a:spLocks noEditPoints="1"/>
              </p:cNvSpPr>
              <p:nvPr/>
            </p:nvSpPr>
            <p:spPr bwMode="auto">
              <a:xfrm>
                <a:off x="3914" y="1196"/>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49" name="Freeform 133"/>
              <p:cNvSpPr>
                <a:spLocks/>
              </p:cNvSpPr>
              <p:nvPr/>
            </p:nvSpPr>
            <p:spPr bwMode="auto">
              <a:xfrm>
                <a:off x="4018" y="1163"/>
                <a:ext cx="71" cy="72"/>
              </a:xfrm>
              <a:custGeom>
                <a:avLst/>
                <a:gdLst>
                  <a:gd name="T0" fmla="*/ 35 w 71"/>
                  <a:gd name="T1" fmla="*/ 72 h 72"/>
                  <a:gd name="T2" fmla="*/ 0 w 71"/>
                  <a:gd name="T3" fmla="*/ 36 h 72"/>
                  <a:gd name="T4" fmla="*/ 35 w 71"/>
                  <a:gd name="T5" fmla="*/ 0 h 72"/>
                  <a:gd name="T6" fmla="*/ 71 w 71"/>
                  <a:gd name="T7" fmla="*/ 36 h 72"/>
                  <a:gd name="T8" fmla="*/ 35 w 71"/>
                  <a:gd name="T9" fmla="*/ 72 h 72"/>
                  <a:gd name="T10" fmla="*/ 0 60000 65536"/>
                  <a:gd name="T11" fmla="*/ 0 60000 65536"/>
                  <a:gd name="T12" fmla="*/ 0 60000 65536"/>
                  <a:gd name="T13" fmla="*/ 0 60000 65536"/>
                  <a:gd name="T14" fmla="*/ 0 60000 65536"/>
                  <a:gd name="T15" fmla="*/ 0 w 71"/>
                  <a:gd name="T16" fmla="*/ 0 h 72"/>
                  <a:gd name="T17" fmla="*/ 71 w 71"/>
                  <a:gd name="T18" fmla="*/ 72 h 72"/>
                </a:gdLst>
                <a:ahLst/>
                <a:cxnLst>
                  <a:cxn ang="T10">
                    <a:pos x="T0" y="T1"/>
                  </a:cxn>
                  <a:cxn ang="T11">
                    <a:pos x="T2" y="T3"/>
                  </a:cxn>
                  <a:cxn ang="T12">
                    <a:pos x="T4" y="T5"/>
                  </a:cxn>
                  <a:cxn ang="T13">
                    <a:pos x="T6" y="T7"/>
                  </a:cxn>
                  <a:cxn ang="T14">
                    <a:pos x="T8" y="T9"/>
                  </a:cxn>
                </a:cxnLst>
                <a:rect l="T15" t="T16" r="T17" b="T18"/>
                <a:pathLst>
                  <a:path w="71" h="72">
                    <a:moveTo>
                      <a:pt x="35" y="72"/>
                    </a:moveTo>
                    <a:lnTo>
                      <a:pt x="0" y="36"/>
                    </a:lnTo>
                    <a:lnTo>
                      <a:pt x="35" y="0"/>
                    </a:lnTo>
                    <a:lnTo>
                      <a:pt x="71" y="36"/>
                    </a:lnTo>
                    <a:lnTo>
                      <a:pt x="35"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50" name="Freeform 134"/>
              <p:cNvSpPr>
                <a:spLocks noEditPoints="1"/>
              </p:cNvSpPr>
              <p:nvPr/>
            </p:nvSpPr>
            <p:spPr bwMode="auto">
              <a:xfrm>
                <a:off x="4015" y="1161"/>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51" name="Freeform 135"/>
              <p:cNvSpPr>
                <a:spLocks/>
              </p:cNvSpPr>
              <p:nvPr/>
            </p:nvSpPr>
            <p:spPr bwMode="auto">
              <a:xfrm>
                <a:off x="4119" y="1086"/>
                <a:ext cx="71" cy="72"/>
              </a:xfrm>
              <a:custGeom>
                <a:avLst/>
                <a:gdLst>
                  <a:gd name="T0" fmla="*/ 35 w 71"/>
                  <a:gd name="T1" fmla="*/ 72 h 72"/>
                  <a:gd name="T2" fmla="*/ 0 w 71"/>
                  <a:gd name="T3" fmla="*/ 36 h 72"/>
                  <a:gd name="T4" fmla="*/ 35 w 71"/>
                  <a:gd name="T5" fmla="*/ 0 h 72"/>
                  <a:gd name="T6" fmla="*/ 71 w 71"/>
                  <a:gd name="T7" fmla="*/ 36 h 72"/>
                  <a:gd name="T8" fmla="*/ 35 w 71"/>
                  <a:gd name="T9" fmla="*/ 72 h 72"/>
                  <a:gd name="T10" fmla="*/ 0 60000 65536"/>
                  <a:gd name="T11" fmla="*/ 0 60000 65536"/>
                  <a:gd name="T12" fmla="*/ 0 60000 65536"/>
                  <a:gd name="T13" fmla="*/ 0 60000 65536"/>
                  <a:gd name="T14" fmla="*/ 0 60000 65536"/>
                  <a:gd name="T15" fmla="*/ 0 w 71"/>
                  <a:gd name="T16" fmla="*/ 0 h 72"/>
                  <a:gd name="T17" fmla="*/ 71 w 71"/>
                  <a:gd name="T18" fmla="*/ 72 h 72"/>
                </a:gdLst>
                <a:ahLst/>
                <a:cxnLst>
                  <a:cxn ang="T10">
                    <a:pos x="T0" y="T1"/>
                  </a:cxn>
                  <a:cxn ang="T11">
                    <a:pos x="T2" y="T3"/>
                  </a:cxn>
                  <a:cxn ang="T12">
                    <a:pos x="T4" y="T5"/>
                  </a:cxn>
                  <a:cxn ang="T13">
                    <a:pos x="T6" y="T7"/>
                  </a:cxn>
                  <a:cxn ang="T14">
                    <a:pos x="T8" y="T9"/>
                  </a:cxn>
                </a:cxnLst>
                <a:rect l="T15" t="T16" r="T17" b="T18"/>
                <a:pathLst>
                  <a:path w="71" h="72">
                    <a:moveTo>
                      <a:pt x="35" y="72"/>
                    </a:moveTo>
                    <a:lnTo>
                      <a:pt x="0" y="36"/>
                    </a:lnTo>
                    <a:lnTo>
                      <a:pt x="35" y="0"/>
                    </a:lnTo>
                    <a:lnTo>
                      <a:pt x="71" y="36"/>
                    </a:lnTo>
                    <a:lnTo>
                      <a:pt x="35"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52" name="Freeform 136"/>
              <p:cNvSpPr>
                <a:spLocks noEditPoints="1"/>
              </p:cNvSpPr>
              <p:nvPr/>
            </p:nvSpPr>
            <p:spPr bwMode="auto">
              <a:xfrm>
                <a:off x="4116" y="1083"/>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53" name="Freeform 137"/>
              <p:cNvSpPr>
                <a:spLocks/>
              </p:cNvSpPr>
              <p:nvPr/>
            </p:nvSpPr>
            <p:spPr bwMode="auto">
              <a:xfrm>
                <a:off x="4219" y="1128"/>
                <a:ext cx="71" cy="71"/>
              </a:xfrm>
              <a:custGeom>
                <a:avLst/>
                <a:gdLst>
                  <a:gd name="T0" fmla="*/ 36 w 71"/>
                  <a:gd name="T1" fmla="*/ 71 h 71"/>
                  <a:gd name="T2" fmla="*/ 0 w 71"/>
                  <a:gd name="T3" fmla="*/ 35 h 71"/>
                  <a:gd name="T4" fmla="*/ 36 w 71"/>
                  <a:gd name="T5" fmla="*/ 0 h 71"/>
                  <a:gd name="T6" fmla="*/ 71 w 71"/>
                  <a:gd name="T7" fmla="*/ 35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5"/>
                    </a:lnTo>
                    <a:lnTo>
                      <a:pt x="36" y="0"/>
                    </a:lnTo>
                    <a:lnTo>
                      <a:pt x="71"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54" name="Freeform 138"/>
              <p:cNvSpPr>
                <a:spLocks noEditPoints="1"/>
              </p:cNvSpPr>
              <p:nvPr/>
            </p:nvSpPr>
            <p:spPr bwMode="auto">
              <a:xfrm>
                <a:off x="4216" y="1125"/>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55" name="Freeform 139"/>
              <p:cNvSpPr>
                <a:spLocks/>
              </p:cNvSpPr>
              <p:nvPr/>
            </p:nvSpPr>
            <p:spPr bwMode="auto">
              <a:xfrm>
                <a:off x="4314" y="1116"/>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56" name="Freeform 140"/>
              <p:cNvSpPr>
                <a:spLocks noEditPoints="1"/>
              </p:cNvSpPr>
              <p:nvPr/>
            </p:nvSpPr>
            <p:spPr bwMode="auto">
              <a:xfrm>
                <a:off x="4311" y="1113"/>
                <a:ext cx="78"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57" name="Freeform 141"/>
              <p:cNvSpPr>
                <a:spLocks/>
              </p:cNvSpPr>
              <p:nvPr/>
            </p:nvSpPr>
            <p:spPr bwMode="auto">
              <a:xfrm>
                <a:off x="4415" y="1169"/>
                <a:ext cx="71" cy="72"/>
              </a:xfrm>
              <a:custGeom>
                <a:avLst/>
                <a:gdLst>
                  <a:gd name="T0" fmla="*/ 35 w 71"/>
                  <a:gd name="T1" fmla="*/ 72 h 72"/>
                  <a:gd name="T2" fmla="*/ 0 w 71"/>
                  <a:gd name="T3" fmla="*/ 36 h 72"/>
                  <a:gd name="T4" fmla="*/ 35 w 71"/>
                  <a:gd name="T5" fmla="*/ 0 h 72"/>
                  <a:gd name="T6" fmla="*/ 71 w 71"/>
                  <a:gd name="T7" fmla="*/ 36 h 72"/>
                  <a:gd name="T8" fmla="*/ 35 w 71"/>
                  <a:gd name="T9" fmla="*/ 72 h 72"/>
                  <a:gd name="T10" fmla="*/ 0 60000 65536"/>
                  <a:gd name="T11" fmla="*/ 0 60000 65536"/>
                  <a:gd name="T12" fmla="*/ 0 60000 65536"/>
                  <a:gd name="T13" fmla="*/ 0 60000 65536"/>
                  <a:gd name="T14" fmla="*/ 0 60000 65536"/>
                  <a:gd name="T15" fmla="*/ 0 w 71"/>
                  <a:gd name="T16" fmla="*/ 0 h 72"/>
                  <a:gd name="T17" fmla="*/ 71 w 71"/>
                  <a:gd name="T18" fmla="*/ 72 h 72"/>
                </a:gdLst>
                <a:ahLst/>
                <a:cxnLst>
                  <a:cxn ang="T10">
                    <a:pos x="T0" y="T1"/>
                  </a:cxn>
                  <a:cxn ang="T11">
                    <a:pos x="T2" y="T3"/>
                  </a:cxn>
                  <a:cxn ang="T12">
                    <a:pos x="T4" y="T5"/>
                  </a:cxn>
                  <a:cxn ang="T13">
                    <a:pos x="T6" y="T7"/>
                  </a:cxn>
                  <a:cxn ang="T14">
                    <a:pos x="T8" y="T9"/>
                  </a:cxn>
                </a:cxnLst>
                <a:rect l="T15" t="T16" r="T17" b="T18"/>
                <a:pathLst>
                  <a:path w="71" h="72">
                    <a:moveTo>
                      <a:pt x="35" y="72"/>
                    </a:moveTo>
                    <a:lnTo>
                      <a:pt x="0" y="36"/>
                    </a:lnTo>
                    <a:lnTo>
                      <a:pt x="35" y="0"/>
                    </a:lnTo>
                    <a:lnTo>
                      <a:pt x="71" y="36"/>
                    </a:lnTo>
                    <a:lnTo>
                      <a:pt x="35"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58" name="Freeform 142"/>
              <p:cNvSpPr>
                <a:spLocks noEditPoints="1"/>
              </p:cNvSpPr>
              <p:nvPr/>
            </p:nvSpPr>
            <p:spPr bwMode="auto">
              <a:xfrm>
                <a:off x="4412" y="1166"/>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59" name="Freeform 143"/>
              <p:cNvSpPr>
                <a:spLocks/>
              </p:cNvSpPr>
              <p:nvPr/>
            </p:nvSpPr>
            <p:spPr bwMode="auto">
              <a:xfrm>
                <a:off x="4516" y="1306"/>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60" name="Freeform 144"/>
              <p:cNvSpPr>
                <a:spLocks noEditPoints="1"/>
              </p:cNvSpPr>
              <p:nvPr/>
            </p:nvSpPr>
            <p:spPr bwMode="auto">
              <a:xfrm>
                <a:off x="4513" y="1303"/>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61" name="Freeform 145"/>
              <p:cNvSpPr>
                <a:spLocks/>
              </p:cNvSpPr>
              <p:nvPr/>
            </p:nvSpPr>
            <p:spPr bwMode="auto">
              <a:xfrm>
                <a:off x="4610" y="1400"/>
                <a:ext cx="71" cy="72"/>
              </a:xfrm>
              <a:custGeom>
                <a:avLst/>
                <a:gdLst>
                  <a:gd name="T0" fmla="*/ 36 w 71"/>
                  <a:gd name="T1" fmla="*/ 72 h 72"/>
                  <a:gd name="T2" fmla="*/ 0 w 71"/>
                  <a:gd name="T3" fmla="*/ 36 h 72"/>
                  <a:gd name="T4" fmla="*/ 36 w 71"/>
                  <a:gd name="T5" fmla="*/ 0 h 72"/>
                  <a:gd name="T6" fmla="*/ 71 w 71"/>
                  <a:gd name="T7" fmla="*/ 36 h 72"/>
                  <a:gd name="T8" fmla="*/ 36 w 71"/>
                  <a:gd name="T9" fmla="*/ 72 h 72"/>
                  <a:gd name="T10" fmla="*/ 0 60000 65536"/>
                  <a:gd name="T11" fmla="*/ 0 60000 65536"/>
                  <a:gd name="T12" fmla="*/ 0 60000 65536"/>
                  <a:gd name="T13" fmla="*/ 0 60000 65536"/>
                  <a:gd name="T14" fmla="*/ 0 60000 65536"/>
                  <a:gd name="T15" fmla="*/ 0 w 71"/>
                  <a:gd name="T16" fmla="*/ 0 h 72"/>
                  <a:gd name="T17" fmla="*/ 71 w 71"/>
                  <a:gd name="T18" fmla="*/ 72 h 72"/>
                </a:gdLst>
                <a:ahLst/>
                <a:cxnLst>
                  <a:cxn ang="T10">
                    <a:pos x="T0" y="T1"/>
                  </a:cxn>
                  <a:cxn ang="T11">
                    <a:pos x="T2" y="T3"/>
                  </a:cxn>
                  <a:cxn ang="T12">
                    <a:pos x="T4" y="T5"/>
                  </a:cxn>
                  <a:cxn ang="T13">
                    <a:pos x="T6" y="T7"/>
                  </a:cxn>
                  <a:cxn ang="T14">
                    <a:pos x="T8" y="T9"/>
                  </a:cxn>
                </a:cxnLst>
                <a:rect l="T15" t="T16" r="T17" b="T18"/>
                <a:pathLst>
                  <a:path w="71" h="72">
                    <a:moveTo>
                      <a:pt x="36" y="72"/>
                    </a:moveTo>
                    <a:lnTo>
                      <a:pt x="0" y="36"/>
                    </a:lnTo>
                    <a:lnTo>
                      <a:pt x="36" y="0"/>
                    </a:lnTo>
                    <a:lnTo>
                      <a:pt x="71" y="36"/>
                    </a:lnTo>
                    <a:lnTo>
                      <a:pt x="36" y="72"/>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62" name="Freeform 146"/>
              <p:cNvSpPr>
                <a:spLocks noEditPoints="1"/>
              </p:cNvSpPr>
              <p:nvPr/>
            </p:nvSpPr>
            <p:spPr bwMode="auto">
              <a:xfrm>
                <a:off x="4607" y="1398"/>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63" name="Freeform 147"/>
              <p:cNvSpPr>
                <a:spLocks/>
              </p:cNvSpPr>
              <p:nvPr/>
            </p:nvSpPr>
            <p:spPr bwMode="auto">
              <a:xfrm>
                <a:off x="4711" y="1466"/>
                <a:ext cx="71" cy="71"/>
              </a:xfrm>
              <a:custGeom>
                <a:avLst/>
                <a:gdLst>
                  <a:gd name="T0" fmla="*/ 36 w 71"/>
                  <a:gd name="T1" fmla="*/ 71 h 71"/>
                  <a:gd name="T2" fmla="*/ 0 w 71"/>
                  <a:gd name="T3" fmla="*/ 35 h 71"/>
                  <a:gd name="T4" fmla="*/ 36 w 71"/>
                  <a:gd name="T5" fmla="*/ 0 h 71"/>
                  <a:gd name="T6" fmla="*/ 71 w 71"/>
                  <a:gd name="T7" fmla="*/ 35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5"/>
                    </a:lnTo>
                    <a:lnTo>
                      <a:pt x="36" y="0"/>
                    </a:lnTo>
                    <a:lnTo>
                      <a:pt x="71"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64" name="Freeform 148"/>
              <p:cNvSpPr>
                <a:spLocks noEditPoints="1"/>
              </p:cNvSpPr>
              <p:nvPr/>
            </p:nvSpPr>
            <p:spPr bwMode="auto">
              <a:xfrm>
                <a:off x="4708" y="1463"/>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65" name="Freeform 149"/>
              <p:cNvSpPr>
                <a:spLocks/>
              </p:cNvSpPr>
              <p:nvPr/>
            </p:nvSpPr>
            <p:spPr bwMode="auto">
              <a:xfrm>
                <a:off x="4812" y="1531"/>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66" name="Freeform 150"/>
              <p:cNvSpPr>
                <a:spLocks noEditPoints="1"/>
              </p:cNvSpPr>
              <p:nvPr/>
            </p:nvSpPr>
            <p:spPr bwMode="auto">
              <a:xfrm>
                <a:off x="4809" y="1528"/>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67" name="Freeform 151"/>
              <p:cNvSpPr>
                <a:spLocks/>
              </p:cNvSpPr>
              <p:nvPr/>
            </p:nvSpPr>
            <p:spPr bwMode="auto">
              <a:xfrm>
                <a:off x="4913" y="1507"/>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68" name="Freeform 152"/>
              <p:cNvSpPr>
                <a:spLocks noEditPoints="1"/>
              </p:cNvSpPr>
              <p:nvPr/>
            </p:nvSpPr>
            <p:spPr bwMode="auto">
              <a:xfrm>
                <a:off x="4910" y="1504"/>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69" name="Freeform 153"/>
              <p:cNvSpPr>
                <a:spLocks/>
              </p:cNvSpPr>
              <p:nvPr/>
            </p:nvSpPr>
            <p:spPr bwMode="auto">
              <a:xfrm>
                <a:off x="5007" y="1466"/>
                <a:ext cx="72" cy="71"/>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0 60000 65536"/>
                  <a:gd name="T11" fmla="*/ 0 60000 65536"/>
                  <a:gd name="T12" fmla="*/ 0 60000 65536"/>
                  <a:gd name="T13" fmla="*/ 0 60000 65536"/>
                  <a:gd name="T14" fmla="*/ 0 60000 65536"/>
                  <a:gd name="T15" fmla="*/ 0 w 72"/>
                  <a:gd name="T16" fmla="*/ 0 h 71"/>
                  <a:gd name="T17" fmla="*/ 72 w 72"/>
                  <a:gd name="T18" fmla="*/ 71 h 71"/>
                </a:gdLst>
                <a:ahLst/>
                <a:cxnLst>
                  <a:cxn ang="T10">
                    <a:pos x="T0" y="T1"/>
                  </a:cxn>
                  <a:cxn ang="T11">
                    <a:pos x="T2" y="T3"/>
                  </a:cxn>
                  <a:cxn ang="T12">
                    <a:pos x="T4" y="T5"/>
                  </a:cxn>
                  <a:cxn ang="T13">
                    <a:pos x="T6" y="T7"/>
                  </a:cxn>
                  <a:cxn ang="T14">
                    <a:pos x="T8" y="T9"/>
                  </a:cxn>
                </a:cxnLst>
                <a:rect l="T15" t="T16" r="T17" b="T18"/>
                <a:pathLst>
                  <a:path w="72" h="71">
                    <a:moveTo>
                      <a:pt x="36" y="71"/>
                    </a:moveTo>
                    <a:lnTo>
                      <a:pt x="0" y="35"/>
                    </a:lnTo>
                    <a:lnTo>
                      <a:pt x="36" y="0"/>
                    </a:lnTo>
                    <a:lnTo>
                      <a:pt x="72" y="35"/>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70" name="Freeform 154"/>
              <p:cNvSpPr>
                <a:spLocks noEditPoints="1"/>
              </p:cNvSpPr>
              <p:nvPr/>
            </p:nvSpPr>
            <p:spPr bwMode="auto">
              <a:xfrm>
                <a:off x="5004" y="1463"/>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71" name="Freeform 155"/>
              <p:cNvSpPr>
                <a:spLocks/>
              </p:cNvSpPr>
              <p:nvPr/>
            </p:nvSpPr>
            <p:spPr bwMode="auto">
              <a:xfrm>
                <a:off x="5108" y="1436"/>
                <a:ext cx="71" cy="71"/>
              </a:xfrm>
              <a:custGeom>
                <a:avLst/>
                <a:gdLst>
                  <a:gd name="T0" fmla="*/ 36 w 71"/>
                  <a:gd name="T1" fmla="*/ 71 h 71"/>
                  <a:gd name="T2" fmla="*/ 0 w 71"/>
                  <a:gd name="T3" fmla="*/ 36 h 71"/>
                  <a:gd name="T4" fmla="*/ 36 w 71"/>
                  <a:gd name="T5" fmla="*/ 0 h 71"/>
                  <a:gd name="T6" fmla="*/ 71 w 71"/>
                  <a:gd name="T7" fmla="*/ 36 h 71"/>
                  <a:gd name="T8" fmla="*/ 36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71"/>
                    </a:moveTo>
                    <a:lnTo>
                      <a:pt x="0" y="36"/>
                    </a:lnTo>
                    <a:lnTo>
                      <a:pt x="36" y="0"/>
                    </a:lnTo>
                    <a:lnTo>
                      <a:pt x="71" y="36"/>
                    </a:lnTo>
                    <a:lnTo>
                      <a:pt x="36"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72" name="Freeform 156"/>
              <p:cNvSpPr>
                <a:spLocks noEditPoints="1"/>
              </p:cNvSpPr>
              <p:nvPr/>
            </p:nvSpPr>
            <p:spPr bwMode="auto">
              <a:xfrm>
                <a:off x="5105" y="1433"/>
                <a:ext cx="78"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73" name="Freeform 157"/>
              <p:cNvSpPr>
                <a:spLocks/>
              </p:cNvSpPr>
              <p:nvPr/>
            </p:nvSpPr>
            <p:spPr bwMode="auto">
              <a:xfrm>
                <a:off x="5209" y="1448"/>
                <a:ext cx="71" cy="71"/>
              </a:xfrm>
              <a:custGeom>
                <a:avLst/>
                <a:gdLst>
                  <a:gd name="T0" fmla="*/ 35 w 71"/>
                  <a:gd name="T1" fmla="*/ 71 h 71"/>
                  <a:gd name="T2" fmla="*/ 0 w 71"/>
                  <a:gd name="T3" fmla="*/ 35 h 71"/>
                  <a:gd name="T4" fmla="*/ 35 w 71"/>
                  <a:gd name="T5" fmla="*/ 0 h 71"/>
                  <a:gd name="T6" fmla="*/ 71 w 71"/>
                  <a:gd name="T7" fmla="*/ 35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5"/>
                    </a:lnTo>
                    <a:lnTo>
                      <a:pt x="35" y="0"/>
                    </a:lnTo>
                    <a:lnTo>
                      <a:pt x="71" y="35"/>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74" name="Freeform 158"/>
              <p:cNvSpPr>
                <a:spLocks noEditPoints="1"/>
              </p:cNvSpPr>
              <p:nvPr/>
            </p:nvSpPr>
            <p:spPr bwMode="auto">
              <a:xfrm>
                <a:off x="5206" y="1445"/>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75" name="Freeform 159"/>
              <p:cNvSpPr>
                <a:spLocks/>
              </p:cNvSpPr>
              <p:nvPr/>
            </p:nvSpPr>
            <p:spPr bwMode="auto">
              <a:xfrm>
                <a:off x="5304" y="1424"/>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676" name="Freeform 160"/>
              <p:cNvSpPr>
                <a:spLocks noEditPoints="1"/>
              </p:cNvSpPr>
              <p:nvPr/>
            </p:nvSpPr>
            <p:spPr bwMode="auto">
              <a:xfrm>
                <a:off x="5301" y="1421"/>
                <a:ext cx="77" cy="78"/>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677" name="Freeform 161"/>
              <p:cNvSpPr>
                <a:spLocks/>
              </p:cNvSpPr>
              <p:nvPr/>
            </p:nvSpPr>
            <p:spPr bwMode="auto">
              <a:xfrm>
                <a:off x="677" y="2143"/>
                <a:ext cx="122" cy="62"/>
              </a:xfrm>
              <a:custGeom>
                <a:avLst/>
                <a:gdLst>
                  <a:gd name="T0" fmla="*/ 0 w 329"/>
                  <a:gd name="T1" fmla="*/ 0 h 169"/>
                  <a:gd name="T2" fmla="*/ 0 w 329"/>
                  <a:gd name="T3" fmla="*/ 0 h 169"/>
                  <a:gd name="T4" fmla="*/ 0 w 329"/>
                  <a:gd name="T5" fmla="*/ 0 h 169"/>
                  <a:gd name="T6" fmla="*/ 0 w 329"/>
                  <a:gd name="T7" fmla="*/ 0 h 169"/>
                  <a:gd name="T8" fmla="*/ 0 w 329"/>
                  <a:gd name="T9" fmla="*/ 0 h 169"/>
                  <a:gd name="T10" fmla="*/ 0 w 329"/>
                  <a:gd name="T11" fmla="*/ 0 h 169"/>
                  <a:gd name="T12" fmla="*/ 0 w 329"/>
                  <a:gd name="T13" fmla="*/ 0 h 169"/>
                  <a:gd name="T14" fmla="*/ 0 60000 65536"/>
                  <a:gd name="T15" fmla="*/ 0 60000 65536"/>
                  <a:gd name="T16" fmla="*/ 0 60000 65536"/>
                  <a:gd name="T17" fmla="*/ 0 60000 65536"/>
                  <a:gd name="T18" fmla="*/ 0 60000 65536"/>
                  <a:gd name="T19" fmla="*/ 0 60000 65536"/>
                  <a:gd name="T20" fmla="*/ 0 60000 65536"/>
                  <a:gd name="T21" fmla="*/ 0 w 329"/>
                  <a:gd name="T22" fmla="*/ 0 h 169"/>
                  <a:gd name="T23" fmla="*/ 329 w 329"/>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69">
                    <a:moveTo>
                      <a:pt x="25" y="103"/>
                    </a:moveTo>
                    <a:lnTo>
                      <a:pt x="281" y="7"/>
                    </a:lnTo>
                    <a:cubicBezTo>
                      <a:pt x="298" y="0"/>
                      <a:pt x="316" y="9"/>
                      <a:pt x="322" y="25"/>
                    </a:cubicBezTo>
                    <a:cubicBezTo>
                      <a:pt x="329" y="42"/>
                      <a:pt x="320" y="60"/>
                      <a:pt x="304" y="66"/>
                    </a:cubicBezTo>
                    <a:lnTo>
                      <a:pt x="48" y="162"/>
                    </a:lnTo>
                    <a:cubicBezTo>
                      <a:pt x="31" y="169"/>
                      <a:pt x="13" y="160"/>
                      <a:pt x="7" y="144"/>
                    </a:cubicBezTo>
                    <a:cubicBezTo>
                      <a:pt x="0" y="127"/>
                      <a:pt x="9" y="109"/>
                      <a:pt x="25" y="103"/>
                    </a:cubicBezTo>
                    <a:close/>
                  </a:path>
                </a:pathLst>
              </a:custGeom>
              <a:solidFill>
                <a:srgbClr val="0000FF"/>
              </a:solidFill>
              <a:ln w="6">
                <a:solidFill>
                  <a:srgbClr val="0000FF"/>
                </a:solidFill>
                <a:bevel/>
                <a:headEnd/>
                <a:tailEnd/>
              </a:ln>
            </p:spPr>
            <p:txBody>
              <a:bodyPr/>
              <a:lstStyle/>
              <a:p>
                <a:endParaRPr lang="es-ES"/>
              </a:p>
            </p:txBody>
          </p:sp>
          <p:sp>
            <p:nvSpPr>
              <p:cNvPr id="6678" name="Freeform 162"/>
              <p:cNvSpPr>
                <a:spLocks/>
              </p:cNvSpPr>
              <p:nvPr/>
            </p:nvSpPr>
            <p:spPr bwMode="auto">
              <a:xfrm>
                <a:off x="772" y="2143"/>
                <a:ext cx="127"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44" y="5"/>
                    </a:moveTo>
                    <a:lnTo>
                      <a:pt x="316" y="85"/>
                    </a:lnTo>
                    <a:cubicBezTo>
                      <a:pt x="333" y="90"/>
                      <a:pt x="343" y="108"/>
                      <a:pt x="338" y="124"/>
                    </a:cubicBezTo>
                    <a:cubicBezTo>
                      <a:pt x="333" y="141"/>
                      <a:pt x="315" y="151"/>
                      <a:pt x="298" y="146"/>
                    </a:cubicBezTo>
                    <a:lnTo>
                      <a:pt x="26" y="66"/>
                    </a:lnTo>
                    <a:cubicBezTo>
                      <a:pt x="9" y="61"/>
                      <a:pt x="0" y="43"/>
                      <a:pt x="5" y="26"/>
                    </a:cubicBezTo>
                    <a:cubicBezTo>
                      <a:pt x="10" y="9"/>
                      <a:pt x="28" y="0"/>
                      <a:pt x="44" y="5"/>
                    </a:cubicBezTo>
                    <a:close/>
                  </a:path>
                </a:pathLst>
              </a:custGeom>
              <a:solidFill>
                <a:srgbClr val="0000FF"/>
              </a:solidFill>
              <a:ln w="6">
                <a:solidFill>
                  <a:srgbClr val="0000FF"/>
                </a:solidFill>
                <a:bevel/>
                <a:headEnd/>
                <a:tailEnd/>
              </a:ln>
            </p:spPr>
            <p:txBody>
              <a:bodyPr/>
              <a:lstStyle/>
              <a:p>
                <a:endParaRPr lang="es-ES"/>
              </a:p>
            </p:txBody>
          </p:sp>
          <p:sp>
            <p:nvSpPr>
              <p:cNvPr id="6679" name="Freeform 163"/>
              <p:cNvSpPr>
                <a:spLocks/>
              </p:cNvSpPr>
              <p:nvPr/>
            </p:nvSpPr>
            <p:spPr bwMode="auto">
              <a:xfrm>
                <a:off x="873" y="2173"/>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43" y="4"/>
                    </a:moveTo>
                    <a:lnTo>
                      <a:pt x="315" y="68"/>
                    </a:lnTo>
                    <a:cubicBezTo>
                      <a:pt x="332" y="72"/>
                      <a:pt x="343" y="90"/>
                      <a:pt x="339" y="107"/>
                    </a:cubicBezTo>
                    <a:cubicBezTo>
                      <a:pt x="335" y="124"/>
                      <a:pt x="317" y="135"/>
                      <a:pt x="300" y="131"/>
                    </a:cubicBezTo>
                    <a:lnTo>
                      <a:pt x="28" y="67"/>
                    </a:lnTo>
                    <a:cubicBezTo>
                      <a:pt x="11" y="63"/>
                      <a:pt x="0" y="45"/>
                      <a:pt x="4" y="28"/>
                    </a:cubicBezTo>
                    <a:cubicBezTo>
                      <a:pt x="8" y="11"/>
                      <a:pt x="26" y="0"/>
                      <a:pt x="43" y="4"/>
                    </a:cubicBezTo>
                    <a:close/>
                  </a:path>
                </a:pathLst>
              </a:custGeom>
              <a:solidFill>
                <a:srgbClr val="0000FF"/>
              </a:solidFill>
              <a:ln w="6">
                <a:solidFill>
                  <a:srgbClr val="0000FF"/>
                </a:solidFill>
                <a:bevel/>
                <a:headEnd/>
                <a:tailEnd/>
              </a:ln>
            </p:spPr>
            <p:txBody>
              <a:bodyPr/>
              <a:lstStyle/>
              <a:p>
                <a:endParaRPr lang="es-ES"/>
              </a:p>
            </p:txBody>
          </p:sp>
          <p:sp>
            <p:nvSpPr>
              <p:cNvPr id="6680" name="Freeform 164"/>
              <p:cNvSpPr>
                <a:spLocks/>
              </p:cNvSpPr>
              <p:nvPr/>
            </p:nvSpPr>
            <p:spPr bwMode="auto">
              <a:xfrm>
                <a:off x="973" y="2137"/>
                <a:ext cx="122" cy="86"/>
              </a:xfrm>
              <a:custGeom>
                <a:avLst/>
                <a:gdLst>
                  <a:gd name="T0" fmla="*/ 0 w 329"/>
                  <a:gd name="T1" fmla="*/ 0 h 233"/>
                  <a:gd name="T2" fmla="*/ 0 w 329"/>
                  <a:gd name="T3" fmla="*/ 0 h 233"/>
                  <a:gd name="T4" fmla="*/ 0 w 329"/>
                  <a:gd name="T5" fmla="*/ 0 h 233"/>
                  <a:gd name="T6" fmla="*/ 0 w 329"/>
                  <a:gd name="T7" fmla="*/ 0 h 233"/>
                  <a:gd name="T8" fmla="*/ 0 w 329"/>
                  <a:gd name="T9" fmla="*/ 0 h 233"/>
                  <a:gd name="T10" fmla="*/ 0 w 329"/>
                  <a:gd name="T11" fmla="*/ 0 h 233"/>
                  <a:gd name="T12" fmla="*/ 0 w 329"/>
                  <a:gd name="T13" fmla="*/ 0 h 233"/>
                  <a:gd name="T14" fmla="*/ 0 60000 65536"/>
                  <a:gd name="T15" fmla="*/ 0 60000 65536"/>
                  <a:gd name="T16" fmla="*/ 0 60000 65536"/>
                  <a:gd name="T17" fmla="*/ 0 60000 65536"/>
                  <a:gd name="T18" fmla="*/ 0 60000 65536"/>
                  <a:gd name="T19" fmla="*/ 0 60000 65536"/>
                  <a:gd name="T20" fmla="*/ 0 60000 65536"/>
                  <a:gd name="T21" fmla="*/ 0 w 329"/>
                  <a:gd name="T22" fmla="*/ 0 h 233"/>
                  <a:gd name="T23" fmla="*/ 329 w 329"/>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33">
                    <a:moveTo>
                      <a:pt x="20" y="169"/>
                    </a:moveTo>
                    <a:lnTo>
                      <a:pt x="276" y="9"/>
                    </a:lnTo>
                    <a:cubicBezTo>
                      <a:pt x="290" y="0"/>
                      <a:pt x="310" y="5"/>
                      <a:pt x="320" y="20"/>
                    </a:cubicBezTo>
                    <a:cubicBezTo>
                      <a:pt x="329" y="34"/>
                      <a:pt x="324" y="54"/>
                      <a:pt x="309" y="64"/>
                    </a:cubicBezTo>
                    <a:lnTo>
                      <a:pt x="53" y="224"/>
                    </a:lnTo>
                    <a:cubicBezTo>
                      <a:pt x="38" y="233"/>
                      <a:pt x="19" y="228"/>
                      <a:pt x="9" y="213"/>
                    </a:cubicBezTo>
                    <a:cubicBezTo>
                      <a:pt x="0" y="198"/>
                      <a:pt x="5" y="179"/>
                      <a:pt x="20" y="169"/>
                    </a:cubicBezTo>
                    <a:close/>
                  </a:path>
                </a:pathLst>
              </a:custGeom>
              <a:solidFill>
                <a:srgbClr val="0000FF"/>
              </a:solidFill>
              <a:ln w="6">
                <a:solidFill>
                  <a:srgbClr val="0000FF"/>
                </a:solidFill>
                <a:bevel/>
                <a:headEnd/>
                <a:tailEnd/>
              </a:ln>
            </p:spPr>
            <p:txBody>
              <a:bodyPr/>
              <a:lstStyle/>
              <a:p>
                <a:endParaRPr lang="es-ES"/>
              </a:p>
            </p:txBody>
          </p:sp>
          <p:sp>
            <p:nvSpPr>
              <p:cNvPr id="6681" name="Freeform 165"/>
              <p:cNvSpPr>
                <a:spLocks/>
              </p:cNvSpPr>
              <p:nvPr/>
            </p:nvSpPr>
            <p:spPr bwMode="auto">
              <a:xfrm>
                <a:off x="1069" y="2113"/>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28" y="68"/>
                    </a:moveTo>
                    <a:lnTo>
                      <a:pt x="300" y="4"/>
                    </a:lnTo>
                    <a:cubicBezTo>
                      <a:pt x="317" y="0"/>
                      <a:pt x="335" y="11"/>
                      <a:pt x="339" y="28"/>
                    </a:cubicBezTo>
                    <a:cubicBezTo>
                      <a:pt x="343" y="45"/>
                      <a:pt x="332" y="63"/>
                      <a:pt x="315" y="67"/>
                    </a:cubicBezTo>
                    <a:lnTo>
                      <a:pt x="43" y="131"/>
                    </a:lnTo>
                    <a:cubicBezTo>
                      <a:pt x="26" y="135"/>
                      <a:pt x="8" y="124"/>
                      <a:pt x="4" y="107"/>
                    </a:cubicBezTo>
                    <a:cubicBezTo>
                      <a:pt x="0" y="90"/>
                      <a:pt x="11" y="72"/>
                      <a:pt x="28" y="68"/>
                    </a:cubicBezTo>
                    <a:close/>
                  </a:path>
                </a:pathLst>
              </a:custGeom>
              <a:solidFill>
                <a:srgbClr val="0000FF"/>
              </a:solidFill>
              <a:ln w="6">
                <a:solidFill>
                  <a:srgbClr val="0000FF"/>
                </a:solidFill>
                <a:bevel/>
                <a:headEnd/>
                <a:tailEnd/>
              </a:ln>
            </p:spPr>
            <p:txBody>
              <a:bodyPr/>
              <a:lstStyle/>
              <a:p>
                <a:endParaRPr lang="es-ES"/>
              </a:p>
            </p:txBody>
          </p:sp>
          <p:sp>
            <p:nvSpPr>
              <p:cNvPr id="6682" name="Freeform 166"/>
              <p:cNvSpPr>
                <a:spLocks/>
              </p:cNvSpPr>
              <p:nvPr/>
            </p:nvSpPr>
            <p:spPr bwMode="auto">
              <a:xfrm>
                <a:off x="1170" y="2096"/>
                <a:ext cx="126" cy="43"/>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29" y="51"/>
                    </a:moveTo>
                    <a:lnTo>
                      <a:pt x="301" y="3"/>
                    </a:lnTo>
                    <a:cubicBezTo>
                      <a:pt x="318" y="0"/>
                      <a:pt x="335" y="12"/>
                      <a:pt x="338" y="29"/>
                    </a:cubicBezTo>
                    <a:cubicBezTo>
                      <a:pt x="341" y="46"/>
                      <a:pt x="329" y="63"/>
                      <a:pt x="312" y="66"/>
                    </a:cubicBezTo>
                    <a:lnTo>
                      <a:pt x="40" y="114"/>
                    </a:lnTo>
                    <a:cubicBezTo>
                      <a:pt x="23" y="117"/>
                      <a:pt x="6" y="105"/>
                      <a:pt x="3" y="88"/>
                    </a:cubicBezTo>
                    <a:cubicBezTo>
                      <a:pt x="0" y="71"/>
                      <a:pt x="12" y="54"/>
                      <a:pt x="29" y="51"/>
                    </a:cubicBezTo>
                    <a:close/>
                  </a:path>
                </a:pathLst>
              </a:custGeom>
              <a:solidFill>
                <a:srgbClr val="0000FF"/>
              </a:solidFill>
              <a:ln w="6">
                <a:solidFill>
                  <a:srgbClr val="0000FF"/>
                </a:solidFill>
                <a:bevel/>
                <a:headEnd/>
                <a:tailEnd/>
              </a:ln>
            </p:spPr>
            <p:txBody>
              <a:bodyPr/>
              <a:lstStyle/>
              <a:p>
                <a:endParaRPr lang="es-ES"/>
              </a:p>
            </p:txBody>
          </p:sp>
          <p:sp>
            <p:nvSpPr>
              <p:cNvPr id="6683" name="Freeform 167"/>
              <p:cNvSpPr>
                <a:spLocks/>
              </p:cNvSpPr>
              <p:nvPr/>
            </p:nvSpPr>
            <p:spPr bwMode="auto">
              <a:xfrm>
                <a:off x="1270" y="2072"/>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28" y="68"/>
                    </a:moveTo>
                    <a:lnTo>
                      <a:pt x="300" y="4"/>
                    </a:lnTo>
                    <a:cubicBezTo>
                      <a:pt x="317" y="0"/>
                      <a:pt x="335" y="11"/>
                      <a:pt x="339" y="28"/>
                    </a:cubicBezTo>
                    <a:cubicBezTo>
                      <a:pt x="343" y="45"/>
                      <a:pt x="332" y="63"/>
                      <a:pt x="315" y="67"/>
                    </a:cubicBezTo>
                    <a:lnTo>
                      <a:pt x="43" y="131"/>
                    </a:lnTo>
                    <a:cubicBezTo>
                      <a:pt x="26" y="135"/>
                      <a:pt x="8" y="124"/>
                      <a:pt x="4" y="107"/>
                    </a:cubicBezTo>
                    <a:cubicBezTo>
                      <a:pt x="0" y="90"/>
                      <a:pt x="11" y="72"/>
                      <a:pt x="28" y="68"/>
                    </a:cubicBezTo>
                    <a:close/>
                  </a:path>
                </a:pathLst>
              </a:custGeom>
              <a:solidFill>
                <a:srgbClr val="0000FF"/>
              </a:solidFill>
              <a:ln w="6">
                <a:solidFill>
                  <a:srgbClr val="0000FF"/>
                </a:solidFill>
                <a:bevel/>
                <a:headEnd/>
                <a:tailEnd/>
              </a:ln>
            </p:spPr>
            <p:txBody>
              <a:bodyPr/>
              <a:lstStyle/>
              <a:p>
                <a:endParaRPr lang="es-ES"/>
              </a:p>
            </p:txBody>
          </p:sp>
          <p:sp>
            <p:nvSpPr>
              <p:cNvPr id="6684" name="Freeform 168"/>
              <p:cNvSpPr>
                <a:spLocks/>
              </p:cNvSpPr>
              <p:nvPr/>
            </p:nvSpPr>
            <p:spPr bwMode="auto">
              <a:xfrm>
                <a:off x="1371" y="2055"/>
                <a:ext cx="120" cy="43"/>
              </a:xfrm>
              <a:custGeom>
                <a:avLst/>
                <a:gdLst>
                  <a:gd name="T0" fmla="*/ 0 w 325"/>
                  <a:gd name="T1" fmla="*/ 0 h 117"/>
                  <a:gd name="T2" fmla="*/ 0 w 325"/>
                  <a:gd name="T3" fmla="*/ 0 h 117"/>
                  <a:gd name="T4" fmla="*/ 0 w 325"/>
                  <a:gd name="T5" fmla="*/ 0 h 117"/>
                  <a:gd name="T6" fmla="*/ 0 w 325"/>
                  <a:gd name="T7" fmla="*/ 0 h 117"/>
                  <a:gd name="T8" fmla="*/ 0 w 325"/>
                  <a:gd name="T9" fmla="*/ 0 h 117"/>
                  <a:gd name="T10" fmla="*/ 0 w 325"/>
                  <a:gd name="T11" fmla="*/ 0 h 117"/>
                  <a:gd name="T12" fmla="*/ 0 w 325"/>
                  <a:gd name="T13" fmla="*/ 0 h 117"/>
                  <a:gd name="T14" fmla="*/ 0 60000 65536"/>
                  <a:gd name="T15" fmla="*/ 0 60000 65536"/>
                  <a:gd name="T16" fmla="*/ 0 60000 65536"/>
                  <a:gd name="T17" fmla="*/ 0 60000 65536"/>
                  <a:gd name="T18" fmla="*/ 0 60000 65536"/>
                  <a:gd name="T19" fmla="*/ 0 60000 65536"/>
                  <a:gd name="T20" fmla="*/ 0 60000 65536"/>
                  <a:gd name="T21" fmla="*/ 0 w 325"/>
                  <a:gd name="T22" fmla="*/ 0 h 117"/>
                  <a:gd name="T23" fmla="*/ 325 w 325"/>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5" h="117">
                    <a:moveTo>
                      <a:pt x="29" y="51"/>
                    </a:moveTo>
                    <a:lnTo>
                      <a:pt x="285" y="3"/>
                    </a:lnTo>
                    <a:cubicBezTo>
                      <a:pt x="302" y="0"/>
                      <a:pt x="319" y="11"/>
                      <a:pt x="322" y="29"/>
                    </a:cubicBezTo>
                    <a:cubicBezTo>
                      <a:pt x="325" y="46"/>
                      <a:pt x="314" y="63"/>
                      <a:pt x="296" y="66"/>
                    </a:cubicBezTo>
                    <a:lnTo>
                      <a:pt x="40" y="114"/>
                    </a:lnTo>
                    <a:cubicBezTo>
                      <a:pt x="23" y="117"/>
                      <a:pt x="6" y="106"/>
                      <a:pt x="3" y="88"/>
                    </a:cubicBezTo>
                    <a:cubicBezTo>
                      <a:pt x="0" y="71"/>
                      <a:pt x="11" y="54"/>
                      <a:pt x="29" y="51"/>
                    </a:cubicBezTo>
                    <a:close/>
                  </a:path>
                </a:pathLst>
              </a:custGeom>
              <a:solidFill>
                <a:srgbClr val="0000FF"/>
              </a:solidFill>
              <a:ln w="6">
                <a:solidFill>
                  <a:srgbClr val="0000FF"/>
                </a:solidFill>
                <a:bevel/>
                <a:headEnd/>
                <a:tailEnd/>
              </a:ln>
            </p:spPr>
            <p:txBody>
              <a:bodyPr/>
              <a:lstStyle/>
              <a:p>
                <a:endParaRPr lang="es-ES"/>
              </a:p>
            </p:txBody>
          </p:sp>
          <p:sp>
            <p:nvSpPr>
              <p:cNvPr id="6685" name="Freeform 169"/>
              <p:cNvSpPr>
                <a:spLocks/>
              </p:cNvSpPr>
              <p:nvPr/>
            </p:nvSpPr>
            <p:spPr bwMode="auto">
              <a:xfrm>
                <a:off x="1466" y="2025"/>
                <a:ext cx="127" cy="55"/>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26" y="85"/>
                    </a:moveTo>
                    <a:lnTo>
                      <a:pt x="298" y="5"/>
                    </a:lnTo>
                    <a:cubicBezTo>
                      <a:pt x="315" y="0"/>
                      <a:pt x="333" y="9"/>
                      <a:pt x="338" y="26"/>
                    </a:cubicBezTo>
                    <a:cubicBezTo>
                      <a:pt x="343" y="43"/>
                      <a:pt x="333" y="61"/>
                      <a:pt x="316" y="66"/>
                    </a:cubicBezTo>
                    <a:lnTo>
                      <a:pt x="44" y="146"/>
                    </a:lnTo>
                    <a:cubicBezTo>
                      <a:pt x="28" y="151"/>
                      <a:pt x="10" y="141"/>
                      <a:pt x="5" y="124"/>
                    </a:cubicBezTo>
                    <a:cubicBezTo>
                      <a:pt x="0" y="108"/>
                      <a:pt x="9" y="90"/>
                      <a:pt x="26" y="85"/>
                    </a:cubicBezTo>
                    <a:close/>
                  </a:path>
                </a:pathLst>
              </a:custGeom>
              <a:solidFill>
                <a:srgbClr val="0000FF"/>
              </a:solidFill>
              <a:ln w="6">
                <a:solidFill>
                  <a:srgbClr val="0000FF"/>
                </a:solidFill>
                <a:bevel/>
                <a:headEnd/>
                <a:tailEnd/>
              </a:ln>
            </p:spPr>
            <p:txBody>
              <a:bodyPr/>
              <a:lstStyle/>
              <a:p>
                <a:endParaRPr lang="es-ES"/>
              </a:p>
            </p:txBody>
          </p:sp>
          <p:sp>
            <p:nvSpPr>
              <p:cNvPr id="6686" name="Freeform 170"/>
              <p:cNvSpPr>
                <a:spLocks/>
              </p:cNvSpPr>
              <p:nvPr/>
            </p:nvSpPr>
            <p:spPr bwMode="auto">
              <a:xfrm>
                <a:off x="1567" y="2019"/>
                <a:ext cx="125" cy="31"/>
              </a:xfrm>
              <a:custGeom>
                <a:avLst/>
                <a:gdLst>
                  <a:gd name="T0" fmla="*/ 0 w 338"/>
                  <a:gd name="T1" fmla="*/ 0 h 82"/>
                  <a:gd name="T2" fmla="*/ 0 w 338"/>
                  <a:gd name="T3" fmla="*/ 0 h 82"/>
                  <a:gd name="T4" fmla="*/ 0 w 338"/>
                  <a:gd name="T5" fmla="*/ 0 h 82"/>
                  <a:gd name="T6" fmla="*/ 0 w 338"/>
                  <a:gd name="T7" fmla="*/ 0 h 82"/>
                  <a:gd name="T8" fmla="*/ 0 w 338"/>
                  <a:gd name="T9" fmla="*/ 0 h 82"/>
                  <a:gd name="T10" fmla="*/ 0 w 338"/>
                  <a:gd name="T11" fmla="*/ 0 h 82"/>
                  <a:gd name="T12" fmla="*/ 0 w 338"/>
                  <a:gd name="T13" fmla="*/ 0 h 82"/>
                  <a:gd name="T14" fmla="*/ 0 60000 65536"/>
                  <a:gd name="T15" fmla="*/ 0 60000 65536"/>
                  <a:gd name="T16" fmla="*/ 0 60000 65536"/>
                  <a:gd name="T17" fmla="*/ 0 60000 65536"/>
                  <a:gd name="T18" fmla="*/ 0 60000 65536"/>
                  <a:gd name="T19" fmla="*/ 0 60000 65536"/>
                  <a:gd name="T20" fmla="*/ 0 60000 65536"/>
                  <a:gd name="T21" fmla="*/ 0 w 338"/>
                  <a:gd name="T22" fmla="*/ 0 h 82"/>
                  <a:gd name="T23" fmla="*/ 338 w 338"/>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8" h="82">
                    <a:moveTo>
                      <a:pt x="32" y="18"/>
                    </a:moveTo>
                    <a:lnTo>
                      <a:pt x="304" y="2"/>
                    </a:lnTo>
                    <a:cubicBezTo>
                      <a:pt x="321" y="0"/>
                      <a:pt x="336" y="14"/>
                      <a:pt x="337" y="32"/>
                    </a:cubicBezTo>
                    <a:cubicBezTo>
                      <a:pt x="338" y="49"/>
                      <a:pt x="325" y="64"/>
                      <a:pt x="307" y="65"/>
                    </a:cubicBezTo>
                    <a:lnTo>
                      <a:pt x="35" y="81"/>
                    </a:lnTo>
                    <a:cubicBezTo>
                      <a:pt x="18" y="82"/>
                      <a:pt x="3" y="69"/>
                      <a:pt x="2" y="51"/>
                    </a:cubicBezTo>
                    <a:cubicBezTo>
                      <a:pt x="0" y="34"/>
                      <a:pt x="14" y="19"/>
                      <a:pt x="32" y="18"/>
                    </a:cubicBezTo>
                    <a:close/>
                  </a:path>
                </a:pathLst>
              </a:custGeom>
              <a:solidFill>
                <a:srgbClr val="0000FF"/>
              </a:solidFill>
              <a:ln w="6">
                <a:solidFill>
                  <a:srgbClr val="0000FF"/>
                </a:solidFill>
                <a:bevel/>
                <a:headEnd/>
                <a:tailEnd/>
              </a:ln>
            </p:spPr>
            <p:txBody>
              <a:bodyPr/>
              <a:lstStyle/>
              <a:p>
                <a:endParaRPr lang="es-ES"/>
              </a:p>
            </p:txBody>
          </p:sp>
          <p:sp>
            <p:nvSpPr>
              <p:cNvPr id="6687" name="Freeform 171"/>
              <p:cNvSpPr>
                <a:spLocks/>
              </p:cNvSpPr>
              <p:nvPr/>
            </p:nvSpPr>
            <p:spPr bwMode="auto">
              <a:xfrm>
                <a:off x="1667" y="1983"/>
                <a:ext cx="122" cy="62"/>
              </a:xfrm>
              <a:custGeom>
                <a:avLst/>
                <a:gdLst>
                  <a:gd name="T0" fmla="*/ 0 w 329"/>
                  <a:gd name="T1" fmla="*/ 0 h 169"/>
                  <a:gd name="T2" fmla="*/ 0 w 329"/>
                  <a:gd name="T3" fmla="*/ 0 h 169"/>
                  <a:gd name="T4" fmla="*/ 0 w 329"/>
                  <a:gd name="T5" fmla="*/ 0 h 169"/>
                  <a:gd name="T6" fmla="*/ 0 w 329"/>
                  <a:gd name="T7" fmla="*/ 0 h 169"/>
                  <a:gd name="T8" fmla="*/ 0 w 329"/>
                  <a:gd name="T9" fmla="*/ 0 h 169"/>
                  <a:gd name="T10" fmla="*/ 0 w 329"/>
                  <a:gd name="T11" fmla="*/ 0 h 169"/>
                  <a:gd name="T12" fmla="*/ 0 w 329"/>
                  <a:gd name="T13" fmla="*/ 0 h 169"/>
                  <a:gd name="T14" fmla="*/ 0 60000 65536"/>
                  <a:gd name="T15" fmla="*/ 0 60000 65536"/>
                  <a:gd name="T16" fmla="*/ 0 60000 65536"/>
                  <a:gd name="T17" fmla="*/ 0 60000 65536"/>
                  <a:gd name="T18" fmla="*/ 0 60000 65536"/>
                  <a:gd name="T19" fmla="*/ 0 60000 65536"/>
                  <a:gd name="T20" fmla="*/ 0 60000 65536"/>
                  <a:gd name="T21" fmla="*/ 0 w 329"/>
                  <a:gd name="T22" fmla="*/ 0 h 169"/>
                  <a:gd name="T23" fmla="*/ 329 w 329"/>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69">
                    <a:moveTo>
                      <a:pt x="25" y="103"/>
                    </a:moveTo>
                    <a:lnTo>
                      <a:pt x="281" y="7"/>
                    </a:lnTo>
                    <a:cubicBezTo>
                      <a:pt x="298" y="0"/>
                      <a:pt x="316" y="9"/>
                      <a:pt x="322" y="25"/>
                    </a:cubicBezTo>
                    <a:cubicBezTo>
                      <a:pt x="329" y="42"/>
                      <a:pt x="320" y="60"/>
                      <a:pt x="304" y="66"/>
                    </a:cubicBezTo>
                    <a:lnTo>
                      <a:pt x="48" y="162"/>
                    </a:lnTo>
                    <a:cubicBezTo>
                      <a:pt x="31" y="169"/>
                      <a:pt x="13" y="160"/>
                      <a:pt x="7" y="144"/>
                    </a:cubicBezTo>
                    <a:cubicBezTo>
                      <a:pt x="0" y="127"/>
                      <a:pt x="9" y="109"/>
                      <a:pt x="25" y="103"/>
                    </a:cubicBezTo>
                    <a:close/>
                  </a:path>
                </a:pathLst>
              </a:custGeom>
              <a:solidFill>
                <a:srgbClr val="0000FF"/>
              </a:solidFill>
              <a:ln w="6">
                <a:solidFill>
                  <a:srgbClr val="0000FF"/>
                </a:solidFill>
                <a:bevel/>
                <a:headEnd/>
                <a:tailEnd/>
              </a:ln>
            </p:spPr>
            <p:txBody>
              <a:bodyPr/>
              <a:lstStyle/>
              <a:p>
                <a:endParaRPr lang="es-ES"/>
              </a:p>
            </p:txBody>
          </p:sp>
          <p:sp>
            <p:nvSpPr>
              <p:cNvPr id="6688" name="Freeform 172"/>
              <p:cNvSpPr>
                <a:spLocks/>
              </p:cNvSpPr>
              <p:nvPr/>
            </p:nvSpPr>
            <p:spPr bwMode="auto">
              <a:xfrm>
                <a:off x="1761" y="1941"/>
                <a:ext cx="128" cy="69"/>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24" y="119"/>
                    </a:moveTo>
                    <a:lnTo>
                      <a:pt x="296" y="7"/>
                    </a:lnTo>
                    <a:cubicBezTo>
                      <a:pt x="313" y="0"/>
                      <a:pt x="331" y="8"/>
                      <a:pt x="338" y="24"/>
                    </a:cubicBezTo>
                    <a:cubicBezTo>
                      <a:pt x="345" y="41"/>
                      <a:pt x="337" y="59"/>
                      <a:pt x="321" y="66"/>
                    </a:cubicBezTo>
                    <a:lnTo>
                      <a:pt x="49" y="178"/>
                    </a:lnTo>
                    <a:cubicBezTo>
                      <a:pt x="32" y="185"/>
                      <a:pt x="14" y="177"/>
                      <a:pt x="7" y="161"/>
                    </a:cubicBezTo>
                    <a:cubicBezTo>
                      <a:pt x="0" y="144"/>
                      <a:pt x="8" y="126"/>
                      <a:pt x="24" y="119"/>
                    </a:cubicBezTo>
                    <a:close/>
                  </a:path>
                </a:pathLst>
              </a:custGeom>
              <a:solidFill>
                <a:srgbClr val="0000FF"/>
              </a:solidFill>
              <a:ln w="6">
                <a:solidFill>
                  <a:srgbClr val="0000FF"/>
                </a:solidFill>
                <a:bevel/>
                <a:headEnd/>
                <a:tailEnd/>
              </a:ln>
            </p:spPr>
            <p:txBody>
              <a:bodyPr/>
              <a:lstStyle/>
              <a:p>
                <a:endParaRPr lang="es-ES"/>
              </a:p>
            </p:txBody>
          </p:sp>
          <p:sp>
            <p:nvSpPr>
              <p:cNvPr id="6689" name="Freeform 173"/>
              <p:cNvSpPr>
                <a:spLocks/>
              </p:cNvSpPr>
              <p:nvPr/>
            </p:nvSpPr>
            <p:spPr bwMode="auto">
              <a:xfrm>
                <a:off x="1862" y="1888"/>
                <a:ext cx="128" cy="80"/>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21" y="152"/>
                    </a:moveTo>
                    <a:lnTo>
                      <a:pt x="293" y="8"/>
                    </a:lnTo>
                    <a:cubicBezTo>
                      <a:pt x="309" y="0"/>
                      <a:pt x="328" y="6"/>
                      <a:pt x="337" y="21"/>
                    </a:cubicBezTo>
                    <a:cubicBezTo>
                      <a:pt x="345" y="37"/>
                      <a:pt x="339" y="56"/>
                      <a:pt x="323" y="65"/>
                    </a:cubicBezTo>
                    <a:lnTo>
                      <a:pt x="51" y="209"/>
                    </a:lnTo>
                    <a:cubicBezTo>
                      <a:pt x="36" y="217"/>
                      <a:pt x="16" y="211"/>
                      <a:pt x="8" y="195"/>
                    </a:cubicBezTo>
                    <a:cubicBezTo>
                      <a:pt x="0" y="180"/>
                      <a:pt x="6" y="160"/>
                      <a:pt x="21" y="152"/>
                    </a:cubicBezTo>
                    <a:close/>
                  </a:path>
                </a:pathLst>
              </a:custGeom>
              <a:solidFill>
                <a:srgbClr val="0000FF"/>
              </a:solidFill>
              <a:ln w="6">
                <a:solidFill>
                  <a:srgbClr val="0000FF"/>
                </a:solidFill>
                <a:bevel/>
                <a:headEnd/>
                <a:tailEnd/>
              </a:ln>
            </p:spPr>
            <p:txBody>
              <a:bodyPr/>
              <a:lstStyle/>
              <a:p>
                <a:endParaRPr lang="es-ES"/>
              </a:p>
            </p:txBody>
          </p:sp>
          <p:sp>
            <p:nvSpPr>
              <p:cNvPr id="6690" name="Freeform 174"/>
              <p:cNvSpPr>
                <a:spLocks/>
              </p:cNvSpPr>
              <p:nvPr/>
            </p:nvSpPr>
            <p:spPr bwMode="auto">
              <a:xfrm>
                <a:off x="1963" y="1799"/>
                <a:ext cx="127" cy="116"/>
              </a:xfrm>
              <a:custGeom>
                <a:avLst/>
                <a:gdLst>
                  <a:gd name="T0" fmla="*/ 0 w 343"/>
                  <a:gd name="T1" fmla="*/ 0 h 311"/>
                  <a:gd name="T2" fmla="*/ 0 w 343"/>
                  <a:gd name="T3" fmla="*/ 0 h 311"/>
                  <a:gd name="T4" fmla="*/ 0 w 343"/>
                  <a:gd name="T5" fmla="*/ 0 h 311"/>
                  <a:gd name="T6" fmla="*/ 0 w 343"/>
                  <a:gd name="T7" fmla="*/ 0 h 311"/>
                  <a:gd name="T8" fmla="*/ 0 w 343"/>
                  <a:gd name="T9" fmla="*/ 0 h 311"/>
                  <a:gd name="T10" fmla="*/ 0 w 343"/>
                  <a:gd name="T11" fmla="*/ 0 h 311"/>
                  <a:gd name="T12" fmla="*/ 0 w 343"/>
                  <a:gd name="T13" fmla="*/ 0 h 311"/>
                  <a:gd name="T14" fmla="*/ 0 60000 65536"/>
                  <a:gd name="T15" fmla="*/ 0 60000 65536"/>
                  <a:gd name="T16" fmla="*/ 0 60000 65536"/>
                  <a:gd name="T17" fmla="*/ 0 60000 65536"/>
                  <a:gd name="T18" fmla="*/ 0 60000 65536"/>
                  <a:gd name="T19" fmla="*/ 0 60000 65536"/>
                  <a:gd name="T20" fmla="*/ 0 60000 65536"/>
                  <a:gd name="T21" fmla="*/ 0 w 343"/>
                  <a:gd name="T22" fmla="*/ 0 h 311"/>
                  <a:gd name="T23" fmla="*/ 343 w 343"/>
                  <a:gd name="T24" fmla="*/ 311 h 3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11">
                    <a:moveTo>
                      <a:pt x="14" y="251"/>
                    </a:moveTo>
                    <a:lnTo>
                      <a:pt x="286" y="11"/>
                    </a:lnTo>
                    <a:cubicBezTo>
                      <a:pt x="300" y="0"/>
                      <a:pt x="320" y="1"/>
                      <a:pt x="331" y="14"/>
                    </a:cubicBezTo>
                    <a:cubicBezTo>
                      <a:pt x="343" y="28"/>
                      <a:pt x="342" y="48"/>
                      <a:pt x="329" y="59"/>
                    </a:cubicBezTo>
                    <a:lnTo>
                      <a:pt x="57" y="299"/>
                    </a:lnTo>
                    <a:cubicBezTo>
                      <a:pt x="43" y="311"/>
                      <a:pt x="23" y="310"/>
                      <a:pt x="11" y="297"/>
                    </a:cubicBezTo>
                    <a:cubicBezTo>
                      <a:pt x="0" y="283"/>
                      <a:pt x="1" y="263"/>
                      <a:pt x="14" y="251"/>
                    </a:cubicBezTo>
                    <a:close/>
                  </a:path>
                </a:pathLst>
              </a:custGeom>
              <a:solidFill>
                <a:srgbClr val="0000FF"/>
              </a:solidFill>
              <a:ln w="6">
                <a:solidFill>
                  <a:srgbClr val="0000FF"/>
                </a:solidFill>
                <a:bevel/>
                <a:headEnd/>
                <a:tailEnd/>
              </a:ln>
            </p:spPr>
            <p:txBody>
              <a:bodyPr/>
              <a:lstStyle/>
              <a:p>
                <a:endParaRPr lang="es-ES"/>
              </a:p>
            </p:txBody>
          </p:sp>
          <p:sp>
            <p:nvSpPr>
              <p:cNvPr id="6691" name="Freeform 175"/>
              <p:cNvSpPr>
                <a:spLocks/>
              </p:cNvSpPr>
              <p:nvPr/>
            </p:nvSpPr>
            <p:spPr bwMode="auto">
              <a:xfrm>
                <a:off x="2064" y="1728"/>
                <a:ext cx="122" cy="98"/>
              </a:xfrm>
              <a:custGeom>
                <a:avLst/>
                <a:gdLst>
                  <a:gd name="T0" fmla="*/ 0 w 329"/>
                  <a:gd name="T1" fmla="*/ 0 h 265"/>
                  <a:gd name="T2" fmla="*/ 0 w 329"/>
                  <a:gd name="T3" fmla="*/ 0 h 265"/>
                  <a:gd name="T4" fmla="*/ 0 w 329"/>
                  <a:gd name="T5" fmla="*/ 0 h 265"/>
                  <a:gd name="T6" fmla="*/ 0 w 329"/>
                  <a:gd name="T7" fmla="*/ 0 h 265"/>
                  <a:gd name="T8" fmla="*/ 0 w 329"/>
                  <a:gd name="T9" fmla="*/ 0 h 265"/>
                  <a:gd name="T10" fmla="*/ 0 w 329"/>
                  <a:gd name="T11" fmla="*/ 0 h 265"/>
                  <a:gd name="T12" fmla="*/ 0 w 329"/>
                  <a:gd name="T13" fmla="*/ 0 h 265"/>
                  <a:gd name="T14" fmla="*/ 0 60000 65536"/>
                  <a:gd name="T15" fmla="*/ 0 60000 65536"/>
                  <a:gd name="T16" fmla="*/ 0 60000 65536"/>
                  <a:gd name="T17" fmla="*/ 0 60000 65536"/>
                  <a:gd name="T18" fmla="*/ 0 60000 65536"/>
                  <a:gd name="T19" fmla="*/ 0 60000 65536"/>
                  <a:gd name="T20" fmla="*/ 0 60000 65536"/>
                  <a:gd name="T21" fmla="*/ 0 w 329"/>
                  <a:gd name="T22" fmla="*/ 0 h 265"/>
                  <a:gd name="T23" fmla="*/ 329 w 32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65">
                    <a:moveTo>
                      <a:pt x="17" y="203"/>
                    </a:moveTo>
                    <a:lnTo>
                      <a:pt x="273" y="11"/>
                    </a:lnTo>
                    <a:cubicBezTo>
                      <a:pt x="287" y="0"/>
                      <a:pt x="307" y="3"/>
                      <a:pt x="318" y="17"/>
                    </a:cubicBezTo>
                    <a:cubicBezTo>
                      <a:pt x="329" y="31"/>
                      <a:pt x="326" y="51"/>
                      <a:pt x="312" y="62"/>
                    </a:cubicBezTo>
                    <a:lnTo>
                      <a:pt x="56" y="254"/>
                    </a:lnTo>
                    <a:cubicBezTo>
                      <a:pt x="42" y="265"/>
                      <a:pt x="21" y="262"/>
                      <a:pt x="11" y="248"/>
                    </a:cubicBezTo>
                    <a:cubicBezTo>
                      <a:pt x="0" y="234"/>
                      <a:pt x="3" y="213"/>
                      <a:pt x="17" y="203"/>
                    </a:cubicBezTo>
                    <a:close/>
                  </a:path>
                </a:pathLst>
              </a:custGeom>
              <a:solidFill>
                <a:srgbClr val="0000FF"/>
              </a:solidFill>
              <a:ln w="6">
                <a:solidFill>
                  <a:srgbClr val="0000FF"/>
                </a:solidFill>
                <a:bevel/>
                <a:headEnd/>
                <a:tailEnd/>
              </a:ln>
            </p:spPr>
            <p:txBody>
              <a:bodyPr/>
              <a:lstStyle/>
              <a:p>
                <a:endParaRPr lang="es-ES"/>
              </a:p>
            </p:txBody>
          </p:sp>
          <p:sp>
            <p:nvSpPr>
              <p:cNvPr id="6692" name="Freeform 176"/>
              <p:cNvSpPr>
                <a:spLocks/>
              </p:cNvSpPr>
              <p:nvPr/>
            </p:nvSpPr>
            <p:spPr bwMode="auto">
              <a:xfrm>
                <a:off x="2159" y="1598"/>
                <a:ext cx="127" cy="157"/>
              </a:xfrm>
              <a:custGeom>
                <a:avLst/>
                <a:gdLst>
                  <a:gd name="T0" fmla="*/ 0 w 345"/>
                  <a:gd name="T1" fmla="*/ 0 h 425"/>
                  <a:gd name="T2" fmla="*/ 0 w 345"/>
                  <a:gd name="T3" fmla="*/ 0 h 425"/>
                  <a:gd name="T4" fmla="*/ 0 w 345"/>
                  <a:gd name="T5" fmla="*/ 0 h 425"/>
                  <a:gd name="T6" fmla="*/ 0 w 345"/>
                  <a:gd name="T7" fmla="*/ 0 h 425"/>
                  <a:gd name="T8" fmla="*/ 0 w 345"/>
                  <a:gd name="T9" fmla="*/ 0 h 425"/>
                  <a:gd name="T10" fmla="*/ 0 w 345"/>
                  <a:gd name="T11" fmla="*/ 0 h 425"/>
                  <a:gd name="T12" fmla="*/ 0 w 345"/>
                  <a:gd name="T13" fmla="*/ 0 h 425"/>
                  <a:gd name="T14" fmla="*/ 0 60000 65536"/>
                  <a:gd name="T15" fmla="*/ 0 60000 65536"/>
                  <a:gd name="T16" fmla="*/ 0 60000 65536"/>
                  <a:gd name="T17" fmla="*/ 0 60000 65536"/>
                  <a:gd name="T18" fmla="*/ 0 60000 65536"/>
                  <a:gd name="T19" fmla="*/ 0 60000 65536"/>
                  <a:gd name="T20" fmla="*/ 0 60000 65536"/>
                  <a:gd name="T21" fmla="*/ 0 w 345"/>
                  <a:gd name="T22" fmla="*/ 0 h 425"/>
                  <a:gd name="T23" fmla="*/ 345 w 345"/>
                  <a:gd name="T24" fmla="*/ 425 h 4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425">
                    <a:moveTo>
                      <a:pt x="11" y="369"/>
                    </a:moveTo>
                    <a:lnTo>
                      <a:pt x="283" y="17"/>
                    </a:lnTo>
                    <a:cubicBezTo>
                      <a:pt x="294" y="3"/>
                      <a:pt x="314" y="0"/>
                      <a:pt x="328" y="11"/>
                    </a:cubicBezTo>
                    <a:cubicBezTo>
                      <a:pt x="342" y="22"/>
                      <a:pt x="345" y="42"/>
                      <a:pt x="334" y="56"/>
                    </a:cubicBezTo>
                    <a:lnTo>
                      <a:pt x="62" y="408"/>
                    </a:lnTo>
                    <a:cubicBezTo>
                      <a:pt x="51" y="422"/>
                      <a:pt x="31" y="425"/>
                      <a:pt x="17" y="414"/>
                    </a:cubicBezTo>
                    <a:cubicBezTo>
                      <a:pt x="3" y="403"/>
                      <a:pt x="0" y="383"/>
                      <a:pt x="11" y="369"/>
                    </a:cubicBezTo>
                    <a:close/>
                  </a:path>
                </a:pathLst>
              </a:custGeom>
              <a:solidFill>
                <a:srgbClr val="0000FF"/>
              </a:solidFill>
              <a:ln w="6">
                <a:solidFill>
                  <a:srgbClr val="0000FF"/>
                </a:solidFill>
                <a:bevel/>
                <a:headEnd/>
                <a:tailEnd/>
              </a:ln>
            </p:spPr>
            <p:txBody>
              <a:bodyPr/>
              <a:lstStyle/>
              <a:p>
                <a:endParaRPr lang="es-ES"/>
              </a:p>
            </p:txBody>
          </p:sp>
          <p:sp>
            <p:nvSpPr>
              <p:cNvPr id="6693" name="Freeform 177"/>
              <p:cNvSpPr>
                <a:spLocks/>
              </p:cNvSpPr>
              <p:nvPr/>
            </p:nvSpPr>
            <p:spPr bwMode="auto">
              <a:xfrm>
                <a:off x="2259" y="1544"/>
                <a:ext cx="128" cy="81"/>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21" y="152"/>
                    </a:moveTo>
                    <a:lnTo>
                      <a:pt x="293" y="8"/>
                    </a:lnTo>
                    <a:cubicBezTo>
                      <a:pt x="309" y="0"/>
                      <a:pt x="328" y="6"/>
                      <a:pt x="337" y="21"/>
                    </a:cubicBezTo>
                    <a:cubicBezTo>
                      <a:pt x="345" y="37"/>
                      <a:pt x="339" y="56"/>
                      <a:pt x="323" y="65"/>
                    </a:cubicBezTo>
                    <a:lnTo>
                      <a:pt x="51" y="209"/>
                    </a:lnTo>
                    <a:cubicBezTo>
                      <a:pt x="36" y="217"/>
                      <a:pt x="16" y="211"/>
                      <a:pt x="8" y="195"/>
                    </a:cubicBezTo>
                    <a:cubicBezTo>
                      <a:pt x="0" y="180"/>
                      <a:pt x="6" y="160"/>
                      <a:pt x="21" y="152"/>
                    </a:cubicBezTo>
                    <a:close/>
                  </a:path>
                </a:pathLst>
              </a:custGeom>
              <a:solidFill>
                <a:srgbClr val="0000FF"/>
              </a:solidFill>
              <a:ln w="6">
                <a:solidFill>
                  <a:srgbClr val="0000FF"/>
                </a:solidFill>
                <a:bevel/>
                <a:headEnd/>
                <a:tailEnd/>
              </a:ln>
            </p:spPr>
            <p:txBody>
              <a:bodyPr/>
              <a:lstStyle/>
              <a:p>
                <a:endParaRPr lang="es-ES"/>
              </a:p>
            </p:txBody>
          </p:sp>
          <p:sp>
            <p:nvSpPr>
              <p:cNvPr id="6694" name="Freeform 178"/>
              <p:cNvSpPr>
                <a:spLocks/>
              </p:cNvSpPr>
              <p:nvPr/>
            </p:nvSpPr>
            <p:spPr bwMode="auto">
              <a:xfrm>
                <a:off x="2360" y="1450"/>
                <a:ext cx="121" cy="121"/>
              </a:xfrm>
              <a:custGeom>
                <a:avLst/>
                <a:gdLst>
                  <a:gd name="T0" fmla="*/ 0 w 327"/>
                  <a:gd name="T1" fmla="*/ 0 h 327"/>
                  <a:gd name="T2" fmla="*/ 0 w 327"/>
                  <a:gd name="T3" fmla="*/ 0 h 327"/>
                  <a:gd name="T4" fmla="*/ 0 w 327"/>
                  <a:gd name="T5" fmla="*/ 0 h 327"/>
                  <a:gd name="T6" fmla="*/ 0 w 327"/>
                  <a:gd name="T7" fmla="*/ 0 h 327"/>
                  <a:gd name="T8" fmla="*/ 0 w 327"/>
                  <a:gd name="T9" fmla="*/ 0 h 327"/>
                  <a:gd name="T10" fmla="*/ 0 w 327"/>
                  <a:gd name="T11" fmla="*/ 0 h 327"/>
                  <a:gd name="T12" fmla="*/ 0 w 327"/>
                  <a:gd name="T13" fmla="*/ 0 h 327"/>
                  <a:gd name="T14" fmla="*/ 0 60000 65536"/>
                  <a:gd name="T15" fmla="*/ 0 60000 65536"/>
                  <a:gd name="T16" fmla="*/ 0 60000 65536"/>
                  <a:gd name="T17" fmla="*/ 0 60000 65536"/>
                  <a:gd name="T18" fmla="*/ 0 60000 65536"/>
                  <a:gd name="T19" fmla="*/ 0 60000 65536"/>
                  <a:gd name="T20" fmla="*/ 0 60000 65536"/>
                  <a:gd name="T21" fmla="*/ 0 w 327"/>
                  <a:gd name="T22" fmla="*/ 0 h 327"/>
                  <a:gd name="T23" fmla="*/ 327 w 327"/>
                  <a:gd name="T24" fmla="*/ 327 h 3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327">
                    <a:moveTo>
                      <a:pt x="13" y="269"/>
                    </a:moveTo>
                    <a:lnTo>
                      <a:pt x="269" y="13"/>
                    </a:lnTo>
                    <a:cubicBezTo>
                      <a:pt x="281" y="0"/>
                      <a:pt x="302" y="0"/>
                      <a:pt x="314" y="13"/>
                    </a:cubicBezTo>
                    <a:cubicBezTo>
                      <a:pt x="327" y="25"/>
                      <a:pt x="327" y="46"/>
                      <a:pt x="314" y="58"/>
                    </a:cubicBezTo>
                    <a:lnTo>
                      <a:pt x="58" y="314"/>
                    </a:lnTo>
                    <a:cubicBezTo>
                      <a:pt x="46" y="327"/>
                      <a:pt x="25" y="327"/>
                      <a:pt x="13" y="314"/>
                    </a:cubicBezTo>
                    <a:cubicBezTo>
                      <a:pt x="0" y="302"/>
                      <a:pt x="0" y="281"/>
                      <a:pt x="13" y="269"/>
                    </a:cubicBezTo>
                    <a:close/>
                  </a:path>
                </a:pathLst>
              </a:custGeom>
              <a:solidFill>
                <a:srgbClr val="0000FF"/>
              </a:solidFill>
              <a:ln w="6">
                <a:solidFill>
                  <a:srgbClr val="0000FF"/>
                </a:solidFill>
                <a:bevel/>
                <a:headEnd/>
                <a:tailEnd/>
              </a:ln>
            </p:spPr>
            <p:txBody>
              <a:bodyPr/>
              <a:lstStyle/>
              <a:p>
                <a:endParaRPr lang="es-ES"/>
              </a:p>
            </p:txBody>
          </p:sp>
          <p:sp>
            <p:nvSpPr>
              <p:cNvPr id="6695" name="Freeform 179"/>
              <p:cNvSpPr>
                <a:spLocks/>
              </p:cNvSpPr>
              <p:nvPr/>
            </p:nvSpPr>
            <p:spPr bwMode="auto">
              <a:xfrm>
                <a:off x="2455" y="1355"/>
                <a:ext cx="127" cy="121"/>
              </a:xfrm>
              <a:custGeom>
                <a:avLst/>
                <a:gdLst>
                  <a:gd name="T0" fmla="*/ 0 w 343"/>
                  <a:gd name="T1" fmla="*/ 0 h 327"/>
                  <a:gd name="T2" fmla="*/ 0 w 343"/>
                  <a:gd name="T3" fmla="*/ 0 h 327"/>
                  <a:gd name="T4" fmla="*/ 0 w 343"/>
                  <a:gd name="T5" fmla="*/ 0 h 327"/>
                  <a:gd name="T6" fmla="*/ 0 w 343"/>
                  <a:gd name="T7" fmla="*/ 0 h 327"/>
                  <a:gd name="T8" fmla="*/ 0 w 343"/>
                  <a:gd name="T9" fmla="*/ 0 h 327"/>
                  <a:gd name="T10" fmla="*/ 0 w 343"/>
                  <a:gd name="T11" fmla="*/ 0 h 327"/>
                  <a:gd name="T12" fmla="*/ 0 w 343"/>
                  <a:gd name="T13" fmla="*/ 0 h 327"/>
                  <a:gd name="T14" fmla="*/ 0 60000 65536"/>
                  <a:gd name="T15" fmla="*/ 0 60000 65536"/>
                  <a:gd name="T16" fmla="*/ 0 60000 65536"/>
                  <a:gd name="T17" fmla="*/ 0 60000 65536"/>
                  <a:gd name="T18" fmla="*/ 0 60000 65536"/>
                  <a:gd name="T19" fmla="*/ 0 60000 65536"/>
                  <a:gd name="T20" fmla="*/ 0 60000 65536"/>
                  <a:gd name="T21" fmla="*/ 0 w 343"/>
                  <a:gd name="T22" fmla="*/ 0 h 327"/>
                  <a:gd name="T23" fmla="*/ 343 w 343"/>
                  <a:gd name="T24" fmla="*/ 327 h 3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27">
                    <a:moveTo>
                      <a:pt x="14" y="268"/>
                    </a:moveTo>
                    <a:lnTo>
                      <a:pt x="286" y="12"/>
                    </a:lnTo>
                    <a:cubicBezTo>
                      <a:pt x="298" y="0"/>
                      <a:pt x="319" y="1"/>
                      <a:pt x="331" y="14"/>
                    </a:cubicBezTo>
                    <a:cubicBezTo>
                      <a:pt x="343" y="26"/>
                      <a:pt x="342" y="47"/>
                      <a:pt x="329" y="59"/>
                    </a:cubicBezTo>
                    <a:lnTo>
                      <a:pt x="57" y="315"/>
                    </a:lnTo>
                    <a:cubicBezTo>
                      <a:pt x="45" y="327"/>
                      <a:pt x="24" y="326"/>
                      <a:pt x="12" y="313"/>
                    </a:cubicBezTo>
                    <a:cubicBezTo>
                      <a:pt x="0" y="301"/>
                      <a:pt x="1" y="280"/>
                      <a:pt x="14" y="268"/>
                    </a:cubicBezTo>
                    <a:close/>
                  </a:path>
                </a:pathLst>
              </a:custGeom>
              <a:solidFill>
                <a:srgbClr val="0000FF"/>
              </a:solidFill>
              <a:ln w="6">
                <a:solidFill>
                  <a:srgbClr val="0000FF"/>
                </a:solidFill>
                <a:bevel/>
                <a:headEnd/>
                <a:tailEnd/>
              </a:ln>
            </p:spPr>
            <p:txBody>
              <a:bodyPr/>
              <a:lstStyle/>
              <a:p>
                <a:endParaRPr lang="es-ES"/>
              </a:p>
            </p:txBody>
          </p:sp>
          <p:sp>
            <p:nvSpPr>
              <p:cNvPr id="6696" name="Freeform 180"/>
              <p:cNvSpPr>
                <a:spLocks/>
              </p:cNvSpPr>
              <p:nvPr/>
            </p:nvSpPr>
            <p:spPr bwMode="auto">
              <a:xfrm>
                <a:off x="2556" y="1272"/>
                <a:ext cx="127" cy="109"/>
              </a:xfrm>
              <a:custGeom>
                <a:avLst/>
                <a:gdLst>
                  <a:gd name="T0" fmla="*/ 0 w 343"/>
                  <a:gd name="T1" fmla="*/ 0 h 295"/>
                  <a:gd name="T2" fmla="*/ 0 w 343"/>
                  <a:gd name="T3" fmla="*/ 0 h 295"/>
                  <a:gd name="T4" fmla="*/ 0 w 343"/>
                  <a:gd name="T5" fmla="*/ 0 h 295"/>
                  <a:gd name="T6" fmla="*/ 0 w 343"/>
                  <a:gd name="T7" fmla="*/ 0 h 295"/>
                  <a:gd name="T8" fmla="*/ 0 w 343"/>
                  <a:gd name="T9" fmla="*/ 0 h 295"/>
                  <a:gd name="T10" fmla="*/ 0 w 343"/>
                  <a:gd name="T11" fmla="*/ 0 h 295"/>
                  <a:gd name="T12" fmla="*/ 0 w 343"/>
                  <a:gd name="T13" fmla="*/ 0 h 295"/>
                  <a:gd name="T14" fmla="*/ 0 60000 65536"/>
                  <a:gd name="T15" fmla="*/ 0 60000 65536"/>
                  <a:gd name="T16" fmla="*/ 0 60000 65536"/>
                  <a:gd name="T17" fmla="*/ 0 60000 65536"/>
                  <a:gd name="T18" fmla="*/ 0 60000 65536"/>
                  <a:gd name="T19" fmla="*/ 0 60000 65536"/>
                  <a:gd name="T20" fmla="*/ 0 60000 65536"/>
                  <a:gd name="T21" fmla="*/ 0 w 343"/>
                  <a:gd name="T22" fmla="*/ 0 h 295"/>
                  <a:gd name="T23" fmla="*/ 343 w 343"/>
                  <a:gd name="T24" fmla="*/ 295 h 2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95">
                    <a:moveTo>
                      <a:pt x="15" y="235"/>
                    </a:moveTo>
                    <a:lnTo>
                      <a:pt x="287" y="11"/>
                    </a:lnTo>
                    <a:cubicBezTo>
                      <a:pt x="301" y="0"/>
                      <a:pt x="321" y="1"/>
                      <a:pt x="332" y="15"/>
                    </a:cubicBezTo>
                    <a:cubicBezTo>
                      <a:pt x="343" y="29"/>
                      <a:pt x="341" y="49"/>
                      <a:pt x="328" y="60"/>
                    </a:cubicBezTo>
                    <a:lnTo>
                      <a:pt x="56" y="284"/>
                    </a:lnTo>
                    <a:cubicBezTo>
                      <a:pt x="42" y="295"/>
                      <a:pt x="22" y="293"/>
                      <a:pt x="11" y="280"/>
                    </a:cubicBezTo>
                    <a:cubicBezTo>
                      <a:pt x="0" y="266"/>
                      <a:pt x="1" y="246"/>
                      <a:pt x="15" y="235"/>
                    </a:cubicBezTo>
                    <a:close/>
                  </a:path>
                </a:pathLst>
              </a:custGeom>
              <a:solidFill>
                <a:srgbClr val="0000FF"/>
              </a:solidFill>
              <a:ln w="6">
                <a:solidFill>
                  <a:srgbClr val="0000FF"/>
                </a:solidFill>
                <a:bevel/>
                <a:headEnd/>
                <a:tailEnd/>
              </a:ln>
            </p:spPr>
            <p:txBody>
              <a:bodyPr/>
              <a:lstStyle/>
              <a:p>
                <a:endParaRPr lang="es-ES"/>
              </a:p>
            </p:txBody>
          </p:sp>
          <p:sp>
            <p:nvSpPr>
              <p:cNvPr id="6697" name="Freeform 181"/>
              <p:cNvSpPr>
                <a:spLocks/>
              </p:cNvSpPr>
              <p:nvPr/>
            </p:nvSpPr>
            <p:spPr bwMode="auto">
              <a:xfrm>
                <a:off x="2656" y="1224"/>
                <a:ext cx="122" cy="75"/>
              </a:xfrm>
              <a:custGeom>
                <a:avLst/>
                <a:gdLst>
                  <a:gd name="T0" fmla="*/ 0 w 329"/>
                  <a:gd name="T1" fmla="*/ 0 h 201"/>
                  <a:gd name="T2" fmla="*/ 0 w 329"/>
                  <a:gd name="T3" fmla="*/ 0 h 201"/>
                  <a:gd name="T4" fmla="*/ 0 w 329"/>
                  <a:gd name="T5" fmla="*/ 0 h 201"/>
                  <a:gd name="T6" fmla="*/ 0 w 329"/>
                  <a:gd name="T7" fmla="*/ 0 h 201"/>
                  <a:gd name="T8" fmla="*/ 0 w 329"/>
                  <a:gd name="T9" fmla="*/ 0 h 201"/>
                  <a:gd name="T10" fmla="*/ 0 w 329"/>
                  <a:gd name="T11" fmla="*/ 0 h 201"/>
                  <a:gd name="T12" fmla="*/ 0 w 329"/>
                  <a:gd name="T13" fmla="*/ 0 h 201"/>
                  <a:gd name="T14" fmla="*/ 0 60000 65536"/>
                  <a:gd name="T15" fmla="*/ 0 60000 65536"/>
                  <a:gd name="T16" fmla="*/ 0 60000 65536"/>
                  <a:gd name="T17" fmla="*/ 0 60000 65536"/>
                  <a:gd name="T18" fmla="*/ 0 60000 65536"/>
                  <a:gd name="T19" fmla="*/ 0 60000 65536"/>
                  <a:gd name="T20" fmla="*/ 0 60000 65536"/>
                  <a:gd name="T21" fmla="*/ 0 w 329"/>
                  <a:gd name="T22" fmla="*/ 0 h 201"/>
                  <a:gd name="T23" fmla="*/ 329 w 329"/>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01">
                    <a:moveTo>
                      <a:pt x="22" y="136"/>
                    </a:moveTo>
                    <a:lnTo>
                      <a:pt x="278" y="8"/>
                    </a:lnTo>
                    <a:cubicBezTo>
                      <a:pt x="294" y="0"/>
                      <a:pt x="313" y="6"/>
                      <a:pt x="321" y="22"/>
                    </a:cubicBezTo>
                    <a:cubicBezTo>
                      <a:pt x="329" y="38"/>
                      <a:pt x="323" y="57"/>
                      <a:pt x="307" y="65"/>
                    </a:cubicBezTo>
                    <a:lnTo>
                      <a:pt x="51" y="193"/>
                    </a:lnTo>
                    <a:cubicBezTo>
                      <a:pt x="35" y="201"/>
                      <a:pt x="16" y="195"/>
                      <a:pt x="8" y="179"/>
                    </a:cubicBezTo>
                    <a:cubicBezTo>
                      <a:pt x="0" y="163"/>
                      <a:pt x="6" y="144"/>
                      <a:pt x="22" y="136"/>
                    </a:cubicBezTo>
                    <a:close/>
                  </a:path>
                </a:pathLst>
              </a:custGeom>
              <a:solidFill>
                <a:srgbClr val="0000FF"/>
              </a:solidFill>
              <a:ln w="6">
                <a:solidFill>
                  <a:srgbClr val="0000FF"/>
                </a:solidFill>
                <a:bevel/>
                <a:headEnd/>
                <a:tailEnd/>
              </a:ln>
            </p:spPr>
            <p:txBody>
              <a:bodyPr/>
              <a:lstStyle/>
              <a:p>
                <a:endParaRPr lang="es-ES"/>
              </a:p>
            </p:txBody>
          </p:sp>
          <p:sp>
            <p:nvSpPr>
              <p:cNvPr id="6698" name="Freeform 182"/>
              <p:cNvSpPr>
                <a:spLocks/>
              </p:cNvSpPr>
              <p:nvPr/>
            </p:nvSpPr>
            <p:spPr bwMode="auto">
              <a:xfrm>
                <a:off x="2751" y="1142"/>
                <a:ext cx="128" cy="109"/>
              </a:xfrm>
              <a:custGeom>
                <a:avLst/>
                <a:gdLst>
                  <a:gd name="T0" fmla="*/ 0 w 343"/>
                  <a:gd name="T1" fmla="*/ 0 h 295"/>
                  <a:gd name="T2" fmla="*/ 0 w 343"/>
                  <a:gd name="T3" fmla="*/ 0 h 295"/>
                  <a:gd name="T4" fmla="*/ 0 w 343"/>
                  <a:gd name="T5" fmla="*/ 0 h 295"/>
                  <a:gd name="T6" fmla="*/ 0 w 343"/>
                  <a:gd name="T7" fmla="*/ 0 h 295"/>
                  <a:gd name="T8" fmla="*/ 0 w 343"/>
                  <a:gd name="T9" fmla="*/ 0 h 295"/>
                  <a:gd name="T10" fmla="*/ 0 w 343"/>
                  <a:gd name="T11" fmla="*/ 0 h 295"/>
                  <a:gd name="T12" fmla="*/ 0 w 343"/>
                  <a:gd name="T13" fmla="*/ 0 h 295"/>
                  <a:gd name="T14" fmla="*/ 0 60000 65536"/>
                  <a:gd name="T15" fmla="*/ 0 60000 65536"/>
                  <a:gd name="T16" fmla="*/ 0 60000 65536"/>
                  <a:gd name="T17" fmla="*/ 0 60000 65536"/>
                  <a:gd name="T18" fmla="*/ 0 60000 65536"/>
                  <a:gd name="T19" fmla="*/ 0 60000 65536"/>
                  <a:gd name="T20" fmla="*/ 0 60000 65536"/>
                  <a:gd name="T21" fmla="*/ 0 w 343"/>
                  <a:gd name="T22" fmla="*/ 0 h 295"/>
                  <a:gd name="T23" fmla="*/ 343 w 343"/>
                  <a:gd name="T24" fmla="*/ 295 h 2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95">
                    <a:moveTo>
                      <a:pt x="15" y="235"/>
                    </a:moveTo>
                    <a:lnTo>
                      <a:pt x="287" y="11"/>
                    </a:lnTo>
                    <a:cubicBezTo>
                      <a:pt x="301" y="0"/>
                      <a:pt x="321" y="1"/>
                      <a:pt x="332" y="15"/>
                    </a:cubicBezTo>
                    <a:cubicBezTo>
                      <a:pt x="343" y="29"/>
                      <a:pt x="341" y="49"/>
                      <a:pt x="328" y="60"/>
                    </a:cubicBezTo>
                    <a:lnTo>
                      <a:pt x="56" y="284"/>
                    </a:lnTo>
                    <a:cubicBezTo>
                      <a:pt x="42" y="295"/>
                      <a:pt x="22" y="293"/>
                      <a:pt x="11" y="280"/>
                    </a:cubicBezTo>
                    <a:cubicBezTo>
                      <a:pt x="0" y="266"/>
                      <a:pt x="1" y="246"/>
                      <a:pt x="15" y="235"/>
                    </a:cubicBezTo>
                    <a:close/>
                  </a:path>
                </a:pathLst>
              </a:custGeom>
              <a:solidFill>
                <a:srgbClr val="0000FF"/>
              </a:solidFill>
              <a:ln w="6">
                <a:solidFill>
                  <a:srgbClr val="0000FF"/>
                </a:solidFill>
                <a:bevel/>
                <a:headEnd/>
                <a:tailEnd/>
              </a:ln>
            </p:spPr>
            <p:txBody>
              <a:bodyPr/>
              <a:lstStyle/>
              <a:p>
                <a:endParaRPr lang="es-ES"/>
              </a:p>
            </p:txBody>
          </p:sp>
          <p:sp>
            <p:nvSpPr>
              <p:cNvPr id="6699" name="Freeform 183"/>
              <p:cNvSpPr>
                <a:spLocks/>
              </p:cNvSpPr>
              <p:nvPr/>
            </p:nvSpPr>
            <p:spPr bwMode="auto">
              <a:xfrm>
                <a:off x="2852" y="1059"/>
                <a:ext cx="127" cy="109"/>
              </a:xfrm>
              <a:custGeom>
                <a:avLst/>
                <a:gdLst>
                  <a:gd name="T0" fmla="*/ 0 w 343"/>
                  <a:gd name="T1" fmla="*/ 0 h 295"/>
                  <a:gd name="T2" fmla="*/ 0 w 343"/>
                  <a:gd name="T3" fmla="*/ 0 h 295"/>
                  <a:gd name="T4" fmla="*/ 0 w 343"/>
                  <a:gd name="T5" fmla="*/ 0 h 295"/>
                  <a:gd name="T6" fmla="*/ 0 w 343"/>
                  <a:gd name="T7" fmla="*/ 0 h 295"/>
                  <a:gd name="T8" fmla="*/ 0 w 343"/>
                  <a:gd name="T9" fmla="*/ 0 h 295"/>
                  <a:gd name="T10" fmla="*/ 0 w 343"/>
                  <a:gd name="T11" fmla="*/ 0 h 295"/>
                  <a:gd name="T12" fmla="*/ 0 w 343"/>
                  <a:gd name="T13" fmla="*/ 0 h 295"/>
                  <a:gd name="T14" fmla="*/ 0 60000 65536"/>
                  <a:gd name="T15" fmla="*/ 0 60000 65536"/>
                  <a:gd name="T16" fmla="*/ 0 60000 65536"/>
                  <a:gd name="T17" fmla="*/ 0 60000 65536"/>
                  <a:gd name="T18" fmla="*/ 0 60000 65536"/>
                  <a:gd name="T19" fmla="*/ 0 60000 65536"/>
                  <a:gd name="T20" fmla="*/ 0 60000 65536"/>
                  <a:gd name="T21" fmla="*/ 0 w 343"/>
                  <a:gd name="T22" fmla="*/ 0 h 295"/>
                  <a:gd name="T23" fmla="*/ 343 w 343"/>
                  <a:gd name="T24" fmla="*/ 295 h 2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95">
                    <a:moveTo>
                      <a:pt x="15" y="235"/>
                    </a:moveTo>
                    <a:lnTo>
                      <a:pt x="287" y="11"/>
                    </a:lnTo>
                    <a:cubicBezTo>
                      <a:pt x="301" y="0"/>
                      <a:pt x="321" y="1"/>
                      <a:pt x="332" y="15"/>
                    </a:cubicBezTo>
                    <a:cubicBezTo>
                      <a:pt x="343" y="29"/>
                      <a:pt x="341" y="49"/>
                      <a:pt x="328" y="60"/>
                    </a:cubicBezTo>
                    <a:lnTo>
                      <a:pt x="56" y="284"/>
                    </a:lnTo>
                    <a:cubicBezTo>
                      <a:pt x="42" y="295"/>
                      <a:pt x="22" y="293"/>
                      <a:pt x="11" y="280"/>
                    </a:cubicBezTo>
                    <a:cubicBezTo>
                      <a:pt x="0" y="266"/>
                      <a:pt x="1" y="246"/>
                      <a:pt x="15" y="235"/>
                    </a:cubicBezTo>
                    <a:close/>
                  </a:path>
                </a:pathLst>
              </a:custGeom>
              <a:solidFill>
                <a:srgbClr val="0000FF"/>
              </a:solidFill>
              <a:ln w="6">
                <a:solidFill>
                  <a:srgbClr val="0000FF"/>
                </a:solidFill>
                <a:bevel/>
                <a:headEnd/>
                <a:tailEnd/>
              </a:ln>
            </p:spPr>
            <p:txBody>
              <a:bodyPr/>
              <a:lstStyle/>
              <a:p>
                <a:endParaRPr lang="es-ES"/>
              </a:p>
            </p:txBody>
          </p:sp>
          <p:sp>
            <p:nvSpPr>
              <p:cNvPr id="6700" name="Freeform 184"/>
              <p:cNvSpPr>
                <a:spLocks/>
              </p:cNvSpPr>
              <p:nvPr/>
            </p:nvSpPr>
            <p:spPr bwMode="auto">
              <a:xfrm>
                <a:off x="2953" y="952"/>
                <a:ext cx="127" cy="133"/>
              </a:xfrm>
              <a:custGeom>
                <a:avLst/>
                <a:gdLst>
                  <a:gd name="T0" fmla="*/ 0 w 343"/>
                  <a:gd name="T1" fmla="*/ 0 h 359"/>
                  <a:gd name="T2" fmla="*/ 0 w 343"/>
                  <a:gd name="T3" fmla="*/ 0 h 359"/>
                  <a:gd name="T4" fmla="*/ 0 w 343"/>
                  <a:gd name="T5" fmla="*/ 0 h 359"/>
                  <a:gd name="T6" fmla="*/ 0 w 343"/>
                  <a:gd name="T7" fmla="*/ 0 h 359"/>
                  <a:gd name="T8" fmla="*/ 0 w 343"/>
                  <a:gd name="T9" fmla="*/ 0 h 359"/>
                  <a:gd name="T10" fmla="*/ 0 w 343"/>
                  <a:gd name="T11" fmla="*/ 0 h 359"/>
                  <a:gd name="T12" fmla="*/ 0 w 343"/>
                  <a:gd name="T13" fmla="*/ 0 h 359"/>
                  <a:gd name="T14" fmla="*/ 0 60000 65536"/>
                  <a:gd name="T15" fmla="*/ 0 60000 65536"/>
                  <a:gd name="T16" fmla="*/ 0 60000 65536"/>
                  <a:gd name="T17" fmla="*/ 0 60000 65536"/>
                  <a:gd name="T18" fmla="*/ 0 60000 65536"/>
                  <a:gd name="T19" fmla="*/ 0 60000 65536"/>
                  <a:gd name="T20" fmla="*/ 0 60000 65536"/>
                  <a:gd name="T21" fmla="*/ 0 w 343"/>
                  <a:gd name="T22" fmla="*/ 0 h 359"/>
                  <a:gd name="T23" fmla="*/ 343 w 343"/>
                  <a:gd name="T24" fmla="*/ 359 h 3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59">
                    <a:moveTo>
                      <a:pt x="12" y="301"/>
                    </a:moveTo>
                    <a:lnTo>
                      <a:pt x="284" y="13"/>
                    </a:lnTo>
                    <a:cubicBezTo>
                      <a:pt x="296" y="1"/>
                      <a:pt x="317" y="0"/>
                      <a:pt x="329" y="12"/>
                    </a:cubicBezTo>
                    <a:cubicBezTo>
                      <a:pt x="342" y="24"/>
                      <a:pt x="343" y="45"/>
                      <a:pt x="331" y="57"/>
                    </a:cubicBezTo>
                    <a:lnTo>
                      <a:pt x="59" y="345"/>
                    </a:lnTo>
                    <a:cubicBezTo>
                      <a:pt x="47" y="358"/>
                      <a:pt x="26" y="359"/>
                      <a:pt x="13" y="347"/>
                    </a:cubicBezTo>
                    <a:cubicBezTo>
                      <a:pt x="1" y="335"/>
                      <a:pt x="0" y="314"/>
                      <a:pt x="12" y="301"/>
                    </a:cubicBezTo>
                    <a:close/>
                  </a:path>
                </a:pathLst>
              </a:custGeom>
              <a:solidFill>
                <a:srgbClr val="0000FF"/>
              </a:solidFill>
              <a:ln w="6">
                <a:solidFill>
                  <a:srgbClr val="0000FF"/>
                </a:solidFill>
                <a:bevel/>
                <a:headEnd/>
                <a:tailEnd/>
              </a:ln>
            </p:spPr>
            <p:txBody>
              <a:bodyPr/>
              <a:lstStyle/>
              <a:p>
                <a:endParaRPr lang="es-ES"/>
              </a:p>
            </p:txBody>
          </p:sp>
          <p:sp>
            <p:nvSpPr>
              <p:cNvPr id="6701" name="Freeform 185"/>
              <p:cNvSpPr>
                <a:spLocks/>
              </p:cNvSpPr>
              <p:nvPr/>
            </p:nvSpPr>
            <p:spPr bwMode="auto">
              <a:xfrm>
                <a:off x="3053" y="892"/>
                <a:ext cx="122" cy="87"/>
              </a:xfrm>
              <a:custGeom>
                <a:avLst/>
                <a:gdLst>
                  <a:gd name="T0" fmla="*/ 0 w 329"/>
                  <a:gd name="T1" fmla="*/ 0 h 233"/>
                  <a:gd name="T2" fmla="*/ 0 w 329"/>
                  <a:gd name="T3" fmla="*/ 0 h 233"/>
                  <a:gd name="T4" fmla="*/ 0 w 329"/>
                  <a:gd name="T5" fmla="*/ 0 h 233"/>
                  <a:gd name="T6" fmla="*/ 0 w 329"/>
                  <a:gd name="T7" fmla="*/ 0 h 233"/>
                  <a:gd name="T8" fmla="*/ 0 w 329"/>
                  <a:gd name="T9" fmla="*/ 0 h 233"/>
                  <a:gd name="T10" fmla="*/ 0 w 329"/>
                  <a:gd name="T11" fmla="*/ 0 h 233"/>
                  <a:gd name="T12" fmla="*/ 0 w 329"/>
                  <a:gd name="T13" fmla="*/ 0 h 233"/>
                  <a:gd name="T14" fmla="*/ 0 60000 65536"/>
                  <a:gd name="T15" fmla="*/ 0 60000 65536"/>
                  <a:gd name="T16" fmla="*/ 0 60000 65536"/>
                  <a:gd name="T17" fmla="*/ 0 60000 65536"/>
                  <a:gd name="T18" fmla="*/ 0 60000 65536"/>
                  <a:gd name="T19" fmla="*/ 0 60000 65536"/>
                  <a:gd name="T20" fmla="*/ 0 60000 65536"/>
                  <a:gd name="T21" fmla="*/ 0 w 329"/>
                  <a:gd name="T22" fmla="*/ 0 h 233"/>
                  <a:gd name="T23" fmla="*/ 329 w 329"/>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33">
                    <a:moveTo>
                      <a:pt x="20" y="169"/>
                    </a:moveTo>
                    <a:lnTo>
                      <a:pt x="276" y="9"/>
                    </a:lnTo>
                    <a:cubicBezTo>
                      <a:pt x="290" y="0"/>
                      <a:pt x="310" y="5"/>
                      <a:pt x="320" y="20"/>
                    </a:cubicBezTo>
                    <a:cubicBezTo>
                      <a:pt x="329" y="34"/>
                      <a:pt x="324" y="54"/>
                      <a:pt x="309" y="64"/>
                    </a:cubicBezTo>
                    <a:lnTo>
                      <a:pt x="53" y="224"/>
                    </a:lnTo>
                    <a:cubicBezTo>
                      <a:pt x="38" y="233"/>
                      <a:pt x="19" y="228"/>
                      <a:pt x="9" y="213"/>
                    </a:cubicBezTo>
                    <a:cubicBezTo>
                      <a:pt x="0" y="198"/>
                      <a:pt x="5" y="179"/>
                      <a:pt x="20" y="169"/>
                    </a:cubicBezTo>
                    <a:close/>
                  </a:path>
                </a:pathLst>
              </a:custGeom>
              <a:solidFill>
                <a:srgbClr val="0000FF"/>
              </a:solidFill>
              <a:ln w="6">
                <a:solidFill>
                  <a:srgbClr val="0000FF"/>
                </a:solidFill>
                <a:bevel/>
                <a:headEnd/>
                <a:tailEnd/>
              </a:ln>
            </p:spPr>
            <p:txBody>
              <a:bodyPr/>
              <a:lstStyle/>
              <a:p>
                <a:endParaRPr lang="es-ES"/>
              </a:p>
            </p:txBody>
          </p:sp>
          <p:sp>
            <p:nvSpPr>
              <p:cNvPr id="6702" name="Freeform 186"/>
              <p:cNvSpPr>
                <a:spLocks/>
              </p:cNvSpPr>
              <p:nvPr/>
            </p:nvSpPr>
            <p:spPr bwMode="auto">
              <a:xfrm>
                <a:off x="3148" y="851"/>
                <a:ext cx="128" cy="68"/>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24" y="119"/>
                    </a:moveTo>
                    <a:lnTo>
                      <a:pt x="296" y="7"/>
                    </a:lnTo>
                    <a:cubicBezTo>
                      <a:pt x="313" y="0"/>
                      <a:pt x="331" y="8"/>
                      <a:pt x="338" y="24"/>
                    </a:cubicBezTo>
                    <a:cubicBezTo>
                      <a:pt x="345" y="41"/>
                      <a:pt x="337" y="59"/>
                      <a:pt x="321" y="66"/>
                    </a:cubicBezTo>
                    <a:lnTo>
                      <a:pt x="49" y="178"/>
                    </a:lnTo>
                    <a:cubicBezTo>
                      <a:pt x="32" y="185"/>
                      <a:pt x="14" y="177"/>
                      <a:pt x="7" y="161"/>
                    </a:cubicBezTo>
                    <a:cubicBezTo>
                      <a:pt x="0" y="144"/>
                      <a:pt x="8" y="126"/>
                      <a:pt x="24" y="119"/>
                    </a:cubicBezTo>
                    <a:close/>
                  </a:path>
                </a:pathLst>
              </a:custGeom>
              <a:solidFill>
                <a:srgbClr val="0000FF"/>
              </a:solidFill>
              <a:ln w="6">
                <a:solidFill>
                  <a:srgbClr val="0000FF"/>
                </a:solidFill>
                <a:bevel/>
                <a:headEnd/>
                <a:tailEnd/>
              </a:ln>
            </p:spPr>
            <p:txBody>
              <a:bodyPr/>
              <a:lstStyle/>
              <a:p>
                <a:endParaRPr lang="es-ES"/>
              </a:p>
            </p:txBody>
          </p:sp>
          <p:sp>
            <p:nvSpPr>
              <p:cNvPr id="6703" name="Freeform 187"/>
              <p:cNvSpPr>
                <a:spLocks/>
              </p:cNvSpPr>
              <p:nvPr/>
            </p:nvSpPr>
            <p:spPr bwMode="auto">
              <a:xfrm>
                <a:off x="3250" y="834"/>
                <a:ext cx="126" cy="43"/>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29" y="51"/>
                    </a:moveTo>
                    <a:lnTo>
                      <a:pt x="301" y="3"/>
                    </a:lnTo>
                    <a:cubicBezTo>
                      <a:pt x="318" y="0"/>
                      <a:pt x="335" y="12"/>
                      <a:pt x="338" y="29"/>
                    </a:cubicBezTo>
                    <a:cubicBezTo>
                      <a:pt x="341" y="46"/>
                      <a:pt x="329" y="63"/>
                      <a:pt x="312" y="66"/>
                    </a:cubicBezTo>
                    <a:lnTo>
                      <a:pt x="40" y="114"/>
                    </a:lnTo>
                    <a:cubicBezTo>
                      <a:pt x="23" y="117"/>
                      <a:pt x="6" y="105"/>
                      <a:pt x="3" y="88"/>
                    </a:cubicBezTo>
                    <a:cubicBezTo>
                      <a:pt x="0" y="71"/>
                      <a:pt x="12" y="54"/>
                      <a:pt x="29" y="51"/>
                    </a:cubicBezTo>
                    <a:close/>
                  </a:path>
                </a:pathLst>
              </a:custGeom>
              <a:solidFill>
                <a:srgbClr val="0000FF"/>
              </a:solidFill>
              <a:ln w="6">
                <a:solidFill>
                  <a:srgbClr val="0000FF"/>
                </a:solidFill>
                <a:bevel/>
                <a:headEnd/>
                <a:tailEnd/>
              </a:ln>
            </p:spPr>
            <p:txBody>
              <a:bodyPr/>
              <a:lstStyle/>
              <a:p>
                <a:endParaRPr lang="es-ES"/>
              </a:p>
            </p:txBody>
          </p:sp>
          <p:sp>
            <p:nvSpPr>
              <p:cNvPr id="6704" name="Freeform 188"/>
              <p:cNvSpPr>
                <a:spLocks/>
              </p:cNvSpPr>
              <p:nvPr/>
            </p:nvSpPr>
            <p:spPr bwMode="auto">
              <a:xfrm>
                <a:off x="3350" y="792"/>
                <a:ext cx="121" cy="68"/>
              </a:xfrm>
              <a:custGeom>
                <a:avLst/>
                <a:gdLst>
                  <a:gd name="T0" fmla="*/ 0 w 329"/>
                  <a:gd name="T1" fmla="*/ 0 h 185"/>
                  <a:gd name="T2" fmla="*/ 0 w 329"/>
                  <a:gd name="T3" fmla="*/ 0 h 185"/>
                  <a:gd name="T4" fmla="*/ 0 w 329"/>
                  <a:gd name="T5" fmla="*/ 0 h 185"/>
                  <a:gd name="T6" fmla="*/ 0 w 329"/>
                  <a:gd name="T7" fmla="*/ 0 h 185"/>
                  <a:gd name="T8" fmla="*/ 0 w 329"/>
                  <a:gd name="T9" fmla="*/ 0 h 185"/>
                  <a:gd name="T10" fmla="*/ 0 w 329"/>
                  <a:gd name="T11" fmla="*/ 0 h 185"/>
                  <a:gd name="T12" fmla="*/ 0 w 329"/>
                  <a:gd name="T13" fmla="*/ 0 h 185"/>
                  <a:gd name="T14" fmla="*/ 0 60000 65536"/>
                  <a:gd name="T15" fmla="*/ 0 60000 65536"/>
                  <a:gd name="T16" fmla="*/ 0 60000 65536"/>
                  <a:gd name="T17" fmla="*/ 0 60000 65536"/>
                  <a:gd name="T18" fmla="*/ 0 60000 65536"/>
                  <a:gd name="T19" fmla="*/ 0 60000 65536"/>
                  <a:gd name="T20" fmla="*/ 0 60000 65536"/>
                  <a:gd name="T21" fmla="*/ 0 w 329"/>
                  <a:gd name="T22" fmla="*/ 0 h 185"/>
                  <a:gd name="T23" fmla="*/ 329 w 329"/>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85">
                    <a:moveTo>
                      <a:pt x="24" y="119"/>
                    </a:moveTo>
                    <a:lnTo>
                      <a:pt x="280" y="7"/>
                    </a:lnTo>
                    <a:cubicBezTo>
                      <a:pt x="296" y="0"/>
                      <a:pt x="315" y="7"/>
                      <a:pt x="322" y="24"/>
                    </a:cubicBezTo>
                    <a:cubicBezTo>
                      <a:pt x="329" y="40"/>
                      <a:pt x="321" y="59"/>
                      <a:pt x="305" y="66"/>
                    </a:cubicBezTo>
                    <a:lnTo>
                      <a:pt x="49" y="178"/>
                    </a:lnTo>
                    <a:cubicBezTo>
                      <a:pt x="33" y="185"/>
                      <a:pt x="14" y="177"/>
                      <a:pt x="7" y="161"/>
                    </a:cubicBezTo>
                    <a:cubicBezTo>
                      <a:pt x="0" y="145"/>
                      <a:pt x="7" y="126"/>
                      <a:pt x="24" y="119"/>
                    </a:cubicBezTo>
                    <a:close/>
                  </a:path>
                </a:pathLst>
              </a:custGeom>
              <a:solidFill>
                <a:srgbClr val="0000FF"/>
              </a:solidFill>
              <a:ln w="6">
                <a:solidFill>
                  <a:srgbClr val="0000FF"/>
                </a:solidFill>
                <a:bevel/>
                <a:headEnd/>
                <a:tailEnd/>
              </a:ln>
            </p:spPr>
            <p:txBody>
              <a:bodyPr/>
              <a:lstStyle/>
              <a:p>
                <a:endParaRPr lang="es-ES"/>
              </a:p>
            </p:txBody>
          </p:sp>
          <p:sp>
            <p:nvSpPr>
              <p:cNvPr id="6705" name="Freeform 189"/>
              <p:cNvSpPr>
                <a:spLocks/>
              </p:cNvSpPr>
              <p:nvPr/>
            </p:nvSpPr>
            <p:spPr bwMode="auto">
              <a:xfrm>
                <a:off x="3446" y="793"/>
                <a:ext cx="125" cy="30"/>
              </a:xfrm>
              <a:custGeom>
                <a:avLst/>
                <a:gdLst>
                  <a:gd name="T0" fmla="*/ 0 w 338"/>
                  <a:gd name="T1" fmla="*/ 0 h 82"/>
                  <a:gd name="T2" fmla="*/ 0 w 338"/>
                  <a:gd name="T3" fmla="*/ 0 h 82"/>
                  <a:gd name="T4" fmla="*/ 0 w 338"/>
                  <a:gd name="T5" fmla="*/ 0 h 82"/>
                  <a:gd name="T6" fmla="*/ 0 w 338"/>
                  <a:gd name="T7" fmla="*/ 0 h 82"/>
                  <a:gd name="T8" fmla="*/ 0 w 338"/>
                  <a:gd name="T9" fmla="*/ 0 h 82"/>
                  <a:gd name="T10" fmla="*/ 0 w 338"/>
                  <a:gd name="T11" fmla="*/ 0 h 82"/>
                  <a:gd name="T12" fmla="*/ 0 w 338"/>
                  <a:gd name="T13" fmla="*/ 0 h 82"/>
                  <a:gd name="T14" fmla="*/ 0 60000 65536"/>
                  <a:gd name="T15" fmla="*/ 0 60000 65536"/>
                  <a:gd name="T16" fmla="*/ 0 60000 65536"/>
                  <a:gd name="T17" fmla="*/ 0 60000 65536"/>
                  <a:gd name="T18" fmla="*/ 0 60000 65536"/>
                  <a:gd name="T19" fmla="*/ 0 60000 65536"/>
                  <a:gd name="T20" fmla="*/ 0 60000 65536"/>
                  <a:gd name="T21" fmla="*/ 0 w 338"/>
                  <a:gd name="T22" fmla="*/ 0 h 82"/>
                  <a:gd name="T23" fmla="*/ 338 w 338"/>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8" h="82">
                    <a:moveTo>
                      <a:pt x="35" y="2"/>
                    </a:moveTo>
                    <a:lnTo>
                      <a:pt x="307" y="18"/>
                    </a:lnTo>
                    <a:cubicBezTo>
                      <a:pt x="325" y="19"/>
                      <a:pt x="338" y="34"/>
                      <a:pt x="337" y="51"/>
                    </a:cubicBezTo>
                    <a:cubicBezTo>
                      <a:pt x="336" y="69"/>
                      <a:pt x="321" y="82"/>
                      <a:pt x="304" y="81"/>
                    </a:cubicBezTo>
                    <a:lnTo>
                      <a:pt x="32" y="65"/>
                    </a:lnTo>
                    <a:cubicBezTo>
                      <a:pt x="14" y="64"/>
                      <a:pt x="0" y="49"/>
                      <a:pt x="2" y="32"/>
                    </a:cubicBezTo>
                    <a:cubicBezTo>
                      <a:pt x="3" y="14"/>
                      <a:pt x="18" y="0"/>
                      <a:pt x="35" y="2"/>
                    </a:cubicBezTo>
                    <a:close/>
                  </a:path>
                </a:pathLst>
              </a:custGeom>
              <a:solidFill>
                <a:srgbClr val="0000FF"/>
              </a:solidFill>
              <a:ln w="6">
                <a:solidFill>
                  <a:srgbClr val="0000FF"/>
                </a:solidFill>
                <a:bevel/>
                <a:headEnd/>
                <a:tailEnd/>
              </a:ln>
            </p:spPr>
            <p:txBody>
              <a:bodyPr/>
              <a:lstStyle/>
              <a:p>
                <a:endParaRPr lang="es-ES"/>
              </a:p>
            </p:txBody>
          </p:sp>
          <p:sp>
            <p:nvSpPr>
              <p:cNvPr id="6706" name="Freeform 190"/>
              <p:cNvSpPr>
                <a:spLocks/>
              </p:cNvSpPr>
              <p:nvPr/>
            </p:nvSpPr>
            <p:spPr bwMode="auto">
              <a:xfrm>
                <a:off x="3545" y="798"/>
                <a:ext cx="128" cy="104"/>
              </a:xfrm>
              <a:custGeom>
                <a:avLst/>
                <a:gdLst>
                  <a:gd name="T0" fmla="*/ 0 w 345"/>
                  <a:gd name="T1" fmla="*/ 0 h 281"/>
                  <a:gd name="T2" fmla="*/ 0 w 345"/>
                  <a:gd name="T3" fmla="*/ 0 h 281"/>
                  <a:gd name="T4" fmla="*/ 0 w 345"/>
                  <a:gd name="T5" fmla="*/ 0 h 281"/>
                  <a:gd name="T6" fmla="*/ 0 w 345"/>
                  <a:gd name="T7" fmla="*/ 0 h 281"/>
                  <a:gd name="T8" fmla="*/ 0 w 345"/>
                  <a:gd name="T9" fmla="*/ 0 h 281"/>
                  <a:gd name="T10" fmla="*/ 0 w 345"/>
                  <a:gd name="T11" fmla="*/ 0 h 281"/>
                  <a:gd name="T12" fmla="*/ 0 w 345"/>
                  <a:gd name="T13" fmla="*/ 0 h 281"/>
                  <a:gd name="T14" fmla="*/ 0 60000 65536"/>
                  <a:gd name="T15" fmla="*/ 0 60000 65536"/>
                  <a:gd name="T16" fmla="*/ 0 60000 65536"/>
                  <a:gd name="T17" fmla="*/ 0 60000 65536"/>
                  <a:gd name="T18" fmla="*/ 0 60000 65536"/>
                  <a:gd name="T19" fmla="*/ 0 60000 65536"/>
                  <a:gd name="T20" fmla="*/ 0 60000 65536"/>
                  <a:gd name="T21" fmla="*/ 0 w 345"/>
                  <a:gd name="T22" fmla="*/ 0 h 281"/>
                  <a:gd name="T23" fmla="*/ 345 w 345"/>
                  <a:gd name="T24" fmla="*/ 281 h 2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81">
                    <a:moveTo>
                      <a:pt x="56" y="11"/>
                    </a:moveTo>
                    <a:lnTo>
                      <a:pt x="328" y="219"/>
                    </a:lnTo>
                    <a:cubicBezTo>
                      <a:pt x="342" y="230"/>
                      <a:pt x="345" y="250"/>
                      <a:pt x="334" y="264"/>
                    </a:cubicBezTo>
                    <a:cubicBezTo>
                      <a:pt x="323" y="278"/>
                      <a:pt x="303" y="281"/>
                      <a:pt x="289" y="270"/>
                    </a:cubicBezTo>
                    <a:lnTo>
                      <a:pt x="17" y="62"/>
                    </a:lnTo>
                    <a:cubicBezTo>
                      <a:pt x="3" y="51"/>
                      <a:pt x="0" y="31"/>
                      <a:pt x="11" y="17"/>
                    </a:cubicBezTo>
                    <a:cubicBezTo>
                      <a:pt x="22" y="3"/>
                      <a:pt x="42" y="0"/>
                      <a:pt x="56" y="11"/>
                    </a:cubicBezTo>
                    <a:close/>
                  </a:path>
                </a:pathLst>
              </a:custGeom>
              <a:solidFill>
                <a:srgbClr val="0000FF"/>
              </a:solidFill>
              <a:ln w="6">
                <a:solidFill>
                  <a:srgbClr val="0000FF"/>
                </a:solidFill>
                <a:bevel/>
                <a:headEnd/>
                <a:tailEnd/>
              </a:ln>
            </p:spPr>
            <p:txBody>
              <a:bodyPr/>
              <a:lstStyle/>
              <a:p>
                <a:endParaRPr lang="es-ES"/>
              </a:p>
            </p:txBody>
          </p:sp>
          <p:sp>
            <p:nvSpPr>
              <p:cNvPr id="6707" name="Freeform 191"/>
              <p:cNvSpPr>
                <a:spLocks/>
              </p:cNvSpPr>
              <p:nvPr/>
            </p:nvSpPr>
            <p:spPr bwMode="auto">
              <a:xfrm>
                <a:off x="3646" y="875"/>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43" y="4"/>
                    </a:moveTo>
                    <a:lnTo>
                      <a:pt x="315" y="68"/>
                    </a:lnTo>
                    <a:cubicBezTo>
                      <a:pt x="332" y="72"/>
                      <a:pt x="343" y="90"/>
                      <a:pt x="339" y="107"/>
                    </a:cubicBezTo>
                    <a:cubicBezTo>
                      <a:pt x="335" y="124"/>
                      <a:pt x="317" y="135"/>
                      <a:pt x="300" y="131"/>
                    </a:cubicBezTo>
                    <a:lnTo>
                      <a:pt x="28" y="67"/>
                    </a:lnTo>
                    <a:cubicBezTo>
                      <a:pt x="11" y="63"/>
                      <a:pt x="0" y="45"/>
                      <a:pt x="4" y="28"/>
                    </a:cubicBezTo>
                    <a:cubicBezTo>
                      <a:pt x="8" y="11"/>
                      <a:pt x="26" y="0"/>
                      <a:pt x="43" y="4"/>
                    </a:cubicBezTo>
                    <a:close/>
                  </a:path>
                </a:pathLst>
              </a:custGeom>
              <a:solidFill>
                <a:srgbClr val="0000FF"/>
              </a:solidFill>
              <a:ln w="6">
                <a:solidFill>
                  <a:srgbClr val="0000FF"/>
                </a:solidFill>
                <a:bevel/>
                <a:headEnd/>
                <a:tailEnd/>
              </a:ln>
            </p:spPr>
            <p:txBody>
              <a:bodyPr/>
              <a:lstStyle/>
              <a:p>
                <a:endParaRPr lang="es-ES"/>
              </a:p>
            </p:txBody>
          </p:sp>
          <p:sp>
            <p:nvSpPr>
              <p:cNvPr id="6708" name="Freeform 192"/>
              <p:cNvSpPr>
                <a:spLocks/>
              </p:cNvSpPr>
              <p:nvPr/>
            </p:nvSpPr>
            <p:spPr bwMode="auto">
              <a:xfrm>
                <a:off x="3747" y="898"/>
                <a:ext cx="122" cy="75"/>
              </a:xfrm>
              <a:custGeom>
                <a:avLst/>
                <a:gdLst>
                  <a:gd name="T0" fmla="*/ 0 w 329"/>
                  <a:gd name="T1" fmla="*/ 0 h 201"/>
                  <a:gd name="T2" fmla="*/ 0 w 329"/>
                  <a:gd name="T3" fmla="*/ 0 h 201"/>
                  <a:gd name="T4" fmla="*/ 0 w 329"/>
                  <a:gd name="T5" fmla="*/ 0 h 201"/>
                  <a:gd name="T6" fmla="*/ 0 w 329"/>
                  <a:gd name="T7" fmla="*/ 0 h 201"/>
                  <a:gd name="T8" fmla="*/ 0 w 329"/>
                  <a:gd name="T9" fmla="*/ 0 h 201"/>
                  <a:gd name="T10" fmla="*/ 0 w 329"/>
                  <a:gd name="T11" fmla="*/ 0 h 201"/>
                  <a:gd name="T12" fmla="*/ 0 w 329"/>
                  <a:gd name="T13" fmla="*/ 0 h 201"/>
                  <a:gd name="T14" fmla="*/ 0 60000 65536"/>
                  <a:gd name="T15" fmla="*/ 0 60000 65536"/>
                  <a:gd name="T16" fmla="*/ 0 60000 65536"/>
                  <a:gd name="T17" fmla="*/ 0 60000 65536"/>
                  <a:gd name="T18" fmla="*/ 0 60000 65536"/>
                  <a:gd name="T19" fmla="*/ 0 60000 65536"/>
                  <a:gd name="T20" fmla="*/ 0 60000 65536"/>
                  <a:gd name="T21" fmla="*/ 0 w 329"/>
                  <a:gd name="T22" fmla="*/ 0 h 201"/>
                  <a:gd name="T23" fmla="*/ 329 w 329"/>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01">
                    <a:moveTo>
                      <a:pt x="51" y="8"/>
                    </a:moveTo>
                    <a:lnTo>
                      <a:pt x="307" y="136"/>
                    </a:lnTo>
                    <a:cubicBezTo>
                      <a:pt x="323" y="144"/>
                      <a:pt x="329" y="163"/>
                      <a:pt x="321" y="179"/>
                    </a:cubicBezTo>
                    <a:cubicBezTo>
                      <a:pt x="313" y="195"/>
                      <a:pt x="294" y="201"/>
                      <a:pt x="278" y="193"/>
                    </a:cubicBezTo>
                    <a:lnTo>
                      <a:pt x="22" y="65"/>
                    </a:lnTo>
                    <a:cubicBezTo>
                      <a:pt x="6" y="57"/>
                      <a:pt x="0" y="38"/>
                      <a:pt x="8" y="22"/>
                    </a:cubicBezTo>
                    <a:cubicBezTo>
                      <a:pt x="16" y="6"/>
                      <a:pt x="35" y="0"/>
                      <a:pt x="51" y="8"/>
                    </a:cubicBezTo>
                    <a:close/>
                  </a:path>
                </a:pathLst>
              </a:custGeom>
              <a:solidFill>
                <a:srgbClr val="0000FF"/>
              </a:solidFill>
              <a:ln w="6">
                <a:solidFill>
                  <a:srgbClr val="0000FF"/>
                </a:solidFill>
                <a:bevel/>
                <a:headEnd/>
                <a:tailEnd/>
              </a:ln>
            </p:spPr>
            <p:txBody>
              <a:bodyPr/>
              <a:lstStyle/>
              <a:p>
                <a:endParaRPr lang="es-ES"/>
              </a:p>
            </p:txBody>
          </p:sp>
          <p:sp>
            <p:nvSpPr>
              <p:cNvPr id="6709" name="Freeform 193"/>
              <p:cNvSpPr>
                <a:spLocks/>
              </p:cNvSpPr>
              <p:nvPr/>
            </p:nvSpPr>
            <p:spPr bwMode="auto">
              <a:xfrm>
                <a:off x="3841" y="946"/>
                <a:ext cx="128" cy="86"/>
              </a:xfrm>
              <a:custGeom>
                <a:avLst/>
                <a:gdLst>
                  <a:gd name="T0" fmla="*/ 0 w 345"/>
                  <a:gd name="T1" fmla="*/ 0 h 233"/>
                  <a:gd name="T2" fmla="*/ 0 w 345"/>
                  <a:gd name="T3" fmla="*/ 0 h 233"/>
                  <a:gd name="T4" fmla="*/ 0 w 345"/>
                  <a:gd name="T5" fmla="*/ 0 h 233"/>
                  <a:gd name="T6" fmla="*/ 0 w 345"/>
                  <a:gd name="T7" fmla="*/ 0 h 233"/>
                  <a:gd name="T8" fmla="*/ 0 w 345"/>
                  <a:gd name="T9" fmla="*/ 0 h 233"/>
                  <a:gd name="T10" fmla="*/ 0 w 345"/>
                  <a:gd name="T11" fmla="*/ 0 h 233"/>
                  <a:gd name="T12" fmla="*/ 0 w 345"/>
                  <a:gd name="T13" fmla="*/ 0 h 233"/>
                  <a:gd name="T14" fmla="*/ 0 60000 65536"/>
                  <a:gd name="T15" fmla="*/ 0 60000 65536"/>
                  <a:gd name="T16" fmla="*/ 0 60000 65536"/>
                  <a:gd name="T17" fmla="*/ 0 60000 65536"/>
                  <a:gd name="T18" fmla="*/ 0 60000 65536"/>
                  <a:gd name="T19" fmla="*/ 0 60000 65536"/>
                  <a:gd name="T20" fmla="*/ 0 60000 65536"/>
                  <a:gd name="T21" fmla="*/ 0 w 345"/>
                  <a:gd name="T22" fmla="*/ 0 h 233"/>
                  <a:gd name="T23" fmla="*/ 345 w 345"/>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33">
                    <a:moveTo>
                      <a:pt x="53" y="9"/>
                    </a:moveTo>
                    <a:lnTo>
                      <a:pt x="325" y="169"/>
                    </a:lnTo>
                    <a:cubicBezTo>
                      <a:pt x="340" y="178"/>
                      <a:pt x="345" y="197"/>
                      <a:pt x="336" y="213"/>
                    </a:cubicBezTo>
                    <a:cubicBezTo>
                      <a:pt x="327" y="228"/>
                      <a:pt x="307" y="233"/>
                      <a:pt x="292" y="224"/>
                    </a:cubicBezTo>
                    <a:lnTo>
                      <a:pt x="20" y="64"/>
                    </a:lnTo>
                    <a:cubicBezTo>
                      <a:pt x="5" y="55"/>
                      <a:pt x="0" y="35"/>
                      <a:pt x="9" y="20"/>
                    </a:cubicBezTo>
                    <a:cubicBezTo>
                      <a:pt x="18" y="5"/>
                      <a:pt x="37" y="0"/>
                      <a:pt x="53" y="9"/>
                    </a:cubicBezTo>
                    <a:close/>
                  </a:path>
                </a:pathLst>
              </a:custGeom>
              <a:solidFill>
                <a:srgbClr val="0000FF"/>
              </a:solidFill>
              <a:ln w="6">
                <a:solidFill>
                  <a:srgbClr val="0000FF"/>
                </a:solidFill>
                <a:bevel/>
                <a:headEnd/>
                <a:tailEnd/>
              </a:ln>
            </p:spPr>
            <p:txBody>
              <a:bodyPr/>
              <a:lstStyle/>
              <a:p>
                <a:endParaRPr lang="es-ES"/>
              </a:p>
            </p:txBody>
          </p:sp>
          <p:sp>
            <p:nvSpPr>
              <p:cNvPr id="6710" name="Freeform 194"/>
              <p:cNvSpPr>
                <a:spLocks/>
              </p:cNvSpPr>
              <p:nvPr/>
            </p:nvSpPr>
            <p:spPr bwMode="auto">
              <a:xfrm>
                <a:off x="3943" y="1005"/>
                <a:ext cx="127"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44" y="5"/>
                    </a:moveTo>
                    <a:lnTo>
                      <a:pt x="316" y="85"/>
                    </a:lnTo>
                    <a:cubicBezTo>
                      <a:pt x="333" y="90"/>
                      <a:pt x="343" y="108"/>
                      <a:pt x="338" y="124"/>
                    </a:cubicBezTo>
                    <a:cubicBezTo>
                      <a:pt x="333" y="141"/>
                      <a:pt x="315" y="151"/>
                      <a:pt x="298" y="146"/>
                    </a:cubicBezTo>
                    <a:lnTo>
                      <a:pt x="26" y="66"/>
                    </a:lnTo>
                    <a:cubicBezTo>
                      <a:pt x="9" y="61"/>
                      <a:pt x="0" y="43"/>
                      <a:pt x="5" y="26"/>
                    </a:cubicBezTo>
                    <a:cubicBezTo>
                      <a:pt x="10" y="9"/>
                      <a:pt x="28" y="0"/>
                      <a:pt x="44" y="5"/>
                    </a:cubicBezTo>
                    <a:close/>
                  </a:path>
                </a:pathLst>
              </a:custGeom>
              <a:solidFill>
                <a:srgbClr val="0000FF"/>
              </a:solidFill>
              <a:ln w="6">
                <a:solidFill>
                  <a:srgbClr val="0000FF"/>
                </a:solidFill>
                <a:bevel/>
                <a:headEnd/>
                <a:tailEnd/>
              </a:ln>
            </p:spPr>
            <p:txBody>
              <a:bodyPr/>
              <a:lstStyle/>
              <a:p>
                <a:endParaRPr lang="es-ES"/>
              </a:p>
            </p:txBody>
          </p:sp>
          <p:sp>
            <p:nvSpPr>
              <p:cNvPr id="6711" name="Freeform 195"/>
              <p:cNvSpPr>
                <a:spLocks/>
              </p:cNvSpPr>
              <p:nvPr/>
            </p:nvSpPr>
            <p:spPr bwMode="auto">
              <a:xfrm>
                <a:off x="4043" y="999"/>
                <a:ext cx="122" cy="63"/>
              </a:xfrm>
              <a:custGeom>
                <a:avLst/>
                <a:gdLst>
                  <a:gd name="T0" fmla="*/ 0 w 329"/>
                  <a:gd name="T1" fmla="*/ 0 h 169"/>
                  <a:gd name="T2" fmla="*/ 0 w 329"/>
                  <a:gd name="T3" fmla="*/ 0 h 169"/>
                  <a:gd name="T4" fmla="*/ 0 w 329"/>
                  <a:gd name="T5" fmla="*/ 0 h 169"/>
                  <a:gd name="T6" fmla="*/ 0 w 329"/>
                  <a:gd name="T7" fmla="*/ 0 h 169"/>
                  <a:gd name="T8" fmla="*/ 0 w 329"/>
                  <a:gd name="T9" fmla="*/ 0 h 169"/>
                  <a:gd name="T10" fmla="*/ 0 w 329"/>
                  <a:gd name="T11" fmla="*/ 0 h 169"/>
                  <a:gd name="T12" fmla="*/ 0 w 329"/>
                  <a:gd name="T13" fmla="*/ 0 h 169"/>
                  <a:gd name="T14" fmla="*/ 0 60000 65536"/>
                  <a:gd name="T15" fmla="*/ 0 60000 65536"/>
                  <a:gd name="T16" fmla="*/ 0 60000 65536"/>
                  <a:gd name="T17" fmla="*/ 0 60000 65536"/>
                  <a:gd name="T18" fmla="*/ 0 60000 65536"/>
                  <a:gd name="T19" fmla="*/ 0 60000 65536"/>
                  <a:gd name="T20" fmla="*/ 0 60000 65536"/>
                  <a:gd name="T21" fmla="*/ 0 w 329"/>
                  <a:gd name="T22" fmla="*/ 0 h 169"/>
                  <a:gd name="T23" fmla="*/ 329 w 329"/>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69">
                    <a:moveTo>
                      <a:pt x="25" y="103"/>
                    </a:moveTo>
                    <a:lnTo>
                      <a:pt x="281" y="7"/>
                    </a:lnTo>
                    <a:cubicBezTo>
                      <a:pt x="298" y="0"/>
                      <a:pt x="316" y="9"/>
                      <a:pt x="322" y="25"/>
                    </a:cubicBezTo>
                    <a:cubicBezTo>
                      <a:pt x="329" y="42"/>
                      <a:pt x="320" y="60"/>
                      <a:pt x="304" y="66"/>
                    </a:cubicBezTo>
                    <a:lnTo>
                      <a:pt x="48" y="162"/>
                    </a:lnTo>
                    <a:cubicBezTo>
                      <a:pt x="31" y="169"/>
                      <a:pt x="13" y="160"/>
                      <a:pt x="7" y="144"/>
                    </a:cubicBezTo>
                    <a:cubicBezTo>
                      <a:pt x="0" y="127"/>
                      <a:pt x="9" y="109"/>
                      <a:pt x="25" y="103"/>
                    </a:cubicBezTo>
                    <a:close/>
                  </a:path>
                </a:pathLst>
              </a:custGeom>
              <a:solidFill>
                <a:srgbClr val="0000FF"/>
              </a:solidFill>
              <a:ln w="6">
                <a:solidFill>
                  <a:srgbClr val="0000FF"/>
                </a:solidFill>
                <a:bevel/>
                <a:headEnd/>
                <a:tailEnd/>
              </a:ln>
            </p:spPr>
            <p:txBody>
              <a:bodyPr/>
              <a:lstStyle/>
              <a:p>
                <a:endParaRPr lang="es-ES"/>
              </a:p>
            </p:txBody>
          </p:sp>
          <p:sp>
            <p:nvSpPr>
              <p:cNvPr id="6712" name="Freeform 196"/>
              <p:cNvSpPr>
                <a:spLocks/>
              </p:cNvSpPr>
              <p:nvPr/>
            </p:nvSpPr>
            <p:spPr bwMode="auto">
              <a:xfrm>
                <a:off x="4139" y="1000"/>
                <a:ext cx="125" cy="31"/>
              </a:xfrm>
              <a:custGeom>
                <a:avLst/>
                <a:gdLst>
                  <a:gd name="T0" fmla="*/ 0 w 338"/>
                  <a:gd name="T1" fmla="*/ 0 h 82"/>
                  <a:gd name="T2" fmla="*/ 0 w 338"/>
                  <a:gd name="T3" fmla="*/ 0 h 82"/>
                  <a:gd name="T4" fmla="*/ 0 w 338"/>
                  <a:gd name="T5" fmla="*/ 0 h 82"/>
                  <a:gd name="T6" fmla="*/ 0 w 338"/>
                  <a:gd name="T7" fmla="*/ 0 h 82"/>
                  <a:gd name="T8" fmla="*/ 0 w 338"/>
                  <a:gd name="T9" fmla="*/ 0 h 82"/>
                  <a:gd name="T10" fmla="*/ 0 w 338"/>
                  <a:gd name="T11" fmla="*/ 0 h 82"/>
                  <a:gd name="T12" fmla="*/ 0 w 338"/>
                  <a:gd name="T13" fmla="*/ 0 h 82"/>
                  <a:gd name="T14" fmla="*/ 0 60000 65536"/>
                  <a:gd name="T15" fmla="*/ 0 60000 65536"/>
                  <a:gd name="T16" fmla="*/ 0 60000 65536"/>
                  <a:gd name="T17" fmla="*/ 0 60000 65536"/>
                  <a:gd name="T18" fmla="*/ 0 60000 65536"/>
                  <a:gd name="T19" fmla="*/ 0 60000 65536"/>
                  <a:gd name="T20" fmla="*/ 0 60000 65536"/>
                  <a:gd name="T21" fmla="*/ 0 w 338"/>
                  <a:gd name="T22" fmla="*/ 0 h 82"/>
                  <a:gd name="T23" fmla="*/ 338 w 338"/>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8" h="82">
                    <a:moveTo>
                      <a:pt x="35" y="2"/>
                    </a:moveTo>
                    <a:lnTo>
                      <a:pt x="307" y="18"/>
                    </a:lnTo>
                    <a:cubicBezTo>
                      <a:pt x="325" y="19"/>
                      <a:pt x="338" y="34"/>
                      <a:pt x="337" y="51"/>
                    </a:cubicBezTo>
                    <a:cubicBezTo>
                      <a:pt x="336" y="69"/>
                      <a:pt x="321" y="82"/>
                      <a:pt x="304" y="81"/>
                    </a:cubicBezTo>
                    <a:lnTo>
                      <a:pt x="32" y="65"/>
                    </a:lnTo>
                    <a:cubicBezTo>
                      <a:pt x="14" y="64"/>
                      <a:pt x="0" y="49"/>
                      <a:pt x="2" y="32"/>
                    </a:cubicBezTo>
                    <a:cubicBezTo>
                      <a:pt x="3" y="14"/>
                      <a:pt x="18" y="0"/>
                      <a:pt x="35" y="2"/>
                    </a:cubicBezTo>
                    <a:close/>
                  </a:path>
                </a:pathLst>
              </a:custGeom>
              <a:solidFill>
                <a:srgbClr val="0000FF"/>
              </a:solidFill>
              <a:ln w="6">
                <a:solidFill>
                  <a:srgbClr val="0000FF"/>
                </a:solidFill>
                <a:bevel/>
                <a:headEnd/>
                <a:tailEnd/>
              </a:ln>
            </p:spPr>
            <p:txBody>
              <a:bodyPr/>
              <a:lstStyle/>
              <a:p>
                <a:endParaRPr lang="es-ES"/>
              </a:p>
            </p:txBody>
          </p:sp>
          <p:sp>
            <p:nvSpPr>
              <p:cNvPr id="6713" name="Freeform 197"/>
              <p:cNvSpPr>
                <a:spLocks/>
              </p:cNvSpPr>
              <p:nvPr/>
            </p:nvSpPr>
            <p:spPr bwMode="auto">
              <a:xfrm>
                <a:off x="4239" y="952"/>
                <a:ext cx="127" cy="80"/>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21" y="152"/>
                    </a:moveTo>
                    <a:lnTo>
                      <a:pt x="293" y="8"/>
                    </a:lnTo>
                    <a:cubicBezTo>
                      <a:pt x="309" y="0"/>
                      <a:pt x="328" y="6"/>
                      <a:pt x="337" y="21"/>
                    </a:cubicBezTo>
                    <a:cubicBezTo>
                      <a:pt x="345" y="37"/>
                      <a:pt x="339" y="56"/>
                      <a:pt x="323" y="65"/>
                    </a:cubicBezTo>
                    <a:lnTo>
                      <a:pt x="51" y="209"/>
                    </a:lnTo>
                    <a:cubicBezTo>
                      <a:pt x="36" y="217"/>
                      <a:pt x="16" y="211"/>
                      <a:pt x="8" y="195"/>
                    </a:cubicBezTo>
                    <a:cubicBezTo>
                      <a:pt x="0" y="180"/>
                      <a:pt x="6" y="160"/>
                      <a:pt x="21" y="152"/>
                    </a:cubicBezTo>
                    <a:close/>
                  </a:path>
                </a:pathLst>
              </a:custGeom>
              <a:solidFill>
                <a:srgbClr val="0000FF"/>
              </a:solidFill>
              <a:ln w="6">
                <a:solidFill>
                  <a:srgbClr val="0000FF"/>
                </a:solidFill>
                <a:bevel/>
                <a:headEnd/>
                <a:tailEnd/>
              </a:ln>
            </p:spPr>
            <p:txBody>
              <a:bodyPr/>
              <a:lstStyle/>
              <a:p>
                <a:endParaRPr lang="es-ES"/>
              </a:p>
            </p:txBody>
          </p:sp>
          <p:sp>
            <p:nvSpPr>
              <p:cNvPr id="6714" name="Freeform 198"/>
              <p:cNvSpPr>
                <a:spLocks/>
              </p:cNvSpPr>
              <p:nvPr/>
            </p:nvSpPr>
            <p:spPr bwMode="auto">
              <a:xfrm>
                <a:off x="4340" y="869"/>
                <a:ext cx="127" cy="109"/>
              </a:xfrm>
              <a:custGeom>
                <a:avLst/>
                <a:gdLst>
                  <a:gd name="T0" fmla="*/ 0 w 343"/>
                  <a:gd name="T1" fmla="*/ 0 h 295"/>
                  <a:gd name="T2" fmla="*/ 0 w 343"/>
                  <a:gd name="T3" fmla="*/ 0 h 295"/>
                  <a:gd name="T4" fmla="*/ 0 w 343"/>
                  <a:gd name="T5" fmla="*/ 0 h 295"/>
                  <a:gd name="T6" fmla="*/ 0 w 343"/>
                  <a:gd name="T7" fmla="*/ 0 h 295"/>
                  <a:gd name="T8" fmla="*/ 0 w 343"/>
                  <a:gd name="T9" fmla="*/ 0 h 295"/>
                  <a:gd name="T10" fmla="*/ 0 w 343"/>
                  <a:gd name="T11" fmla="*/ 0 h 295"/>
                  <a:gd name="T12" fmla="*/ 0 w 343"/>
                  <a:gd name="T13" fmla="*/ 0 h 295"/>
                  <a:gd name="T14" fmla="*/ 0 60000 65536"/>
                  <a:gd name="T15" fmla="*/ 0 60000 65536"/>
                  <a:gd name="T16" fmla="*/ 0 60000 65536"/>
                  <a:gd name="T17" fmla="*/ 0 60000 65536"/>
                  <a:gd name="T18" fmla="*/ 0 60000 65536"/>
                  <a:gd name="T19" fmla="*/ 0 60000 65536"/>
                  <a:gd name="T20" fmla="*/ 0 60000 65536"/>
                  <a:gd name="T21" fmla="*/ 0 w 343"/>
                  <a:gd name="T22" fmla="*/ 0 h 295"/>
                  <a:gd name="T23" fmla="*/ 343 w 343"/>
                  <a:gd name="T24" fmla="*/ 295 h 2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95">
                    <a:moveTo>
                      <a:pt x="15" y="235"/>
                    </a:moveTo>
                    <a:lnTo>
                      <a:pt x="287" y="11"/>
                    </a:lnTo>
                    <a:cubicBezTo>
                      <a:pt x="301" y="0"/>
                      <a:pt x="321" y="1"/>
                      <a:pt x="332" y="15"/>
                    </a:cubicBezTo>
                    <a:cubicBezTo>
                      <a:pt x="343" y="29"/>
                      <a:pt x="341" y="49"/>
                      <a:pt x="328" y="60"/>
                    </a:cubicBezTo>
                    <a:lnTo>
                      <a:pt x="56" y="284"/>
                    </a:lnTo>
                    <a:cubicBezTo>
                      <a:pt x="42" y="295"/>
                      <a:pt x="22" y="293"/>
                      <a:pt x="11" y="280"/>
                    </a:cubicBezTo>
                    <a:cubicBezTo>
                      <a:pt x="0" y="266"/>
                      <a:pt x="1" y="246"/>
                      <a:pt x="15" y="235"/>
                    </a:cubicBezTo>
                    <a:close/>
                  </a:path>
                </a:pathLst>
              </a:custGeom>
              <a:solidFill>
                <a:srgbClr val="0000FF"/>
              </a:solidFill>
              <a:ln w="6">
                <a:solidFill>
                  <a:srgbClr val="0000FF"/>
                </a:solidFill>
                <a:bevel/>
                <a:headEnd/>
                <a:tailEnd/>
              </a:ln>
            </p:spPr>
            <p:txBody>
              <a:bodyPr/>
              <a:lstStyle/>
              <a:p>
                <a:endParaRPr lang="es-ES"/>
              </a:p>
            </p:txBody>
          </p:sp>
          <p:sp>
            <p:nvSpPr>
              <p:cNvPr id="6715" name="Freeform 199"/>
              <p:cNvSpPr>
                <a:spLocks/>
              </p:cNvSpPr>
              <p:nvPr/>
            </p:nvSpPr>
            <p:spPr bwMode="auto">
              <a:xfrm>
                <a:off x="4440" y="780"/>
                <a:ext cx="121" cy="115"/>
              </a:xfrm>
              <a:custGeom>
                <a:avLst/>
                <a:gdLst>
                  <a:gd name="T0" fmla="*/ 0 w 327"/>
                  <a:gd name="T1" fmla="*/ 0 h 311"/>
                  <a:gd name="T2" fmla="*/ 0 w 327"/>
                  <a:gd name="T3" fmla="*/ 0 h 311"/>
                  <a:gd name="T4" fmla="*/ 0 w 327"/>
                  <a:gd name="T5" fmla="*/ 0 h 311"/>
                  <a:gd name="T6" fmla="*/ 0 w 327"/>
                  <a:gd name="T7" fmla="*/ 0 h 311"/>
                  <a:gd name="T8" fmla="*/ 0 w 327"/>
                  <a:gd name="T9" fmla="*/ 0 h 311"/>
                  <a:gd name="T10" fmla="*/ 0 w 327"/>
                  <a:gd name="T11" fmla="*/ 0 h 311"/>
                  <a:gd name="T12" fmla="*/ 0 w 327"/>
                  <a:gd name="T13" fmla="*/ 0 h 311"/>
                  <a:gd name="T14" fmla="*/ 0 60000 65536"/>
                  <a:gd name="T15" fmla="*/ 0 60000 65536"/>
                  <a:gd name="T16" fmla="*/ 0 60000 65536"/>
                  <a:gd name="T17" fmla="*/ 0 60000 65536"/>
                  <a:gd name="T18" fmla="*/ 0 60000 65536"/>
                  <a:gd name="T19" fmla="*/ 0 60000 65536"/>
                  <a:gd name="T20" fmla="*/ 0 60000 65536"/>
                  <a:gd name="T21" fmla="*/ 0 w 327"/>
                  <a:gd name="T22" fmla="*/ 0 h 311"/>
                  <a:gd name="T23" fmla="*/ 327 w 327"/>
                  <a:gd name="T24" fmla="*/ 311 h 3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311">
                    <a:moveTo>
                      <a:pt x="14" y="252"/>
                    </a:moveTo>
                    <a:lnTo>
                      <a:pt x="270" y="12"/>
                    </a:lnTo>
                    <a:cubicBezTo>
                      <a:pt x="282" y="0"/>
                      <a:pt x="303" y="1"/>
                      <a:pt x="315" y="14"/>
                    </a:cubicBezTo>
                    <a:cubicBezTo>
                      <a:pt x="327" y="26"/>
                      <a:pt x="326" y="47"/>
                      <a:pt x="313" y="59"/>
                    </a:cubicBezTo>
                    <a:lnTo>
                      <a:pt x="57" y="299"/>
                    </a:lnTo>
                    <a:cubicBezTo>
                      <a:pt x="44" y="311"/>
                      <a:pt x="24" y="310"/>
                      <a:pt x="12" y="297"/>
                    </a:cubicBezTo>
                    <a:cubicBezTo>
                      <a:pt x="0" y="284"/>
                      <a:pt x="1" y="264"/>
                      <a:pt x="14" y="252"/>
                    </a:cubicBezTo>
                    <a:close/>
                  </a:path>
                </a:pathLst>
              </a:custGeom>
              <a:solidFill>
                <a:srgbClr val="0000FF"/>
              </a:solidFill>
              <a:ln w="6">
                <a:solidFill>
                  <a:srgbClr val="0000FF"/>
                </a:solidFill>
                <a:bevel/>
                <a:headEnd/>
                <a:tailEnd/>
              </a:ln>
            </p:spPr>
            <p:txBody>
              <a:bodyPr/>
              <a:lstStyle/>
              <a:p>
                <a:endParaRPr lang="es-ES"/>
              </a:p>
            </p:txBody>
          </p:sp>
          <p:sp>
            <p:nvSpPr>
              <p:cNvPr id="6716" name="Freeform 200"/>
              <p:cNvSpPr>
                <a:spLocks/>
              </p:cNvSpPr>
              <p:nvPr/>
            </p:nvSpPr>
            <p:spPr bwMode="auto">
              <a:xfrm>
                <a:off x="4536" y="763"/>
                <a:ext cx="126" cy="43"/>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29" y="51"/>
                    </a:moveTo>
                    <a:lnTo>
                      <a:pt x="301" y="3"/>
                    </a:lnTo>
                    <a:cubicBezTo>
                      <a:pt x="318" y="0"/>
                      <a:pt x="335" y="12"/>
                      <a:pt x="338" y="29"/>
                    </a:cubicBezTo>
                    <a:cubicBezTo>
                      <a:pt x="341" y="46"/>
                      <a:pt x="329" y="63"/>
                      <a:pt x="312" y="66"/>
                    </a:cubicBezTo>
                    <a:lnTo>
                      <a:pt x="40" y="114"/>
                    </a:lnTo>
                    <a:cubicBezTo>
                      <a:pt x="23" y="117"/>
                      <a:pt x="6" y="105"/>
                      <a:pt x="3" y="88"/>
                    </a:cubicBezTo>
                    <a:cubicBezTo>
                      <a:pt x="0" y="71"/>
                      <a:pt x="12" y="54"/>
                      <a:pt x="29" y="51"/>
                    </a:cubicBezTo>
                    <a:close/>
                  </a:path>
                </a:pathLst>
              </a:custGeom>
              <a:solidFill>
                <a:srgbClr val="0000FF"/>
              </a:solidFill>
              <a:ln w="6">
                <a:solidFill>
                  <a:srgbClr val="0000FF"/>
                </a:solidFill>
                <a:bevel/>
                <a:headEnd/>
                <a:tailEnd/>
              </a:ln>
            </p:spPr>
            <p:txBody>
              <a:bodyPr/>
              <a:lstStyle/>
              <a:p>
                <a:endParaRPr lang="es-ES"/>
              </a:p>
            </p:txBody>
          </p:sp>
          <p:sp>
            <p:nvSpPr>
              <p:cNvPr id="6717" name="Freeform 201"/>
              <p:cNvSpPr>
                <a:spLocks/>
              </p:cNvSpPr>
              <p:nvPr/>
            </p:nvSpPr>
            <p:spPr bwMode="auto">
              <a:xfrm>
                <a:off x="4637" y="751"/>
                <a:ext cx="125"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0" y="34"/>
                    </a:moveTo>
                    <a:lnTo>
                      <a:pt x="302" y="2"/>
                    </a:lnTo>
                    <a:cubicBezTo>
                      <a:pt x="319" y="0"/>
                      <a:pt x="335" y="12"/>
                      <a:pt x="337" y="30"/>
                    </a:cubicBezTo>
                    <a:cubicBezTo>
                      <a:pt x="339" y="47"/>
                      <a:pt x="327" y="63"/>
                      <a:pt x="309" y="65"/>
                    </a:cubicBezTo>
                    <a:lnTo>
                      <a:pt x="37" y="97"/>
                    </a:lnTo>
                    <a:cubicBezTo>
                      <a:pt x="20" y="99"/>
                      <a:pt x="4" y="87"/>
                      <a:pt x="2" y="69"/>
                    </a:cubicBezTo>
                    <a:cubicBezTo>
                      <a:pt x="0" y="52"/>
                      <a:pt x="12" y="36"/>
                      <a:pt x="30" y="34"/>
                    </a:cubicBezTo>
                    <a:close/>
                  </a:path>
                </a:pathLst>
              </a:custGeom>
              <a:solidFill>
                <a:srgbClr val="0000FF"/>
              </a:solidFill>
              <a:ln w="6">
                <a:solidFill>
                  <a:srgbClr val="0000FF"/>
                </a:solidFill>
                <a:bevel/>
                <a:headEnd/>
                <a:tailEnd/>
              </a:ln>
            </p:spPr>
            <p:txBody>
              <a:bodyPr/>
              <a:lstStyle/>
              <a:p>
                <a:endParaRPr lang="es-ES"/>
              </a:p>
            </p:txBody>
          </p:sp>
          <p:sp>
            <p:nvSpPr>
              <p:cNvPr id="6718" name="Freeform 202"/>
              <p:cNvSpPr>
                <a:spLocks/>
              </p:cNvSpPr>
              <p:nvPr/>
            </p:nvSpPr>
            <p:spPr bwMode="auto">
              <a:xfrm>
                <a:off x="4736" y="750"/>
                <a:ext cx="122" cy="69"/>
              </a:xfrm>
              <a:custGeom>
                <a:avLst/>
                <a:gdLst>
                  <a:gd name="T0" fmla="*/ 0 w 329"/>
                  <a:gd name="T1" fmla="*/ 0 h 185"/>
                  <a:gd name="T2" fmla="*/ 0 w 329"/>
                  <a:gd name="T3" fmla="*/ 0 h 185"/>
                  <a:gd name="T4" fmla="*/ 0 w 329"/>
                  <a:gd name="T5" fmla="*/ 0 h 185"/>
                  <a:gd name="T6" fmla="*/ 0 w 329"/>
                  <a:gd name="T7" fmla="*/ 0 h 185"/>
                  <a:gd name="T8" fmla="*/ 0 w 329"/>
                  <a:gd name="T9" fmla="*/ 0 h 185"/>
                  <a:gd name="T10" fmla="*/ 0 w 329"/>
                  <a:gd name="T11" fmla="*/ 0 h 185"/>
                  <a:gd name="T12" fmla="*/ 0 w 329"/>
                  <a:gd name="T13" fmla="*/ 0 h 185"/>
                  <a:gd name="T14" fmla="*/ 0 60000 65536"/>
                  <a:gd name="T15" fmla="*/ 0 60000 65536"/>
                  <a:gd name="T16" fmla="*/ 0 60000 65536"/>
                  <a:gd name="T17" fmla="*/ 0 60000 65536"/>
                  <a:gd name="T18" fmla="*/ 0 60000 65536"/>
                  <a:gd name="T19" fmla="*/ 0 60000 65536"/>
                  <a:gd name="T20" fmla="*/ 0 60000 65536"/>
                  <a:gd name="T21" fmla="*/ 0 w 329"/>
                  <a:gd name="T22" fmla="*/ 0 h 185"/>
                  <a:gd name="T23" fmla="*/ 329 w 329"/>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85">
                    <a:moveTo>
                      <a:pt x="49" y="7"/>
                    </a:moveTo>
                    <a:lnTo>
                      <a:pt x="305" y="119"/>
                    </a:lnTo>
                    <a:cubicBezTo>
                      <a:pt x="321" y="126"/>
                      <a:pt x="329" y="145"/>
                      <a:pt x="322" y="161"/>
                    </a:cubicBezTo>
                    <a:cubicBezTo>
                      <a:pt x="315" y="177"/>
                      <a:pt x="296" y="185"/>
                      <a:pt x="280" y="178"/>
                    </a:cubicBezTo>
                    <a:lnTo>
                      <a:pt x="24" y="66"/>
                    </a:lnTo>
                    <a:cubicBezTo>
                      <a:pt x="7" y="59"/>
                      <a:pt x="0" y="40"/>
                      <a:pt x="7" y="24"/>
                    </a:cubicBezTo>
                    <a:cubicBezTo>
                      <a:pt x="14" y="7"/>
                      <a:pt x="33" y="0"/>
                      <a:pt x="49" y="7"/>
                    </a:cubicBezTo>
                    <a:close/>
                  </a:path>
                </a:pathLst>
              </a:custGeom>
              <a:solidFill>
                <a:srgbClr val="0000FF"/>
              </a:solidFill>
              <a:ln w="6">
                <a:solidFill>
                  <a:srgbClr val="0000FF"/>
                </a:solidFill>
                <a:bevel/>
                <a:headEnd/>
                <a:tailEnd/>
              </a:ln>
            </p:spPr>
            <p:txBody>
              <a:bodyPr/>
              <a:lstStyle/>
              <a:p>
                <a:endParaRPr lang="es-ES"/>
              </a:p>
            </p:txBody>
          </p:sp>
          <p:sp>
            <p:nvSpPr>
              <p:cNvPr id="6719" name="Freeform 203"/>
              <p:cNvSpPr>
                <a:spLocks/>
              </p:cNvSpPr>
              <p:nvPr/>
            </p:nvSpPr>
            <p:spPr bwMode="auto">
              <a:xfrm>
                <a:off x="4831" y="792"/>
                <a:ext cx="128" cy="127"/>
              </a:xfrm>
              <a:custGeom>
                <a:avLst/>
                <a:gdLst>
                  <a:gd name="T0" fmla="*/ 0 w 343"/>
                  <a:gd name="T1" fmla="*/ 0 h 343"/>
                  <a:gd name="T2" fmla="*/ 0 w 343"/>
                  <a:gd name="T3" fmla="*/ 0 h 343"/>
                  <a:gd name="T4" fmla="*/ 0 w 343"/>
                  <a:gd name="T5" fmla="*/ 0 h 343"/>
                  <a:gd name="T6" fmla="*/ 0 w 343"/>
                  <a:gd name="T7" fmla="*/ 0 h 343"/>
                  <a:gd name="T8" fmla="*/ 0 w 343"/>
                  <a:gd name="T9" fmla="*/ 0 h 343"/>
                  <a:gd name="T10" fmla="*/ 0 w 343"/>
                  <a:gd name="T11" fmla="*/ 0 h 343"/>
                  <a:gd name="T12" fmla="*/ 0 w 343"/>
                  <a:gd name="T13" fmla="*/ 0 h 343"/>
                  <a:gd name="T14" fmla="*/ 0 60000 65536"/>
                  <a:gd name="T15" fmla="*/ 0 60000 65536"/>
                  <a:gd name="T16" fmla="*/ 0 60000 65536"/>
                  <a:gd name="T17" fmla="*/ 0 60000 65536"/>
                  <a:gd name="T18" fmla="*/ 0 60000 65536"/>
                  <a:gd name="T19" fmla="*/ 0 60000 65536"/>
                  <a:gd name="T20" fmla="*/ 0 60000 65536"/>
                  <a:gd name="T21" fmla="*/ 0 w 343"/>
                  <a:gd name="T22" fmla="*/ 0 h 343"/>
                  <a:gd name="T23" fmla="*/ 343 w 343"/>
                  <a:gd name="T24" fmla="*/ 343 h 3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343">
                    <a:moveTo>
                      <a:pt x="58" y="13"/>
                    </a:moveTo>
                    <a:lnTo>
                      <a:pt x="330" y="285"/>
                    </a:lnTo>
                    <a:cubicBezTo>
                      <a:pt x="343" y="297"/>
                      <a:pt x="343" y="318"/>
                      <a:pt x="330" y="330"/>
                    </a:cubicBezTo>
                    <a:cubicBezTo>
                      <a:pt x="318" y="343"/>
                      <a:pt x="297" y="343"/>
                      <a:pt x="285" y="330"/>
                    </a:cubicBezTo>
                    <a:lnTo>
                      <a:pt x="13" y="58"/>
                    </a:lnTo>
                    <a:cubicBezTo>
                      <a:pt x="0" y="46"/>
                      <a:pt x="0" y="25"/>
                      <a:pt x="13" y="13"/>
                    </a:cubicBezTo>
                    <a:cubicBezTo>
                      <a:pt x="25" y="0"/>
                      <a:pt x="46" y="0"/>
                      <a:pt x="58" y="13"/>
                    </a:cubicBezTo>
                    <a:close/>
                  </a:path>
                </a:pathLst>
              </a:custGeom>
              <a:solidFill>
                <a:srgbClr val="0000FF"/>
              </a:solidFill>
              <a:ln w="6">
                <a:solidFill>
                  <a:srgbClr val="0000FF"/>
                </a:solidFill>
                <a:bevel/>
                <a:headEnd/>
                <a:tailEnd/>
              </a:ln>
            </p:spPr>
            <p:txBody>
              <a:bodyPr/>
              <a:lstStyle/>
              <a:p>
                <a:endParaRPr lang="es-ES"/>
              </a:p>
            </p:txBody>
          </p:sp>
          <p:sp>
            <p:nvSpPr>
              <p:cNvPr id="6720" name="Freeform 204"/>
              <p:cNvSpPr>
                <a:spLocks/>
              </p:cNvSpPr>
              <p:nvPr/>
            </p:nvSpPr>
            <p:spPr bwMode="auto">
              <a:xfrm>
                <a:off x="4932" y="892"/>
                <a:ext cx="128" cy="187"/>
              </a:xfrm>
              <a:custGeom>
                <a:avLst/>
                <a:gdLst>
                  <a:gd name="T0" fmla="*/ 0 w 345"/>
                  <a:gd name="T1" fmla="*/ 0 h 505"/>
                  <a:gd name="T2" fmla="*/ 0 w 345"/>
                  <a:gd name="T3" fmla="*/ 0 h 505"/>
                  <a:gd name="T4" fmla="*/ 0 w 345"/>
                  <a:gd name="T5" fmla="*/ 0 h 505"/>
                  <a:gd name="T6" fmla="*/ 0 w 345"/>
                  <a:gd name="T7" fmla="*/ 0 h 505"/>
                  <a:gd name="T8" fmla="*/ 0 w 345"/>
                  <a:gd name="T9" fmla="*/ 0 h 505"/>
                  <a:gd name="T10" fmla="*/ 0 w 345"/>
                  <a:gd name="T11" fmla="*/ 0 h 505"/>
                  <a:gd name="T12" fmla="*/ 0 w 345"/>
                  <a:gd name="T13" fmla="*/ 0 h 505"/>
                  <a:gd name="T14" fmla="*/ 0 60000 65536"/>
                  <a:gd name="T15" fmla="*/ 0 60000 65536"/>
                  <a:gd name="T16" fmla="*/ 0 60000 65536"/>
                  <a:gd name="T17" fmla="*/ 0 60000 65536"/>
                  <a:gd name="T18" fmla="*/ 0 60000 65536"/>
                  <a:gd name="T19" fmla="*/ 0 60000 65536"/>
                  <a:gd name="T20" fmla="*/ 0 60000 65536"/>
                  <a:gd name="T21" fmla="*/ 0 w 345"/>
                  <a:gd name="T22" fmla="*/ 0 h 505"/>
                  <a:gd name="T23" fmla="*/ 345 w 345"/>
                  <a:gd name="T24" fmla="*/ 505 h 5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505">
                    <a:moveTo>
                      <a:pt x="64" y="19"/>
                    </a:moveTo>
                    <a:lnTo>
                      <a:pt x="336" y="451"/>
                    </a:lnTo>
                    <a:cubicBezTo>
                      <a:pt x="345" y="466"/>
                      <a:pt x="340" y="486"/>
                      <a:pt x="326" y="496"/>
                    </a:cubicBezTo>
                    <a:cubicBezTo>
                      <a:pt x="311" y="505"/>
                      <a:pt x="291" y="500"/>
                      <a:pt x="281" y="486"/>
                    </a:cubicBezTo>
                    <a:lnTo>
                      <a:pt x="9" y="54"/>
                    </a:lnTo>
                    <a:cubicBezTo>
                      <a:pt x="0" y="39"/>
                      <a:pt x="4" y="19"/>
                      <a:pt x="19" y="9"/>
                    </a:cubicBezTo>
                    <a:cubicBezTo>
                      <a:pt x="34" y="0"/>
                      <a:pt x="54" y="4"/>
                      <a:pt x="64" y="19"/>
                    </a:cubicBezTo>
                    <a:close/>
                  </a:path>
                </a:pathLst>
              </a:custGeom>
              <a:solidFill>
                <a:srgbClr val="0000FF"/>
              </a:solidFill>
              <a:ln w="6">
                <a:solidFill>
                  <a:srgbClr val="0000FF"/>
                </a:solidFill>
                <a:bevel/>
                <a:headEnd/>
                <a:tailEnd/>
              </a:ln>
            </p:spPr>
            <p:txBody>
              <a:bodyPr/>
              <a:lstStyle/>
              <a:p>
                <a:endParaRPr lang="es-ES"/>
              </a:p>
            </p:txBody>
          </p:sp>
          <p:sp>
            <p:nvSpPr>
              <p:cNvPr id="6721" name="Freeform 205"/>
              <p:cNvSpPr>
                <a:spLocks/>
              </p:cNvSpPr>
              <p:nvPr/>
            </p:nvSpPr>
            <p:spPr bwMode="auto">
              <a:xfrm>
                <a:off x="5033" y="1052"/>
                <a:ext cx="121" cy="158"/>
              </a:xfrm>
              <a:custGeom>
                <a:avLst/>
                <a:gdLst>
                  <a:gd name="T0" fmla="*/ 0 w 329"/>
                  <a:gd name="T1" fmla="*/ 0 h 425"/>
                  <a:gd name="T2" fmla="*/ 0 w 329"/>
                  <a:gd name="T3" fmla="*/ 0 h 425"/>
                  <a:gd name="T4" fmla="*/ 0 w 329"/>
                  <a:gd name="T5" fmla="*/ 0 h 425"/>
                  <a:gd name="T6" fmla="*/ 0 w 329"/>
                  <a:gd name="T7" fmla="*/ 0 h 425"/>
                  <a:gd name="T8" fmla="*/ 0 w 329"/>
                  <a:gd name="T9" fmla="*/ 0 h 425"/>
                  <a:gd name="T10" fmla="*/ 0 w 329"/>
                  <a:gd name="T11" fmla="*/ 0 h 425"/>
                  <a:gd name="T12" fmla="*/ 0 w 329"/>
                  <a:gd name="T13" fmla="*/ 0 h 425"/>
                  <a:gd name="T14" fmla="*/ 0 60000 65536"/>
                  <a:gd name="T15" fmla="*/ 0 60000 65536"/>
                  <a:gd name="T16" fmla="*/ 0 60000 65536"/>
                  <a:gd name="T17" fmla="*/ 0 60000 65536"/>
                  <a:gd name="T18" fmla="*/ 0 60000 65536"/>
                  <a:gd name="T19" fmla="*/ 0 60000 65536"/>
                  <a:gd name="T20" fmla="*/ 0 60000 65536"/>
                  <a:gd name="T21" fmla="*/ 0 w 329"/>
                  <a:gd name="T22" fmla="*/ 0 h 425"/>
                  <a:gd name="T23" fmla="*/ 329 w 329"/>
                  <a:gd name="T24" fmla="*/ 425 h 4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425">
                    <a:moveTo>
                      <a:pt x="62" y="18"/>
                    </a:moveTo>
                    <a:lnTo>
                      <a:pt x="318" y="370"/>
                    </a:lnTo>
                    <a:cubicBezTo>
                      <a:pt x="329" y="384"/>
                      <a:pt x="326" y="404"/>
                      <a:pt x="311" y="414"/>
                    </a:cubicBezTo>
                    <a:cubicBezTo>
                      <a:pt x="297" y="425"/>
                      <a:pt x="277" y="422"/>
                      <a:pt x="267" y="407"/>
                    </a:cubicBezTo>
                    <a:lnTo>
                      <a:pt x="11" y="55"/>
                    </a:lnTo>
                    <a:cubicBezTo>
                      <a:pt x="0" y="41"/>
                      <a:pt x="3" y="21"/>
                      <a:pt x="18" y="11"/>
                    </a:cubicBezTo>
                    <a:cubicBezTo>
                      <a:pt x="32" y="0"/>
                      <a:pt x="52" y="3"/>
                      <a:pt x="62" y="18"/>
                    </a:cubicBezTo>
                    <a:close/>
                  </a:path>
                </a:pathLst>
              </a:custGeom>
              <a:solidFill>
                <a:srgbClr val="0000FF"/>
              </a:solidFill>
              <a:ln w="6">
                <a:solidFill>
                  <a:srgbClr val="0000FF"/>
                </a:solidFill>
                <a:bevel/>
                <a:headEnd/>
                <a:tailEnd/>
              </a:ln>
            </p:spPr>
            <p:txBody>
              <a:bodyPr/>
              <a:lstStyle/>
              <a:p>
                <a:endParaRPr lang="es-ES"/>
              </a:p>
            </p:txBody>
          </p:sp>
          <p:sp>
            <p:nvSpPr>
              <p:cNvPr id="6722" name="Freeform 206"/>
              <p:cNvSpPr>
                <a:spLocks/>
              </p:cNvSpPr>
              <p:nvPr/>
            </p:nvSpPr>
            <p:spPr bwMode="auto">
              <a:xfrm>
                <a:off x="5127" y="1183"/>
                <a:ext cx="128" cy="222"/>
              </a:xfrm>
              <a:custGeom>
                <a:avLst/>
                <a:gdLst>
                  <a:gd name="T0" fmla="*/ 0 w 345"/>
                  <a:gd name="T1" fmla="*/ 0 h 601"/>
                  <a:gd name="T2" fmla="*/ 0 w 345"/>
                  <a:gd name="T3" fmla="*/ 0 h 601"/>
                  <a:gd name="T4" fmla="*/ 0 w 345"/>
                  <a:gd name="T5" fmla="*/ 0 h 601"/>
                  <a:gd name="T6" fmla="*/ 0 w 345"/>
                  <a:gd name="T7" fmla="*/ 0 h 601"/>
                  <a:gd name="T8" fmla="*/ 0 w 345"/>
                  <a:gd name="T9" fmla="*/ 0 h 601"/>
                  <a:gd name="T10" fmla="*/ 0 w 345"/>
                  <a:gd name="T11" fmla="*/ 0 h 601"/>
                  <a:gd name="T12" fmla="*/ 0 w 345"/>
                  <a:gd name="T13" fmla="*/ 0 h 601"/>
                  <a:gd name="T14" fmla="*/ 0 60000 65536"/>
                  <a:gd name="T15" fmla="*/ 0 60000 65536"/>
                  <a:gd name="T16" fmla="*/ 0 60000 65536"/>
                  <a:gd name="T17" fmla="*/ 0 60000 65536"/>
                  <a:gd name="T18" fmla="*/ 0 60000 65536"/>
                  <a:gd name="T19" fmla="*/ 0 60000 65536"/>
                  <a:gd name="T20" fmla="*/ 0 60000 65536"/>
                  <a:gd name="T21" fmla="*/ 0 w 345"/>
                  <a:gd name="T22" fmla="*/ 0 h 601"/>
                  <a:gd name="T23" fmla="*/ 345 w 345"/>
                  <a:gd name="T24" fmla="*/ 601 h 6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601">
                    <a:moveTo>
                      <a:pt x="65" y="22"/>
                    </a:moveTo>
                    <a:lnTo>
                      <a:pt x="337" y="550"/>
                    </a:lnTo>
                    <a:cubicBezTo>
                      <a:pt x="345" y="566"/>
                      <a:pt x="339" y="585"/>
                      <a:pt x="323" y="593"/>
                    </a:cubicBezTo>
                    <a:cubicBezTo>
                      <a:pt x="307" y="601"/>
                      <a:pt x="288" y="595"/>
                      <a:pt x="280" y="579"/>
                    </a:cubicBezTo>
                    <a:lnTo>
                      <a:pt x="8" y="51"/>
                    </a:lnTo>
                    <a:cubicBezTo>
                      <a:pt x="0" y="35"/>
                      <a:pt x="6" y="16"/>
                      <a:pt x="22" y="8"/>
                    </a:cubicBezTo>
                    <a:cubicBezTo>
                      <a:pt x="38" y="0"/>
                      <a:pt x="57" y="6"/>
                      <a:pt x="65" y="22"/>
                    </a:cubicBezTo>
                    <a:close/>
                  </a:path>
                </a:pathLst>
              </a:custGeom>
              <a:solidFill>
                <a:srgbClr val="0000FF"/>
              </a:solidFill>
              <a:ln w="6">
                <a:solidFill>
                  <a:srgbClr val="0000FF"/>
                </a:solidFill>
                <a:bevel/>
                <a:headEnd/>
                <a:tailEnd/>
              </a:ln>
            </p:spPr>
            <p:txBody>
              <a:bodyPr/>
              <a:lstStyle/>
              <a:p>
                <a:endParaRPr lang="es-ES"/>
              </a:p>
            </p:txBody>
          </p:sp>
          <p:sp>
            <p:nvSpPr>
              <p:cNvPr id="6723" name="Freeform 207"/>
              <p:cNvSpPr>
                <a:spLocks/>
              </p:cNvSpPr>
              <p:nvPr/>
            </p:nvSpPr>
            <p:spPr bwMode="auto">
              <a:xfrm>
                <a:off x="5228" y="1378"/>
                <a:ext cx="128" cy="181"/>
              </a:xfrm>
              <a:custGeom>
                <a:avLst/>
                <a:gdLst>
                  <a:gd name="T0" fmla="*/ 0 w 345"/>
                  <a:gd name="T1" fmla="*/ 0 h 489"/>
                  <a:gd name="T2" fmla="*/ 0 w 345"/>
                  <a:gd name="T3" fmla="*/ 0 h 489"/>
                  <a:gd name="T4" fmla="*/ 0 w 345"/>
                  <a:gd name="T5" fmla="*/ 0 h 489"/>
                  <a:gd name="T6" fmla="*/ 0 w 345"/>
                  <a:gd name="T7" fmla="*/ 0 h 489"/>
                  <a:gd name="T8" fmla="*/ 0 w 345"/>
                  <a:gd name="T9" fmla="*/ 0 h 489"/>
                  <a:gd name="T10" fmla="*/ 0 w 345"/>
                  <a:gd name="T11" fmla="*/ 0 h 489"/>
                  <a:gd name="T12" fmla="*/ 0 w 345"/>
                  <a:gd name="T13" fmla="*/ 0 h 489"/>
                  <a:gd name="T14" fmla="*/ 0 60000 65536"/>
                  <a:gd name="T15" fmla="*/ 0 60000 65536"/>
                  <a:gd name="T16" fmla="*/ 0 60000 65536"/>
                  <a:gd name="T17" fmla="*/ 0 60000 65536"/>
                  <a:gd name="T18" fmla="*/ 0 60000 65536"/>
                  <a:gd name="T19" fmla="*/ 0 60000 65536"/>
                  <a:gd name="T20" fmla="*/ 0 60000 65536"/>
                  <a:gd name="T21" fmla="*/ 0 w 345"/>
                  <a:gd name="T22" fmla="*/ 0 h 489"/>
                  <a:gd name="T23" fmla="*/ 345 w 345"/>
                  <a:gd name="T24" fmla="*/ 489 h 4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489">
                    <a:moveTo>
                      <a:pt x="63" y="19"/>
                    </a:moveTo>
                    <a:lnTo>
                      <a:pt x="335" y="435"/>
                    </a:lnTo>
                    <a:cubicBezTo>
                      <a:pt x="345" y="450"/>
                      <a:pt x="341" y="470"/>
                      <a:pt x="326" y="479"/>
                    </a:cubicBezTo>
                    <a:cubicBezTo>
                      <a:pt x="311" y="489"/>
                      <a:pt x="291" y="485"/>
                      <a:pt x="282" y="470"/>
                    </a:cubicBezTo>
                    <a:lnTo>
                      <a:pt x="10" y="54"/>
                    </a:lnTo>
                    <a:cubicBezTo>
                      <a:pt x="0" y="39"/>
                      <a:pt x="4" y="19"/>
                      <a:pt x="19" y="10"/>
                    </a:cubicBezTo>
                    <a:cubicBezTo>
                      <a:pt x="34" y="0"/>
                      <a:pt x="54" y="4"/>
                      <a:pt x="63" y="19"/>
                    </a:cubicBezTo>
                    <a:close/>
                  </a:path>
                </a:pathLst>
              </a:custGeom>
              <a:solidFill>
                <a:srgbClr val="0000FF"/>
              </a:solidFill>
              <a:ln w="6">
                <a:solidFill>
                  <a:srgbClr val="0000FF"/>
                </a:solidFill>
                <a:bevel/>
                <a:headEnd/>
                <a:tailEnd/>
              </a:ln>
            </p:spPr>
            <p:txBody>
              <a:bodyPr/>
              <a:lstStyle/>
              <a:p>
                <a:endParaRPr lang="es-ES"/>
              </a:p>
            </p:txBody>
          </p:sp>
          <p:sp>
            <p:nvSpPr>
              <p:cNvPr id="6724" name="Freeform 208"/>
              <p:cNvSpPr>
                <a:spLocks/>
              </p:cNvSpPr>
              <p:nvPr/>
            </p:nvSpPr>
            <p:spPr bwMode="auto">
              <a:xfrm>
                <a:off x="5329" y="1532"/>
                <a:ext cx="128" cy="187"/>
              </a:xfrm>
              <a:custGeom>
                <a:avLst/>
                <a:gdLst>
                  <a:gd name="T0" fmla="*/ 0 w 345"/>
                  <a:gd name="T1" fmla="*/ 0 h 505"/>
                  <a:gd name="T2" fmla="*/ 0 w 345"/>
                  <a:gd name="T3" fmla="*/ 0 h 505"/>
                  <a:gd name="T4" fmla="*/ 0 w 345"/>
                  <a:gd name="T5" fmla="*/ 0 h 505"/>
                  <a:gd name="T6" fmla="*/ 0 w 345"/>
                  <a:gd name="T7" fmla="*/ 0 h 505"/>
                  <a:gd name="T8" fmla="*/ 0 w 345"/>
                  <a:gd name="T9" fmla="*/ 0 h 505"/>
                  <a:gd name="T10" fmla="*/ 0 w 345"/>
                  <a:gd name="T11" fmla="*/ 0 h 505"/>
                  <a:gd name="T12" fmla="*/ 0 w 345"/>
                  <a:gd name="T13" fmla="*/ 0 h 505"/>
                  <a:gd name="T14" fmla="*/ 0 60000 65536"/>
                  <a:gd name="T15" fmla="*/ 0 60000 65536"/>
                  <a:gd name="T16" fmla="*/ 0 60000 65536"/>
                  <a:gd name="T17" fmla="*/ 0 60000 65536"/>
                  <a:gd name="T18" fmla="*/ 0 60000 65536"/>
                  <a:gd name="T19" fmla="*/ 0 60000 65536"/>
                  <a:gd name="T20" fmla="*/ 0 60000 65536"/>
                  <a:gd name="T21" fmla="*/ 0 w 345"/>
                  <a:gd name="T22" fmla="*/ 0 h 505"/>
                  <a:gd name="T23" fmla="*/ 345 w 345"/>
                  <a:gd name="T24" fmla="*/ 505 h 5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505">
                    <a:moveTo>
                      <a:pt x="64" y="19"/>
                    </a:moveTo>
                    <a:lnTo>
                      <a:pt x="336" y="451"/>
                    </a:lnTo>
                    <a:cubicBezTo>
                      <a:pt x="345" y="466"/>
                      <a:pt x="340" y="486"/>
                      <a:pt x="326" y="496"/>
                    </a:cubicBezTo>
                    <a:cubicBezTo>
                      <a:pt x="311" y="505"/>
                      <a:pt x="291" y="500"/>
                      <a:pt x="281" y="486"/>
                    </a:cubicBezTo>
                    <a:lnTo>
                      <a:pt x="9" y="54"/>
                    </a:lnTo>
                    <a:cubicBezTo>
                      <a:pt x="0" y="39"/>
                      <a:pt x="4" y="19"/>
                      <a:pt x="19" y="9"/>
                    </a:cubicBezTo>
                    <a:cubicBezTo>
                      <a:pt x="34" y="0"/>
                      <a:pt x="54" y="4"/>
                      <a:pt x="64" y="19"/>
                    </a:cubicBezTo>
                    <a:close/>
                  </a:path>
                </a:pathLst>
              </a:custGeom>
              <a:solidFill>
                <a:srgbClr val="0000FF"/>
              </a:solidFill>
              <a:ln w="6">
                <a:solidFill>
                  <a:srgbClr val="0000FF"/>
                </a:solidFill>
                <a:bevel/>
                <a:headEnd/>
                <a:tailEnd/>
              </a:ln>
            </p:spPr>
            <p:txBody>
              <a:bodyPr/>
              <a:lstStyle/>
              <a:p>
                <a:endParaRPr lang="es-ES"/>
              </a:p>
            </p:txBody>
          </p:sp>
          <p:sp>
            <p:nvSpPr>
              <p:cNvPr id="6725" name="Freeform 209"/>
              <p:cNvSpPr>
                <a:spLocks/>
              </p:cNvSpPr>
              <p:nvPr/>
            </p:nvSpPr>
            <p:spPr bwMode="auto">
              <a:xfrm>
                <a:off x="652" y="2153"/>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726" name="Freeform 210"/>
              <p:cNvSpPr>
                <a:spLocks noEditPoints="1"/>
              </p:cNvSpPr>
              <p:nvPr/>
            </p:nvSpPr>
            <p:spPr bwMode="auto">
              <a:xfrm>
                <a:off x="649" y="2150"/>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grpSp>
        <p:grpSp>
          <p:nvGrpSpPr>
            <p:cNvPr id="6153" name="Group 412"/>
            <p:cNvGrpSpPr>
              <a:grpSpLocks/>
            </p:cNvGrpSpPr>
            <p:nvPr/>
          </p:nvGrpSpPr>
          <p:grpSpPr bwMode="auto">
            <a:xfrm>
              <a:off x="650" y="728"/>
              <a:ext cx="4805" cy="1517"/>
              <a:chOff x="650" y="728"/>
              <a:chExt cx="4805" cy="1517"/>
            </a:xfrm>
          </p:grpSpPr>
          <p:sp>
            <p:nvSpPr>
              <p:cNvPr id="6327" name="Freeform 212"/>
              <p:cNvSpPr>
                <a:spLocks/>
              </p:cNvSpPr>
              <p:nvPr/>
            </p:nvSpPr>
            <p:spPr bwMode="auto">
              <a:xfrm>
                <a:off x="753" y="2117"/>
                <a:ext cx="71" cy="72"/>
              </a:xfrm>
              <a:custGeom>
                <a:avLst/>
                <a:gdLst>
                  <a:gd name="T0" fmla="*/ 35 w 71"/>
                  <a:gd name="T1" fmla="*/ 0 h 72"/>
                  <a:gd name="T2" fmla="*/ 71 w 71"/>
                  <a:gd name="T3" fmla="*/ 72 h 72"/>
                  <a:gd name="T4" fmla="*/ 0 w 71"/>
                  <a:gd name="T5" fmla="*/ 72 h 72"/>
                  <a:gd name="T6" fmla="*/ 35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5" y="0"/>
                    </a:moveTo>
                    <a:lnTo>
                      <a:pt x="71" y="72"/>
                    </a:lnTo>
                    <a:lnTo>
                      <a:pt x="0" y="72"/>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28" name="Freeform 213"/>
              <p:cNvSpPr>
                <a:spLocks noEditPoints="1"/>
              </p:cNvSpPr>
              <p:nvPr/>
            </p:nvSpPr>
            <p:spPr bwMode="auto">
              <a:xfrm>
                <a:off x="750" y="2115"/>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29" name="Freeform 214"/>
              <p:cNvSpPr>
                <a:spLocks/>
              </p:cNvSpPr>
              <p:nvPr/>
            </p:nvSpPr>
            <p:spPr bwMode="auto">
              <a:xfrm>
                <a:off x="853" y="2153"/>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30" name="Freeform 215"/>
              <p:cNvSpPr>
                <a:spLocks noEditPoints="1"/>
              </p:cNvSpPr>
              <p:nvPr/>
            </p:nvSpPr>
            <p:spPr bwMode="auto">
              <a:xfrm>
                <a:off x="850" y="2150"/>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31" name="Freeform 216"/>
              <p:cNvSpPr>
                <a:spLocks/>
              </p:cNvSpPr>
              <p:nvPr/>
            </p:nvSpPr>
            <p:spPr bwMode="auto">
              <a:xfrm>
                <a:off x="948" y="2171"/>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32" name="Freeform 217"/>
              <p:cNvSpPr>
                <a:spLocks noEditPoints="1"/>
              </p:cNvSpPr>
              <p:nvPr/>
            </p:nvSpPr>
            <p:spPr bwMode="auto">
              <a:xfrm>
                <a:off x="945" y="2168"/>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33" name="Freeform 218"/>
              <p:cNvSpPr>
                <a:spLocks/>
              </p:cNvSpPr>
              <p:nvPr/>
            </p:nvSpPr>
            <p:spPr bwMode="auto">
              <a:xfrm>
                <a:off x="1049" y="2112"/>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34" name="Freeform 219"/>
              <p:cNvSpPr>
                <a:spLocks noEditPoints="1"/>
              </p:cNvSpPr>
              <p:nvPr/>
            </p:nvSpPr>
            <p:spPr bwMode="auto">
              <a:xfrm>
                <a:off x="1046" y="2109"/>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35" name="Freeform 220"/>
              <p:cNvSpPr>
                <a:spLocks/>
              </p:cNvSpPr>
              <p:nvPr/>
            </p:nvSpPr>
            <p:spPr bwMode="auto">
              <a:xfrm>
                <a:off x="1150" y="2094"/>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36" name="Freeform 221"/>
              <p:cNvSpPr>
                <a:spLocks noEditPoints="1"/>
              </p:cNvSpPr>
              <p:nvPr/>
            </p:nvSpPr>
            <p:spPr bwMode="auto">
              <a:xfrm>
                <a:off x="1147" y="2091"/>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37" name="Freeform 222"/>
              <p:cNvSpPr>
                <a:spLocks/>
              </p:cNvSpPr>
              <p:nvPr/>
            </p:nvSpPr>
            <p:spPr bwMode="auto">
              <a:xfrm>
                <a:off x="1244" y="2076"/>
                <a:ext cx="72" cy="71"/>
              </a:xfrm>
              <a:custGeom>
                <a:avLst/>
                <a:gdLst>
                  <a:gd name="T0" fmla="*/ 36 w 72"/>
                  <a:gd name="T1" fmla="*/ 0 h 71"/>
                  <a:gd name="T2" fmla="*/ 72 w 72"/>
                  <a:gd name="T3" fmla="*/ 71 h 71"/>
                  <a:gd name="T4" fmla="*/ 0 w 72"/>
                  <a:gd name="T5" fmla="*/ 71 h 71"/>
                  <a:gd name="T6" fmla="*/ 36 w 72"/>
                  <a:gd name="T7" fmla="*/ 0 h 71"/>
                  <a:gd name="T8" fmla="*/ 0 60000 65536"/>
                  <a:gd name="T9" fmla="*/ 0 60000 65536"/>
                  <a:gd name="T10" fmla="*/ 0 60000 65536"/>
                  <a:gd name="T11" fmla="*/ 0 60000 65536"/>
                  <a:gd name="T12" fmla="*/ 0 w 72"/>
                  <a:gd name="T13" fmla="*/ 0 h 71"/>
                  <a:gd name="T14" fmla="*/ 72 w 72"/>
                  <a:gd name="T15" fmla="*/ 71 h 71"/>
                </a:gdLst>
                <a:ahLst/>
                <a:cxnLst>
                  <a:cxn ang="T8">
                    <a:pos x="T0" y="T1"/>
                  </a:cxn>
                  <a:cxn ang="T9">
                    <a:pos x="T2" y="T3"/>
                  </a:cxn>
                  <a:cxn ang="T10">
                    <a:pos x="T4" y="T5"/>
                  </a:cxn>
                  <a:cxn ang="T11">
                    <a:pos x="T6" y="T7"/>
                  </a:cxn>
                </a:cxnLst>
                <a:rect l="T12" t="T13" r="T14" b="T15"/>
                <a:pathLst>
                  <a:path w="72" h="71">
                    <a:moveTo>
                      <a:pt x="36" y="0"/>
                    </a:moveTo>
                    <a:lnTo>
                      <a:pt x="72"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38" name="Freeform 223"/>
              <p:cNvSpPr>
                <a:spLocks noEditPoints="1"/>
              </p:cNvSpPr>
              <p:nvPr/>
            </p:nvSpPr>
            <p:spPr bwMode="auto">
              <a:xfrm>
                <a:off x="1241" y="2073"/>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39" name="Freeform 224"/>
              <p:cNvSpPr>
                <a:spLocks/>
              </p:cNvSpPr>
              <p:nvPr/>
            </p:nvSpPr>
            <p:spPr bwMode="auto">
              <a:xfrm>
                <a:off x="1345" y="2052"/>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40" name="Freeform 225"/>
              <p:cNvSpPr>
                <a:spLocks noEditPoints="1"/>
              </p:cNvSpPr>
              <p:nvPr/>
            </p:nvSpPr>
            <p:spPr bwMode="auto">
              <a:xfrm>
                <a:off x="1342" y="2049"/>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41" name="Freeform 226"/>
              <p:cNvSpPr>
                <a:spLocks/>
              </p:cNvSpPr>
              <p:nvPr/>
            </p:nvSpPr>
            <p:spPr bwMode="auto">
              <a:xfrm>
                <a:off x="1446" y="2035"/>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42" name="Freeform 227"/>
              <p:cNvSpPr>
                <a:spLocks noEditPoints="1"/>
              </p:cNvSpPr>
              <p:nvPr/>
            </p:nvSpPr>
            <p:spPr bwMode="auto">
              <a:xfrm>
                <a:off x="1443" y="2032"/>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43" name="Freeform 228"/>
              <p:cNvSpPr>
                <a:spLocks/>
              </p:cNvSpPr>
              <p:nvPr/>
            </p:nvSpPr>
            <p:spPr bwMode="auto">
              <a:xfrm>
                <a:off x="1547" y="1999"/>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44" name="Freeform 229"/>
              <p:cNvSpPr>
                <a:spLocks noEditPoints="1"/>
              </p:cNvSpPr>
              <p:nvPr/>
            </p:nvSpPr>
            <p:spPr bwMode="auto">
              <a:xfrm>
                <a:off x="1544" y="1996"/>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45" name="Freeform 230"/>
              <p:cNvSpPr>
                <a:spLocks/>
              </p:cNvSpPr>
              <p:nvPr/>
            </p:nvSpPr>
            <p:spPr bwMode="auto">
              <a:xfrm>
                <a:off x="1641" y="1999"/>
                <a:ext cx="72" cy="71"/>
              </a:xfrm>
              <a:custGeom>
                <a:avLst/>
                <a:gdLst>
                  <a:gd name="T0" fmla="*/ 36 w 72"/>
                  <a:gd name="T1" fmla="*/ 0 h 71"/>
                  <a:gd name="T2" fmla="*/ 72 w 72"/>
                  <a:gd name="T3" fmla="*/ 71 h 71"/>
                  <a:gd name="T4" fmla="*/ 0 w 72"/>
                  <a:gd name="T5" fmla="*/ 71 h 71"/>
                  <a:gd name="T6" fmla="*/ 36 w 72"/>
                  <a:gd name="T7" fmla="*/ 0 h 71"/>
                  <a:gd name="T8" fmla="*/ 0 60000 65536"/>
                  <a:gd name="T9" fmla="*/ 0 60000 65536"/>
                  <a:gd name="T10" fmla="*/ 0 60000 65536"/>
                  <a:gd name="T11" fmla="*/ 0 60000 65536"/>
                  <a:gd name="T12" fmla="*/ 0 w 72"/>
                  <a:gd name="T13" fmla="*/ 0 h 71"/>
                  <a:gd name="T14" fmla="*/ 72 w 72"/>
                  <a:gd name="T15" fmla="*/ 71 h 71"/>
                </a:gdLst>
                <a:ahLst/>
                <a:cxnLst>
                  <a:cxn ang="T8">
                    <a:pos x="T0" y="T1"/>
                  </a:cxn>
                  <a:cxn ang="T9">
                    <a:pos x="T2" y="T3"/>
                  </a:cxn>
                  <a:cxn ang="T10">
                    <a:pos x="T4" y="T5"/>
                  </a:cxn>
                  <a:cxn ang="T11">
                    <a:pos x="T6" y="T7"/>
                  </a:cxn>
                </a:cxnLst>
                <a:rect l="T12" t="T13" r="T14" b="T15"/>
                <a:pathLst>
                  <a:path w="72" h="71">
                    <a:moveTo>
                      <a:pt x="36" y="0"/>
                    </a:moveTo>
                    <a:lnTo>
                      <a:pt x="72"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46" name="Freeform 231"/>
              <p:cNvSpPr>
                <a:spLocks noEditPoints="1"/>
              </p:cNvSpPr>
              <p:nvPr/>
            </p:nvSpPr>
            <p:spPr bwMode="auto">
              <a:xfrm>
                <a:off x="1639" y="1996"/>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47" name="Freeform 232"/>
              <p:cNvSpPr>
                <a:spLocks/>
              </p:cNvSpPr>
              <p:nvPr/>
            </p:nvSpPr>
            <p:spPr bwMode="auto">
              <a:xfrm>
                <a:off x="1742" y="1963"/>
                <a:ext cx="71" cy="72"/>
              </a:xfrm>
              <a:custGeom>
                <a:avLst/>
                <a:gdLst>
                  <a:gd name="T0" fmla="*/ 36 w 71"/>
                  <a:gd name="T1" fmla="*/ 0 h 72"/>
                  <a:gd name="T2" fmla="*/ 71 w 71"/>
                  <a:gd name="T3" fmla="*/ 72 h 72"/>
                  <a:gd name="T4" fmla="*/ 0 w 71"/>
                  <a:gd name="T5" fmla="*/ 72 h 72"/>
                  <a:gd name="T6" fmla="*/ 36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6" y="0"/>
                    </a:moveTo>
                    <a:lnTo>
                      <a:pt x="71" y="72"/>
                    </a:lnTo>
                    <a:lnTo>
                      <a:pt x="0" y="72"/>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48" name="Freeform 233"/>
              <p:cNvSpPr>
                <a:spLocks noEditPoints="1"/>
              </p:cNvSpPr>
              <p:nvPr/>
            </p:nvSpPr>
            <p:spPr bwMode="auto">
              <a:xfrm>
                <a:off x="1739" y="1960"/>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49" name="Freeform 234"/>
              <p:cNvSpPr>
                <a:spLocks/>
              </p:cNvSpPr>
              <p:nvPr/>
            </p:nvSpPr>
            <p:spPr bwMode="auto">
              <a:xfrm>
                <a:off x="1843" y="1916"/>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50" name="Freeform 235"/>
              <p:cNvSpPr>
                <a:spLocks noEditPoints="1"/>
              </p:cNvSpPr>
              <p:nvPr/>
            </p:nvSpPr>
            <p:spPr bwMode="auto">
              <a:xfrm>
                <a:off x="1840" y="1913"/>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51" name="Freeform 236"/>
              <p:cNvSpPr>
                <a:spLocks/>
              </p:cNvSpPr>
              <p:nvPr/>
            </p:nvSpPr>
            <p:spPr bwMode="auto">
              <a:xfrm>
                <a:off x="1938" y="1863"/>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52" name="Freeform 237"/>
              <p:cNvSpPr>
                <a:spLocks noEditPoints="1"/>
              </p:cNvSpPr>
              <p:nvPr/>
            </p:nvSpPr>
            <p:spPr bwMode="auto">
              <a:xfrm>
                <a:off x="1935" y="1860"/>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53" name="Freeform 238"/>
              <p:cNvSpPr>
                <a:spLocks/>
              </p:cNvSpPr>
              <p:nvPr/>
            </p:nvSpPr>
            <p:spPr bwMode="auto">
              <a:xfrm>
                <a:off x="2039" y="1774"/>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54" name="Freeform 239"/>
              <p:cNvSpPr>
                <a:spLocks noEditPoints="1"/>
              </p:cNvSpPr>
              <p:nvPr/>
            </p:nvSpPr>
            <p:spPr bwMode="auto">
              <a:xfrm>
                <a:off x="2036" y="1771"/>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55" name="Freeform 240"/>
              <p:cNvSpPr>
                <a:spLocks/>
              </p:cNvSpPr>
              <p:nvPr/>
            </p:nvSpPr>
            <p:spPr bwMode="auto">
              <a:xfrm>
                <a:off x="2139" y="1709"/>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56" name="Freeform 241"/>
              <p:cNvSpPr>
                <a:spLocks noEditPoints="1"/>
              </p:cNvSpPr>
              <p:nvPr/>
            </p:nvSpPr>
            <p:spPr bwMode="auto">
              <a:xfrm>
                <a:off x="2136" y="1706"/>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57" name="Freeform 242"/>
              <p:cNvSpPr>
                <a:spLocks/>
              </p:cNvSpPr>
              <p:nvPr/>
            </p:nvSpPr>
            <p:spPr bwMode="auto">
              <a:xfrm>
                <a:off x="2234" y="1572"/>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58" name="Freeform 243"/>
              <p:cNvSpPr>
                <a:spLocks noEditPoints="1"/>
              </p:cNvSpPr>
              <p:nvPr/>
            </p:nvSpPr>
            <p:spPr bwMode="auto">
              <a:xfrm>
                <a:off x="2231" y="1569"/>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59" name="Freeform 244"/>
              <p:cNvSpPr>
                <a:spLocks/>
              </p:cNvSpPr>
              <p:nvPr/>
            </p:nvSpPr>
            <p:spPr bwMode="auto">
              <a:xfrm>
                <a:off x="2335" y="1519"/>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60" name="Freeform 245"/>
              <p:cNvSpPr>
                <a:spLocks noEditPoints="1"/>
              </p:cNvSpPr>
              <p:nvPr/>
            </p:nvSpPr>
            <p:spPr bwMode="auto">
              <a:xfrm>
                <a:off x="2332" y="1516"/>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61" name="Freeform 246"/>
              <p:cNvSpPr>
                <a:spLocks/>
              </p:cNvSpPr>
              <p:nvPr/>
            </p:nvSpPr>
            <p:spPr bwMode="auto">
              <a:xfrm>
                <a:off x="2436" y="1430"/>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62" name="Freeform 247"/>
              <p:cNvSpPr>
                <a:spLocks noEditPoints="1"/>
              </p:cNvSpPr>
              <p:nvPr/>
            </p:nvSpPr>
            <p:spPr bwMode="auto">
              <a:xfrm>
                <a:off x="2433" y="1427"/>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63" name="Freeform 248"/>
              <p:cNvSpPr>
                <a:spLocks/>
              </p:cNvSpPr>
              <p:nvPr/>
            </p:nvSpPr>
            <p:spPr bwMode="auto">
              <a:xfrm>
                <a:off x="2536" y="1329"/>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64" name="Freeform 249"/>
              <p:cNvSpPr>
                <a:spLocks noEditPoints="1"/>
              </p:cNvSpPr>
              <p:nvPr/>
            </p:nvSpPr>
            <p:spPr bwMode="auto">
              <a:xfrm>
                <a:off x="2533" y="1326"/>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65" name="Freeform 250"/>
              <p:cNvSpPr>
                <a:spLocks/>
              </p:cNvSpPr>
              <p:nvPr/>
            </p:nvSpPr>
            <p:spPr bwMode="auto">
              <a:xfrm>
                <a:off x="2631" y="1252"/>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66" name="Freeform 251"/>
              <p:cNvSpPr>
                <a:spLocks noEditPoints="1"/>
              </p:cNvSpPr>
              <p:nvPr/>
            </p:nvSpPr>
            <p:spPr bwMode="auto">
              <a:xfrm>
                <a:off x="2628" y="1249"/>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67" name="Freeform 252"/>
              <p:cNvSpPr>
                <a:spLocks/>
              </p:cNvSpPr>
              <p:nvPr/>
            </p:nvSpPr>
            <p:spPr bwMode="auto">
              <a:xfrm>
                <a:off x="2732" y="1199"/>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68" name="Freeform 253"/>
              <p:cNvSpPr>
                <a:spLocks noEditPoints="1"/>
              </p:cNvSpPr>
              <p:nvPr/>
            </p:nvSpPr>
            <p:spPr bwMode="auto">
              <a:xfrm>
                <a:off x="2729" y="1196"/>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69" name="Freeform 254"/>
              <p:cNvSpPr>
                <a:spLocks/>
              </p:cNvSpPr>
              <p:nvPr/>
            </p:nvSpPr>
            <p:spPr bwMode="auto">
              <a:xfrm>
                <a:off x="2833" y="1122"/>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70" name="Freeform 255"/>
              <p:cNvSpPr>
                <a:spLocks noEditPoints="1"/>
              </p:cNvSpPr>
              <p:nvPr/>
            </p:nvSpPr>
            <p:spPr bwMode="auto">
              <a:xfrm>
                <a:off x="2830" y="1119"/>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71" name="Freeform 256"/>
              <p:cNvSpPr>
                <a:spLocks/>
              </p:cNvSpPr>
              <p:nvPr/>
            </p:nvSpPr>
            <p:spPr bwMode="auto">
              <a:xfrm>
                <a:off x="2927" y="1033"/>
                <a:ext cx="72" cy="71"/>
              </a:xfrm>
              <a:custGeom>
                <a:avLst/>
                <a:gdLst>
                  <a:gd name="T0" fmla="*/ 36 w 72"/>
                  <a:gd name="T1" fmla="*/ 0 h 71"/>
                  <a:gd name="T2" fmla="*/ 72 w 72"/>
                  <a:gd name="T3" fmla="*/ 71 h 71"/>
                  <a:gd name="T4" fmla="*/ 0 w 72"/>
                  <a:gd name="T5" fmla="*/ 71 h 71"/>
                  <a:gd name="T6" fmla="*/ 36 w 72"/>
                  <a:gd name="T7" fmla="*/ 0 h 71"/>
                  <a:gd name="T8" fmla="*/ 0 60000 65536"/>
                  <a:gd name="T9" fmla="*/ 0 60000 65536"/>
                  <a:gd name="T10" fmla="*/ 0 60000 65536"/>
                  <a:gd name="T11" fmla="*/ 0 60000 65536"/>
                  <a:gd name="T12" fmla="*/ 0 w 72"/>
                  <a:gd name="T13" fmla="*/ 0 h 71"/>
                  <a:gd name="T14" fmla="*/ 72 w 72"/>
                  <a:gd name="T15" fmla="*/ 71 h 71"/>
                </a:gdLst>
                <a:ahLst/>
                <a:cxnLst>
                  <a:cxn ang="T8">
                    <a:pos x="T0" y="T1"/>
                  </a:cxn>
                  <a:cxn ang="T9">
                    <a:pos x="T2" y="T3"/>
                  </a:cxn>
                  <a:cxn ang="T10">
                    <a:pos x="T4" y="T5"/>
                  </a:cxn>
                  <a:cxn ang="T11">
                    <a:pos x="T6" y="T7"/>
                  </a:cxn>
                </a:cxnLst>
                <a:rect l="T12" t="T13" r="T14" b="T15"/>
                <a:pathLst>
                  <a:path w="72" h="71">
                    <a:moveTo>
                      <a:pt x="36" y="0"/>
                    </a:moveTo>
                    <a:lnTo>
                      <a:pt x="72"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72" name="Freeform 257"/>
              <p:cNvSpPr>
                <a:spLocks noEditPoints="1"/>
              </p:cNvSpPr>
              <p:nvPr/>
            </p:nvSpPr>
            <p:spPr bwMode="auto">
              <a:xfrm>
                <a:off x="2924" y="1030"/>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73" name="Freeform 258"/>
              <p:cNvSpPr>
                <a:spLocks/>
              </p:cNvSpPr>
              <p:nvPr/>
            </p:nvSpPr>
            <p:spPr bwMode="auto">
              <a:xfrm>
                <a:off x="3028" y="926"/>
                <a:ext cx="71" cy="72"/>
              </a:xfrm>
              <a:custGeom>
                <a:avLst/>
                <a:gdLst>
                  <a:gd name="T0" fmla="*/ 36 w 71"/>
                  <a:gd name="T1" fmla="*/ 0 h 72"/>
                  <a:gd name="T2" fmla="*/ 71 w 71"/>
                  <a:gd name="T3" fmla="*/ 72 h 72"/>
                  <a:gd name="T4" fmla="*/ 0 w 71"/>
                  <a:gd name="T5" fmla="*/ 72 h 72"/>
                  <a:gd name="T6" fmla="*/ 36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6" y="0"/>
                    </a:moveTo>
                    <a:lnTo>
                      <a:pt x="71" y="72"/>
                    </a:lnTo>
                    <a:lnTo>
                      <a:pt x="0" y="72"/>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74" name="Freeform 259"/>
              <p:cNvSpPr>
                <a:spLocks noEditPoints="1"/>
              </p:cNvSpPr>
              <p:nvPr/>
            </p:nvSpPr>
            <p:spPr bwMode="auto">
              <a:xfrm>
                <a:off x="3025" y="923"/>
                <a:ext cx="78" cy="78"/>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75" name="Freeform 260"/>
              <p:cNvSpPr>
                <a:spLocks/>
              </p:cNvSpPr>
              <p:nvPr/>
            </p:nvSpPr>
            <p:spPr bwMode="auto">
              <a:xfrm>
                <a:off x="3129" y="873"/>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76" name="Freeform 261"/>
              <p:cNvSpPr>
                <a:spLocks noEditPoints="1"/>
              </p:cNvSpPr>
              <p:nvPr/>
            </p:nvSpPr>
            <p:spPr bwMode="auto">
              <a:xfrm>
                <a:off x="3126" y="870"/>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77" name="Freeform 262"/>
              <p:cNvSpPr>
                <a:spLocks/>
              </p:cNvSpPr>
              <p:nvPr/>
            </p:nvSpPr>
            <p:spPr bwMode="auto">
              <a:xfrm>
                <a:off x="3230" y="832"/>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78" name="Freeform 263"/>
              <p:cNvSpPr>
                <a:spLocks noEditPoints="1"/>
              </p:cNvSpPr>
              <p:nvPr/>
            </p:nvSpPr>
            <p:spPr bwMode="auto">
              <a:xfrm>
                <a:off x="3227" y="829"/>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79" name="Freeform 264"/>
              <p:cNvSpPr>
                <a:spLocks/>
              </p:cNvSpPr>
              <p:nvPr/>
            </p:nvSpPr>
            <p:spPr bwMode="auto">
              <a:xfrm>
                <a:off x="3324" y="808"/>
                <a:ext cx="72" cy="71"/>
              </a:xfrm>
              <a:custGeom>
                <a:avLst/>
                <a:gdLst>
                  <a:gd name="T0" fmla="*/ 36 w 72"/>
                  <a:gd name="T1" fmla="*/ 0 h 71"/>
                  <a:gd name="T2" fmla="*/ 72 w 72"/>
                  <a:gd name="T3" fmla="*/ 71 h 71"/>
                  <a:gd name="T4" fmla="*/ 0 w 72"/>
                  <a:gd name="T5" fmla="*/ 71 h 71"/>
                  <a:gd name="T6" fmla="*/ 36 w 72"/>
                  <a:gd name="T7" fmla="*/ 0 h 71"/>
                  <a:gd name="T8" fmla="*/ 0 60000 65536"/>
                  <a:gd name="T9" fmla="*/ 0 60000 65536"/>
                  <a:gd name="T10" fmla="*/ 0 60000 65536"/>
                  <a:gd name="T11" fmla="*/ 0 60000 65536"/>
                  <a:gd name="T12" fmla="*/ 0 w 72"/>
                  <a:gd name="T13" fmla="*/ 0 h 71"/>
                  <a:gd name="T14" fmla="*/ 72 w 72"/>
                  <a:gd name="T15" fmla="*/ 71 h 71"/>
                </a:gdLst>
                <a:ahLst/>
                <a:cxnLst>
                  <a:cxn ang="T8">
                    <a:pos x="T0" y="T1"/>
                  </a:cxn>
                  <a:cxn ang="T9">
                    <a:pos x="T2" y="T3"/>
                  </a:cxn>
                  <a:cxn ang="T10">
                    <a:pos x="T4" y="T5"/>
                  </a:cxn>
                  <a:cxn ang="T11">
                    <a:pos x="T6" y="T7"/>
                  </a:cxn>
                </a:cxnLst>
                <a:rect l="T12" t="T13" r="T14" b="T15"/>
                <a:pathLst>
                  <a:path w="72" h="71">
                    <a:moveTo>
                      <a:pt x="36" y="0"/>
                    </a:moveTo>
                    <a:lnTo>
                      <a:pt x="72"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80" name="Freeform 265"/>
              <p:cNvSpPr>
                <a:spLocks noEditPoints="1"/>
              </p:cNvSpPr>
              <p:nvPr/>
            </p:nvSpPr>
            <p:spPr bwMode="auto">
              <a:xfrm>
                <a:off x="3321" y="805"/>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81" name="Freeform 266"/>
              <p:cNvSpPr>
                <a:spLocks/>
              </p:cNvSpPr>
              <p:nvPr/>
            </p:nvSpPr>
            <p:spPr bwMode="auto">
              <a:xfrm>
                <a:off x="3425" y="772"/>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82" name="Freeform 267"/>
              <p:cNvSpPr>
                <a:spLocks noEditPoints="1"/>
              </p:cNvSpPr>
              <p:nvPr/>
            </p:nvSpPr>
            <p:spPr bwMode="auto">
              <a:xfrm>
                <a:off x="3422" y="769"/>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83" name="Freeform 268"/>
              <p:cNvSpPr>
                <a:spLocks/>
              </p:cNvSpPr>
              <p:nvPr/>
            </p:nvSpPr>
            <p:spPr bwMode="auto">
              <a:xfrm>
                <a:off x="3526" y="772"/>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84" name="Freeform 269"/>
              <p:cNvSpPr>
                <a:spLocks noEditPoints="1"/>
              </p:cNvSpPr>
              <p:nvPr/>
            </p:nvSpPr>
            <p:spPr bwMode="auto">
              <a:xfrm>
                <a:off x="3523" y="769"/>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85" name="Freeform 270"/>
              <p:cNvSpPr>
                <a:spLocks/>
              </p:cNvSpPr>
              <p:nvPr/>
            </p:nvSpPr>
            <p:spPr bwMode="auto">
              <a:xfrm>
                <a:off x="3621" y="855"/>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86" name="Freeform 271"/>
              <p:cNvSpPr>
                <a:spLocks noEditPoints="1"/>
              </p:cNvSpPr>
              <p:nvPr/>
            </p:nvSpPr>
            <p:spPr bwMode="auto">
              <a:xfrm>
                <a:off x="3618" y="852"/>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87" name="Freeform 272"/>
              <p:cNvSpPr>
                <a:spLocks/>
              </p:cNvSpPr>
              <p:nvPr/>
            </p:nvSpPr>
            <p:spPr bwMode="auto">
              <a:xfrm>
                <a:off x="3721" y="873"/>
                <a:ext cx="72" cy="71"/>
              </a:xfrm>
              <a:custGeom>
                <a:avLst/>
                <a:gdLst>
                  <a:gd name="T0" fmla="*/ 36 w 72"/>
                  <a:gd name="T1" fmla="*/ 0 h 71"/>
                  <a:gd name="T2" fmla="*/ 72 w 72"/>
                  <a:gd name="T3" fmla="*/ 71 h 71"/>
                  <a:gd name="T4" fmla="*/ 0 w 72"/>
                  <a:gd name="T5" fmla="*/ 71 h 71"/>
                  <a:gd name="T6" fmla="*/ 36 w 72"/>
                  <a:gd name="T7" fmla="*/ 0 h 71"/>
                  <a:gd name="T8" fmla="*/ 0 60000 65536"/>
                  <a:gd name="T9" fmla="*/ 0 60000 65536"/>
                  <a:gd name="T10" fmla="*/ 0 60000 65536"/>
                  <a:gd name="T11" fmla="*/ 0 60000 65536"/>
                  <a:gd name="T12" fmla="*/ 0 w 72"/>
                  <a:gd name="T13" fmla="*/ 0 h 71"/>
                  <a:gd name="T14" fmla="*/ 72 w 72"/>
                  <a:gd name="T15" fmla="*/ 71 h 71"/>
                </a:gdLst>
                <a:ahLst/>
                <a:cxnLst>
                  <a:cxn ang="T8">
                    <a:pos x="T0" y="T1"/>
                  </a:cxn>
                  <a:cxn ang="T9">
                    <a:pos x="T2" y="T3"/>
                  </a:cxn>
                  <a:cxn ang="T10">
                    <a:pos x="T4" y="T5"/>
                  </a:cxn>
                  <a:cxn ang="T11">
                    <a:pos x="T6" y="T7"/>
                  </a:cxn>
                </a:cxnLst>
                <a:rect l="T12" t="T13" r="T14" b="T15"/>
                <a:pathLst>
                  <a:path w="72" h="71">
                    <a:moveTo>
                      <a:pt x="36" y="0"/>
                    </a:moveTo>
                    <a:lnTo>
                      <a:pt x="72"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88" name="Freeform 273"/>
              <p:cNvSpPr>
                <a:spLocks noEditPoints="1"/>
              </p:cNvSpPr>
              <p:nvPr/>
            </p:nvSpPr>
            <p:spPr bwMode="auto">
              <a:xfrm>
                <a:off x="3719" y="870"/>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89" name="Freeform 274"/>
              <p:cNvSpPr>
                <a:spLocks/>
              </p:cNvSpPr>
              <p:nvPr/>
            </p:nvSpPr>
            <p:spPr bwMode="auto">
              <a:xfrm>
                <a:off x="3822" y="921"/>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90" name="Freeform 275"/>
              <p:cNvSpPr>
                <a:spLocks noEditPoints="1"/>
              </p:cNvSpPr>
              <p:nvPr/>
            </p:nvSpPr>
            <p:spPr bwMode="auto">
              <a:xfrm>
                <a:off x="3819" y="918"/>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91" name="Freeform 276"/>
              <p:cNvSpPr>
                <a:spLocks/>
              </p:cNvSpPr>
              <p:nvPr/>
            </p:nvSpPr>
            <p:spPr bwMode="auto">
              <a:xfrm>
                <a:off x="3917" y="986"/>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92" name="Freeform 277"/>
              <p:cNvSpPr>
                <a:spLocks noEditPoints="1"/>
              </p:cNvSpPr>
              <p:nvPr/>
            </p:nvSpPr>
            <p:spPr bwMode="auto">
              <a:xfrm>
                <a:off x="3914" y="983"/>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93" name="Freeform 278"/>
              <p:cNvSpPr>
                <a:spLocks/>
              </p:cNvSpPr>
              <p:nvPr/>
            </p:nvSpPr>
            <p:spPr bwMode="auto">
              <a:xfrm>
                <a:off x="4018" y="1009"/>
                <a:ext cx="71" cy="72"/>
              </a:xfrm>
              <a:custGeom>
                <a:avLst/>
                <a:gdLst>
                  <a:gd name="T0" fmla="*/ 35 w 71"/>
                  <a:gd name="T1" fmla="*/ 0 h 72"/>
                  <a:gd name="T2" fmla="*/ 71 w 71"/>
                  <a:gd name="T3" fmla="*/ 72 h 72"/>
                  <a:gd name="T4" fmla="*/ 0 w 71"/>
                  <a:gd name="T5" fmla="*/ 72 h 72"/>
                  <a:gd name="T6" fmla="*/ 35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5" y="0"/>
                    </a:moveTo>
                    <a:lnTo>
                      <a:pt x="71" y="72"/>
                    </a:lnTo>
                    <a:lnTo>
                      <a:pt x="0" y="72"/>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94" name="Freeform 279"/>
              <p:cNvSpPr>
                <a:spLocks noEditPoints="1"/>
              </p:cNvSpPr>
              <p:nvPr/>
            </p:nvSpPr>
            <p:spPr bwMode="auto">
              <a:xfrm>
                <a:off x="4015" y="1006"/>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95" name="Freeform 280"/>
              <p:cNvSpPr>
                <a:spLocks/>
              </p:cNvSpPr>
              <p:nvPr/>
            </p:nvSpPr>
            <p:spPr bwMode="auto">
              <a:xfrm>
                <a:off x="4119" y="980"/>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96" name="Freeform 281"/>
              <p:cNvSpPr>
                <a:spLocks noEditPoints="1"/>
              </p:cNvSpPr>
              <p:nvPr/>
            </p:nvSpPr>
            <p:spPr bwMode="auto">
              <a:xfrm>
                <a:off x="4116" y="977"/>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97" name="Freeform 282"/>
              <p:cNvSpPr>
                <a:spLocks/>
              </p:cNvSpPr>
              <p:nvPr/>
            </p:nvSpPr>
            <p:spPr bwMode="auto">
              <a:xfrm>
                <a:off x="4219" y="986"/>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98" name="Freeform 283"/>
              <p:cNvSpPr>
                <a:spLocks noEditPoints="1"/>
              </p:cNvSpPr>
              <p:nvPr/>
            </p:nvSpPr>
            <p:spPr bwMode="auto">
              <a:xfrm>
                <a:off x="4216" y="983"/>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99" name="Freeform 284"/>
              <p:cNvSpPr>
                <a:spLocks/>
              </p:cNvSpPr>
              <p:nvPr/>
            </p:nvSpPr>
            <p:spPr bwMode="auto">
              <a:xfrm>
                <a:off x="4314" y="926"/>
                <a:ext cx="71" cy="72"/>
              </a:xfrm>
              <a:custGeom>
                <a:avLst/>
                <a:gdLst>
                  <a:gd name="T0" fmla="*/ 36 w 71"/>
                  <a:gd name="T1" fmla="*/ 0 h 72"/>
                  <a:gd name="T2" fmla="*/ 71 w 71"/>
                  <a:gd name="T3" fmla="*/ 72 h 72"/>
                  <a:gd name="T4" fmla="*/ 0 w 71"/>
                  <a:gd name="T5" fmla="*/ 72 h 72"/>
                  <a:gd name="T6" fmla="*/ 36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6" y="0"/>
                    </a:moveTo>
                    <a:lnTo>
                      <a:pt x="71" y="72"/>
                    </a:lnTo>
                    <a:lnTo>
                      <a:pt x="0" y="72"/>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00" name="Freeform 285"/>
              <p:cNvSpPr>
                <a:spLocks noEditPoints="1"/>
              </p:cNvSpPr>
              <p:nvPr/>
            </p:nvSpPr>
            <p:spPr bwMode="auto">
              <a:xfrm>
                <a:off x="4311" y="923"/>
                <a:ext cx="78" cy="78"/>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01" name="Freeform 286"/>
              <p:cNvSpPr>
                <a:spLocks/>
              </p:cNvSpPr>
              <p:nvPr/>
            </p:nvSpPr>
            <p:spPr bwMode="auto">
              <a:xfrm>
                <a:off x="4415" y="843"/>
                <a:ext cx="71" cy="72"/>
              </a:xfrm>
              <a:custGeom>
                <a:avLst/>
                <a:gdLst>
                  <a:gd name="T0" fmla="*/ 35 w 71"/>
                  <a:gd name="T1" fmla="*/ 0 h 72"/>
                  <a:gd name="T2" fmla="*/ 71 w 71"/>
                  <a:gd name="T3" fmla="*/ 72 h 72"/>
                  <a:gd name="T4" fmla="*/ 0 w 71"/>
                  <a:gd name="T5" fmla="*/ 72 h 72"/>
                  <a:gd name="T6" fmla="*/ 35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5" y="0"/>
                    </a:moveTo>
                    <a:lnTo>
                      <a:pt x="71" y="72"/>
                    </a:lnTo>
                    <a:lnTo>
                      <a:pt x="0" y="72"/>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02" name="Freeform 287"/>
              <p:cNvSpPr>
                <a:spLocks noEditPoints="1"/>
              </p:cNvSpPr>
              <p:nvPr/>
            </p:nvSpPr>
            <p:spPr bwMode="auto">
              <a:xfrm>
                <a:off x="4412" y="841"/>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03" name="Freeform 288"/>
              <p:cNvSpPr>
                <a:spLocks/>
              </p:cNvSpPr>
              <p:nvPr/>
            </p:nvSpPr>
            <p:spPr bwMode="auto">
              <a:xfrm>
                <a:off x="4516" y="761"/>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04" name="Freeform 289"/>
              <p:cNvSpPr>
                <a:spLocks noEditPoints="1"/>
              </p:cNvSpPr>
              <p:nvPr/>
            </p:nvSpPr>
            <p:spPr bwMode="auto">
              <a:xfrm>
                <a:off x="4513" y="758"/>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05" name="Freeform 290"/>
              <p:cNvSpPr>
                <a:spLocks/>
              </p:cNvSpPr>
              <p:nvPr/>
            </p:nvSpPr>
            <p:spPr bwMode="auto">
              <a:xfrm>
                <a:off x="4610" y="737"/>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06" name="Freeform 291"/>
              <p:cNvSpPr>
                <a:spLocks noEditPoints="1"/>
              </p:cNvSpPr>
              <p:nvPr/>
            </p:nvSpPr>
            <p:spPr bwMode="auto">
              <a:xfrm>
                <a:off x="4607" y="734"/>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07" name="Freeform 292"/>
              <p:cNvSpPr>
                <a:spLocks/>
              </p:cNvSpPr>
              <p:nvPr/>
            </p:nvSpPr>
            <p:spPr bwMode="auto">
              <a:xfrm>
                <a:off x="4711" y="731"/>
                <a:ext cx="71" cy="71"/>
              </a:xfrm>
              <a:custGeom>
                <a:avLst/>
                <a:gdLst>
                  <a:gd name="T0" fmla="*/ 36 w 71"/>
                  <a:gd name="T1" fmla="*/ 0 h 71"/>
                  <a:gd name="T2" fmla="*/ 71 w 71"/>
                  <a:gd name="T3" fmla="*/ 71 h 71"/>
                  <a:gd name="T4" fmla="*/ 0 w 71"/>
                  <a:gd name="T5" fmla="*/ 71 h 71"/>
                  <a:gd name="T6" fmla="*/ 36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6" y="0"/>
                    </a:moveTo>
                    <a:lnTo>
                      <a:pt x="71"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08" name="Freeform 293"/>
              <p:cNvSpPr>
                <a:spLocks noEditPoints="1"/>
              </p:cNvSpPr>
              <p:nvPr/>
            </p:nvSpPr>
            <p:spPr bwMode="auto">
              <a:xfrm>
                <a:off x="4708" y="728"/>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09" name="Freeform 294"/>
              <p:cNvSpPr>
                <a:spLocks/>
              </p:cNvSpPr>
              <p:nvPr/>
            </p:nvSpPr>
            <p:spPr bwMode="auto">
              <a:xfrm>
                <a:off x="4812" y="766"/>
                <a:ext cx="71" cy="72"/>
              </a:xfrm>
              <a:custGeom>
                <a:avLst/>
                <a:gdLst>
                  <a:gd name="T0" fmla="*/ 35 w 71"/>
                  <a:gd name="T1" fmla="*/ 0 h 72"/>
                  <a:gd name="T2" fmla="*/ 71 w 71"/>
                  <a:gd name="T3" fmla="*/ 72 h 72"/>
                  <a:gd name="T4" fmla="*/ 0 w 71"/>
                  <a:gd name="T5" fmla="*/ 72 h 72"/>
                  <a:gd name="T6" fmla="*/ 35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5" y="0"/>
                    </a:moveTo>
                    <a:lnTo>
                      <a:pt x="71" y="72"/>
                    </a:lnTo>
                    <a:lnTo>
                      <a:pt x="0" y="72"/>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10" name="Freeform 295"/>
              <p:cNvSpPr>
                <a:spLocks noEditPoints="1"/>
              </p:cNvSpPr>
              <p:nvPr/>
            </p:nvSpPr>
            <p:spPr bwMode="auto">
              <a:xfrm>
                <a:off x="4809" y="763"/>
                <a:ext cx="77" cy="78"/>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11" name="Freeform 296"/>
              <p:cNvSpPr>
                <a:spLocks/>
              </p:cNvSpPr>
              <p:nvPr/>
            </p:nvSpPr>
            <p:spPr bwMode="auto">
              <a:xfrm>
                <a:off x="4913" y="873"/>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12" name="Freeform 297"/>
              <p:cNvSpPr>
                <a:spLocks noEditPoints="1"/>
              </p:cNvSpPr>
              <p:nvPr/>
            </p:nvSpPr>
            <p:spPr bwMode="auto">
              <a:xfrm>
                <a:off x="4910" y="870"/>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13" name="Freeform 298"/>
              <p:cNvSpPr>
                <a:spLocks/>
              </p:cNvSpPr>
              <p:nvPr/>
            </p:nvSpPr>
            <p:spPr bwMode="auto">
              <a:xfrm>
                <a:off x="5007" y="1027"/>
                <a:ext cx="72" cy="71"/>
              </a:xfrm>
              <a:custGeom>
                <a:avLst/>
                <a:gdLst>
                  <a:gd name="T0" fmla="*/ 36 w 72"/>
                  <a:gd name="T1" fmla="*/ 0 h 71"/>
                  <a:gd name="T2" fmla="*/ 72 w 72"/>
                  <a:gd name="T3" fmla="*/ 71 h 71"/>
                  <a:gd name="T4" fmla="*/ 0 w 72"/>
                  <a:gd name="T5" fmla="*/ 71 h 71"/>
                  <a:gd name="T6" fmla="*/ 36 w 72"/>
                  <a:gd name="T7" fmla="*/ 0 h 71"/>
                  <a:gd name="T8" fmla="*/ 0 60000 65536"/>
                  <a:gd name="T9" fmla="*/ 0 60000 65536"/>
                  <a:gd name="T10" fmla="*/ 0 60000 65536"/>
                  <a:gd name="T11" fmla="*/ 0 60000 65536"/>
                  <a:gd name="T12" fmla="*/ 0 w 72"/>
                  <a:gd name="T13" fmla="*/ 0 h 71"/>
                  <a:gd name="T14" fmla="*/ 72 w 72"/>
                  <a:gd name="T15" fmla="*/ 71 h 71"/>
                </a:gdLst>
                <a:ahLst/>
                <a:cxnLst>
                  <a:cxn ang="T8">
                    <a:pos x="T0" y="T1"/>
                  </a:cxn>
                  <a:cxn ang="T9">
                    <a:pos x="T2" y="T3"/>
                  </a:cxn>
                  <a:cxn ang="T10">
                    <a:pos x="T4" y="T5"/>
                  </a:cxn>
                  <a:cxn ang="T11">
                    <a:pos x="T6" y="T7"/>
                  </a:cxn>
                </a:cxnLst>
                <a:rect l="T12" t="T13" r="T14" b="T15"/>
                <a:pathLst>
                  <a:path w="72" h="71">
                    <a:moveTo>
                      <a:pt x="36" y="0"/>
                    </a:moveTo>
                    <a:lnTo>
                      <a:pt x="72" y="71"/>
                    </a:lnTo>
                    <a:lnTo>
                      <a:pt x="0" y="71"/>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14" name="Freeform 299"/>
              <p:cNvSpPr>
                <a:spLocks noEditPoints="1"/>
              </p:cNvSpPr>
              <p:nvPr/>
            </p:nvSpPr>
            <p:spPr bwMode="auto">
              <a:xfrm>
                <a:off x="5004" y="1024"/>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15" name="Freeform 300"/>
              <p:cNvSpPr>
                <a:spLocks/>
              </p:cNvSpPr>
              <p:nvPr/>
            </p:nvSpPr>
            <p:spPr bwMode="auto">
              <a:xfrm>
                <a:off x="5108" y="1163"/>
                <a:ext cx="71" cy="72"/>
              </a:xfrm>
              <a:custGeom>
                <a:avLst/>
                <a:gdLst>
                  <a:gd name="T0" fmla="*/ 36 w 71"/>
                  <a:gd name="T1" fmla="*/ 0 h 72"/>
                  <a:gd name="T2" fmla="*/ 71 w 71"/>
                  <a:gd name="T3" fmla="*/ 72 h 72"/>
                  <a:gd name="T4" fmla="*/ 0 w 71"/>
                  <a:gd name="T5" fmla="*/ 72 h 72"/>
                  <a:gd name="T6" fmla="*/ 36 w 71"/>
                  <a:gd name="T7" fmla="*/ 0 h 72"/>
                  <a:gd name="T8" fmla="*/ 0 60000 65536"/>
                  <a:gd name="T9" fmla="*/ 0 60000 65536"/>
                  <a:gd name="T10" fmla="*/ 0 60000 65536"/>
                  <a:gd name="T11" fmla="*/ 0 60000 65536"/>
                  <a:gd name="T12" fmla="*/ 0 w 71"/>
                  <a:gd name="T13" fmla="*/ 0 h 72"/>
                  <a:gd name="T14" fmla="*/ 71 w 71"/>
                  <a:gd name="T15" fmla="*/ 72 h 72"/>
                </a:gdLst>
                <a:ahLst/>
                <a:cxnLst>
                  <a:cxn ang="T8">
                    <a:pos x="T0" y="T1"/>
                  </a:cxn>
                  <a:cxn ang="T9">
                    <a:pos x="T2" y="T3"/>
                  </a:cxn>
                  <a:cxn ang="T10">
                    <a:pos x="T4" y="T5"/>
                  </a:cxn>
                  <a:cxn ang="T11">
                    <a:pos x="T6" y="T7"/>
                  </a:cxn>
                </a:cxnLst>
                <a:rect l="T12" t="T13" r="T14" b="T15"/>
                <a:pathLst>
                  <a:path w="71" h="72">
                    <a:moveTo>
                      <a:pt x="36" y="0"/>
                    </a:moveTo>
                    <a:lnTo>
                      <a:pt x="71" y="72"/>
                    </a:lnTo>
                    <a:lnTo>
                      <a:pt x="0" y="72"/>
                    </a:lnTo>
                    <a:lnTo>
                      <a:pt x="36"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16" name="Freeform 301"/>
              <p:cNvSpPr>
                <a:spLocks noEditPoints="1"/>
              </p:cNvSpPr>
              <p:nvPr/>
            </p:nvSpPr>
            <p:spPr bwMode="auto">
              <a:xfrm>
                <a:off x="5105" y="1161"/>
                <a:ext cx="78"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17" name="Freeform 302"/>
              <p:cNvSpPr>
                <a:spLocks/>
              </p:cNvSpPr>
              <p:nvPr/>
            </p:nvSpPr>
            <p:spPr bwMode="auto">
              <a:xfrm>
                <a:off x="5209" y="1359"/>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18" name="Freeform 303"/>
              <p:cNvSpPr>
                <a:spLocks noEditPoints="1"/>
              </p:cNvSpPr>
              <p:nvPr/>
            </p:nvSpPr>
            <p:spPr bwMode="auto">
              <a:xfrm>
                <a:off x="5206" y="1356"/>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19" name="Freeform 304"/>
              <p:cNvSpPr>
                <a:spLocks/>
              </p:cNvSpPr>
              <p:nvPr/>
            </p:nvSpPr>
            <p:spPr bwMode="auto">
              <a:xfrm>
                <a:off x="5304" y="1507"/>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420" name="Freeform 305"/>
              <p:cNvSpPr>
                <a:spLocks noEditPoints="1"/>
              </p:cNvSpPr>
              <p:nvPr/>
            </p:nvSpPr>
            <p:spPr bwMode="auto">
              <a:xfrm>
                <a:off x="5301" y="1504"/>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421" name="Freeform 306"/>
              <p:cNvSpPr>
                <a:spLocks/>
              </p:cNvSpPr>
              <p:nvPr/>
            </p:nvSpPr>
            <p:spPr bwMode="auto">
              <a:xfrm>
                <a:off x="677" y="1070"/>
                <a:ext cx="122" cy="69"/>
              </a:xfrm>
              <a:custGeom>
                <a:avLst/>
                <a:gdLst>
                  <a:gd name="T0" fmla="*/ 0 w 329"/>
                  <a:gd name="T1" fmla="*/ 0 h 185"/>
                  <a:gd name="T2" fmla="*/ 0 w 329"/>
                  <a:gd name="T3" fmla="*/ 0 h 185"/>
                  <a:gd name="T4" fmla="*/ 0 w 329"/>
                  <a:gd name="T5" fmla="*/ 0 h 185"/>
                  <a:gd name="T6" fmla="*/ 0 w 329"/>
                  <a:gd name="T7" fmla="*/ 0 h 185"/>
                  <a:gd name="T8" fmla="*/ 0 w 329"/>
                  <a:gd name="T9" fmla="*/ 0 h 185"/>
                  <a:gd name="T10" fmla="*/ 0 w 329"/>
                  <a:gd name="T11" fmla="*/ 0 h 185"/>
                  <a:gd name="T12" fmla="*/ 0 w 329"/>
                  <a:gd name="T13" fmla="*/ 0 h 185"/>
                  <a:gd name="T14" fmla="*/ 0 60000 65536"/>
                  <a:gd name="T15" fmla="*/ 0 60000 65536"/>
                  <a:gd name="T16" fmla="*/ 0 60000 65536"/>
                  <a:gd name="T17" fmla="*/ 0 60000 65536"/>
                  <a:gd name="T18" fmla="*/ 0 60000 65536"/>
                  <a:gd name="T19" fmla="*/ 0 60000 65536"/>
                  <a:gd name="T20" fmla="*/ 0 60000 65536"/>
                  <a:gd name="T21" fmla="*/ 0 w 329"/>
                  <a:gd name="T22" fmla="*/ 0 h 185"/>
                  <a:gd name="T23" fmla="*/ 329 w 329"/>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85">
                    <a:moveTo>
                      <a:pt x="49" y="7"/>
                    </a:moveTo>
                    <a:lnTo>
                      <a:pt x="305" y="119"/>
                    </a:lnTo>
                    <a:cubicBezTo>
                      <a:pt x="321" y="126"/>
                      <a:pt x="329" y="145"/>
                      <a:pt x="322" y="161"/>
                    </a:cubicBezTo>
                    <a:cubicBezTo>
                      <a:pt x="315" y="177"/>
                      <a:pt x="296" y="185"/>
                      <a:pt x="280" y="178"/>
                    </a:cubicBezTo>
                    <a:lnTo>
                      <a:pt x="24" y="66"/>
                    </a:lnTo>
                    <a:cubicBezTo>
                      <a:pt x="7" y="59"/>
                      <a:pt x="0" y="40"/>
                      <a:pt x="7" y="24"/>
                    </a:cubicBezTo>
                    <a:cubicBezTo>
                      <a:pt x="14" y="7"/>
                      <a:pt x="33" y="0"/>
                      <a:pt x="49" y="7"/>
                    </a:cubicBezTo>
                    <a:close/>
                  </a:path>
                </a:pathLst>
              </a:custGeom>
              <a:solidFill>
                <a:srgbClr val="FF6600"/>
              </a:solidFill>
              <a:ln w="6">
                <a:solidFill>
                  <a:srgbClr val="FF6600"/>
                </a:solidFill>
                <a:bevel/>
                <a:headEnd/>
                <a:tailEnd/>
              </a:ln>
            </p:spPr>
            <p:txBody>
              <a:bodyPr/>
              <a:lstStyle/>
              <a:p>
                <a:endParaRPr lang="es-ES"/>
              </a:p>
            </p:txBody>
          </p:sp>
          <p:sp>
            <p:nvSpPr>
              <p:cNvPr id="6422" name="Freeform 307"/>
              <p:cNvSpPr>
                <a:spLocks/>
              </p:cNvSpPr>
              <p:nvPr/>
            </p:nvSpPr>
            <p:spPr bwMode="auto">
              <a:xfrm>
                <a:off x="773" y="1101"/>
                <a:ext cx="126"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0" y="34"/>
                    </a:moveTo>
                    <a:lnTo>
                      <a:pt x="302" y="2"/>
                    </a:lnTo>
                    <a:cubicBezTo>
                      <a:pt x="319" y="0"/>
                      <a:pt x="335" y="12"/>
                      <a:pt x="337" y="30"/>
                    </a:cubicBezTo>
                    <a:cubicBezTo>
                      <a:pt x="339" y="47"/>
                      <a:pt x="327" y="63"/>
                      <a:pt x="309" y="65"/>
                    </a:cubicBezTo>
                    <a:lnTo>
                      <a:pt x="37" y="97"/>
                    </a:lnTo>
                    <a:cubicBezTo>
                      <a:pt x="20" y="99"/>
                      <a:pt x="4" y="87"/>
                      <a:pt x="2" y="69"/>
                    </a:cubicBezTo>
                    <a:cubicBezTo>
                      <a:pt x="0" y="52"/>
                      <a:pt x="12" y="36"/>
                      <a:pt x="30" y="34"/>
                    </a:cubicBezTo>
                    <a:close/>
                  </a:path>
                </a:pathLst>
              </a:custGeom>
              <a:solidFill>
                <a:srgbClr val="FF6600"/>
              </a:solidFill>
              <a:ln w="6">
                <a:solidFill>
                  <a:srgbClr val="FF6600"/>
                </a:solidFill>
                <a:bevel/>
                <a:headEnd/>
                <a:tailEnd/>
              </a:ln>
            </p:spPr>
            <p:txBody>
              <a:bodyPr/>
              <a:lstStyle/>
              <a:p>
                <a:endParaRPr lang="es-ES"/>
              </a:p>
            </p:txBody>
          </p:sp>
          <p:sp>
            <p:nvSpPr>
              <p:cNvPr id="6423" name="Freeform 308"/>
              <p:cNvSpPr>
                <a:spLocks/>
              </p:cNvSpPr>
              <p:nvPr/>
            </p:nvSpPr>
            <p:spPr bwMode="auto">
              <a:xfrm>
                <a:off x="874" y="1101"/>
                <a:ext cx="125"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7" y="2"/>
                    </a:moveTo>
                    <a:lnTo>
                      <a:pt x="309" y="34"/>
                    </a:lnTo>
                    <a:cubicBezTo>
                      <a:pt x="327" y="36"/>
                      <a:pt x="339" y="52"/>
                      <a:pt x="337" y="69"/>
                    </a:cubicBezTo>
                    <a:cubicBezTo>
                      <a:pt x="335" y="87"/>
                      <a:pt x="319" y="99"/>
                      <a:pt x="302" y="97"/>
                    </a:cubicBezTo>
                    <a:lnTo>
                      <a:pt x="30" y="65"/>
                    </a:lnTo>
                    <a:cubicBezTo>
                      <a:pt x="12" y="63"/>
                      <a:pt x="0" y="47"/>
                      <a:pt x="2" y="30"/>
                    </a:cubicBezTo>
                    <a:cubicBezTo>
                      <a:pt x="4" y="12"/>
                      <a:pt x="20" y="0"/>
                      <a:pt x="37" y="2"/>
                    </a:cubicBezTo>
                    <a:close/>
                  </a:path>
                </a:pathLst>
              </a:custGeom>
              <a:solidFill>
                <a:srgbClr val="FF6600"/>
              </a:solidFill>
              <a:ln w="6">
                <a:solidFill>
                  <a:srgbClr val="FF6600"/>
                </a:solidFill>
                <a:bevel/>
                <a:headEnd/>
                <a:tailEnd/>
              </a:ln>
            </p:spPr>
            <p:txBody>
              <a:bodyPr/>
              <a:lstStyle/>
              <a:p>
                <a:endParaRPr lang="es-ES"/>
              </a:p>
            </p:txBody>
          </p:sp>
          <p:sp>
            <p:nvSpPr>
              <p:cNvPr id="6424" name="Freeform 309"/>
              <p:cNvSpPr>
                <a:spLocks/>
              </p:cNvSpPr>
              <p:nvPr/>
            </p:nvSpPr>
            <p:spPr bwMode="auto">
              <a:xfrm>
                <a:off x="974" y="1112"/>
                <a:ext cx="120" cy="44"/>
              </a:xfrm>
              <a:custGeom>
                <a:avLst/>
                <a:gdLst>
                  <a:gd name="T0" fmla="*/ 0 w 325"/>
                  <a:gd name="T1" fmla="*/ 0 h 117"/>
                  <a:gd name="T2" fmla="*/ 0 w 325"/>
                  <a:gd name="T3" fmla="*/ 0 h 117"/>
                  <a:gd name="T4" fmla="*/ 0 w 325"/>
                  <a:gd name="T5" fmla="*/ 0 h 117"/>
                  <a:gd name="T6" fmla="*/ 0 w 325"/>
                  <a:gd name="T7" fmla="*/ 0 h 117"/>
                  <a:gd name="T8" fmla="*/ 0 w 325"/>
                  <a:gd name="T9" fmla="*/ 0 h 117"/>
                  <a:gd name="T10" fmla="*/ 0 w 325"/>
                  <a:gd name="T11" fmla="*/ 0 h 117"/>
                  <a:gd name="T12" fmla="*/ 0 w 325"/>
                  <a:gd name="T13" fmla="*/ 0 h 117"/>
                  <a:gd name="T14" fmla="*/ 0 60000 65536"/>
                  <a:gd name="T15" fmla="*/ 0 60000 65536"/>
                  <a:gd name="T16" fmla="*/ 0 60000 65536"/>
                  <a:gd name="T17" fmla="*/ 0 60000 65536"/>
                  <a:gd name="T18" fmla="*/ 0 60000 65536"/>
                  <a:gd name="T19" fmla="*/ 0 60000 65536"/>
                  <a:gd name="T20" fmla="*/ 0 60000 65536"/>
                  <a:gd name="T21" fmla="*/ 0 w 325"/>
                  <a:gd name="T22" fmla="*/ 0 h 117"/>
                  <a:gd name="T23" fmla="*/ 325 w 325"/>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5" h="117">
                    <a:moveTo>
                      <a:pt x="40" y="3"/>
                    </a:moveTo>
                    <a:lnTo>
                      <a:pt x="296" y="51"/>
                    </a:lnTo>
                    <a:cubicBezTo>
                      <a:pt x="314" y="54"/>
                      <a:pt x="325" y="71"/>
                      <a:pt x="322" y="88"/>
                    </a:cubicBezTo>
                    <a:cubicBezTo>
                      <a:pt x="319" y="106"/>
                      <a:pt x="302" y="117"/>
                      <a:pt x="285" y="114"/>
                    </a:cubicBezTo>
                    <a:lnTo>
                      <a:pt x="29" y="66"/>
                    </a:lnTo>
                    <a:cubicBezTo>
                      <a:pt x="11" y="63"/>
                      <a:pt x="0" y="46"/>
                      <a:pt x="3" y="29"/>
                    </a:cubicBezTo>
                    <a:cubicBezTo>
                      <a:pt x="6" y="11"/>
                      <a:pt x="23" y="0"/>
                      <a:pt x="40" y="3"/>
                    </a:cubicBezTo>
                    <a:close/>
                  </a:path>
                </a:pathLst>
              </a:custGeom>
              <a:solidFill>
                <a:srgbClr val="FF6600"/>
              </a:solidFill>
              <a:ln w="6">
                <a:solidFill>
                  <a:srgbClr val="FF6600"/>
                </a:solidFill>
                <a:bevel/>
                <a:headEnd/>
                <a:tailEnd/>
              </a:ln>
            </p:spPr>
            <p:txBody>
              <a:bodyPr/>
              <a:lstStyle/>
              <a:p>
                <a:endParaRPr lang="es-ES"/>
              </a:p>
            </p:txBody>
          </p:sp>
          <p:sp>
            <p:nvSpPr>
              <p:cNvPr id="6425" name="Freeform 310"/>
              <p:cNvSpPr>
                <a:spLocks/>
              </p:cNvSpPr>
              <p:nvPr/>
            </p:nvSpPr>
            <p:spPr bwMode="auto">
              <a:xfrm>
                <a:off x="1068" y="1094"/>
                <a:ext cx="128" cy="62"/>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26" y="102"/>
                    </a:moveTo>
                    <a:lnTo>
                      <a:pt x="298" y="6"/>
                    </a:lnTo>
                    <a:cubicBezTo>
                      <a:pt x="314" y="0"/>
                      <a:pt x="333" y="9"/>
                      <a:pt x="339" y="26"/>
                    </a:cubicBezTo>
                    <a:cubicBezTo>
                      <a:pt x="345" y="42"/>
                      <a:pt x="336" y="61"/>
                      <a:pt x="319" y="67"/>
                    </a:cubicBezTo>
                    <a:lnTo>
                      <a:pt x="47" y="163"/>
                    </a:lnTo>
                    <a:cubicBezTo>
                      <a:pt x="30" y="169"/>
                      <a:pt x="12" y="160"/>
                      <a:pt x="6" y="143"/>
                    </a:cubicBezTo>
                    <a:cubicBezTo>
                      <a:pt x="0" y="126"/>
                      <a:pt x="9" y="108"/>
                      <a:pt x="26" y="102"/>
                    </a:cubicBezTo>
                    <a:close/>
                  </a:path>
                </a:pathLst>
              </a:custGeom>
              <a:solidFill>
                <a:srgbClr val="FF6600"/>
              </a:solidFill>
              <a:ln w="6">
                <a:solidFill>
                  <a:srgbClr val="FF6600"/>
                </a:solidFill>
                <a:bevel/>
                <a:headEnd/>
                <a:tailEnd/>
              </a:ln>
            </p:spPr>
            <p:txBody>
              <a:bodyPr/>
              <a:lstStyle/>
              <a:p>
                <a:endParaRPr lang="es-ES"/>
              </a:p>
            </p:txBody>
          </p:sp>
          <p:sp>
            <p:nvSpPr>
              <p:cNvPr id="6426" name="Freeform 311"/>
              <p:cNvSpPr>
                <a:spLocks/>
              </p:cNvSpPr>
              <p:nvPr/>
            </p:nvSpPr>
            <p:spPr bwMode="auto">
              <a:xfrm>
                <a:off x="1169" y="1094"/>
                <a:ext cx="128" cy="74"/>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50" y="8"/>
                    </a:moveTo>
                    <a:lnTo>
                      <a:pt x="322" y="136"/>
                    </a:lnTo>
                    <a:cubicBezTo>
                      <a:pt x="338" y="143"/>
                      <a:pt x="345" y="162"/>
                      <a:pt x="337" y="178"/>
                    </a:cubicBezTo>
                    <a:cubicBezTo>
                      <a:pt x="330" y="194"/>
                      <a:pt x="311" y="201"/>
                      <a:pt x="295" y="193"/>
                    </a:cubicBezTo>
                    <a:lnTo>
                      <a:pt x="23" y="65"/>
                    </a:lnTo>
                    <a:cubicBezTo>
                      <a:pt x="7" y="58"/>
                      <a:pt x="0" y="39"/>
                      <a:pt x="8" y="23"/>
                    </a:cubicBezTo>
                    <a:cubicBezTo>
                      <a:pt x="15" y="7"/>
                      <a:pt x="34" y="0"/>
                      <a:pt x="50" y="8"/>
                    </a:cubicBezTo>
                    <a:close/>
                  </a:path>
                </a:pathLst>
              </a:custGeom>
              <a:solidFill>
                <a:srgbClr val="FF6600"/>
              </a:solidFill>
              <a:ln w="6">
                <a:solidFill>
                  <a:srgbClr val="FF6600"/>
                </a:solidFill>
                <a:bevel/>
                <a:headEnd/>
                <a:tailEnd/>
              </a:ln>
            </p:spPr>
            <p:txBody>
              <a:bodyPr/>
              <a:lstStyle/>
              <a:p>
                <a:endParaRPr lang="es-ES"/>
              </a:p>
            </p:txBody>
          </p:sp>
          <p:sp>
            <p:nvSpPr>
              <p:cNvPr id="6427" name="Freeform 312"/>
              <p:cNvSpPr>
                <a:spLocks/>
              </p:cNvSpPr>
              <p:nvPr/>
            </p:nvSpPr>
            <p:spPr bwMode="auto">
              <a:xfrm>
                <a:off x="1270" y="1141"/>
                <a:ext cx="127" cy="81"/>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51" y="8"/>
                    </a:moveTo>
                    <a:lnTo>
                      <a:pt x="323" y="152"/>
                    </a:lnTo>
                    <a:cubicBezTo>
                      <a:pt x="339" y="160"/>
                      <a:pt x="345" y="180"/>
                      <a:pt x="337" y="195"/>
                    </a:cubicBezTo>
                    <a:cubicBezTo>
                      <a:pt x="328" y="211"/>
                      <a:pt x="309" y="217"/>
                      <a:pt x="293" y="209"/>
                    </a:cubicBezTo>
                    <a:lnTo>
                      <a:pt x="21" y="65"/>
                    </a:lnTo>
                    <a:cubicBezTo>
                      <a:pt x="6" y="56"/>
                      <a:pt x="0" y="37"/>
                      <a:pt x="8" y="21"/>
                    </a:cubicBezTo>
                    <a:cubicBezTo>
                      <a:pt x="16" y="6"/>
                      <a:pt x="36" y="0"/>
                      <a:pt x="51" y="8"/>
                    </a:cubicBezTo>
                    <a:close/>
                  </a:path>
                </a:pathLst>
              </a:custGeom>
              <a:solidFill>
                <a:srgbClr val="FF6600"/>
              </a:solidFill>
              <a:ln w="6">
                <a:solidFill>
                  <a:srgbClr val="FF6600"/>
                </a:solidFill>
                <a:bevel/>
                <a:headEnd/>
                <a:tailEnd/>
              </a:ln>
            </p:spPr>
            <p:txBody>
              <a:bodyPr/>
              <a:lstStyle/>
              <a:p>
                <a:endParaRPr lang="es-ES"/>
              </a:p>
            </p:txBody>
          </p:sp>
          <p:sp>
            <p:nvSpPr>
              <p:cNvPr id="6428" name="Freeform 313"/>
              <p:cNvSpPr>
                <a:spLocks/>
              </p:cNvSpPr>
              <p:nvPr/>
            </p:nvSpPr>
            <p:spPr bwMode="auto">
              <a:xfrm>
                <a:off x="1370" y="1195"/>
                <a:ext cx="122" cy="98"/>
              </a:xfrm>
              <a:custGeom>
                <a:avLst/>
                <a:gdLst>
                  <a:gd name="T0" fmla="*/ 0 w 329"/>
                  <a:gd name="T1" fmla="*/ 0 h 265"/>
                  <a:gd name="T2" fmla="*/ 0 w 329"/>
                  <a:gd name="T3" fmla="*/ 0 h 265"/>
                  <a:gd name="T4" fmla="*/ 0 w 329"/>
                  <a:gd name="T5" fmla="*/ 0 h 265"/>
                  <a:gd name="T6" fmla="*/ 0 w 329"/>
                  <a:gd name="T7" fmla="*/ 0 h 265"/>
                  <a:gd name="T8" fmla="*/ 0 w 329"/>
                  <a:gd name="T9" fmla="*/ 0 h 265"/>
                  <a:gd name="T10" fmla="*/ 0 w 329"/>
                  <a:gd name="T11" fmla="*/ 0 h 265"/>
                  <a:gd name="T12" fmla="*/ 0 w 329"/>
                  <a:gd name="T13" fmla="*/ 0 h 265"/>
                  <a:gd name="T14" fmla="*/ 0 60000 65536"/>
                  <a:gd name="T15" fmla="*/ 0 60000 65536"/>
                  <a:gd name="T16" fmla="*/ 0 60000 65536"/>
                  <a:gd name="T17" fmla="*/ 0 60000 65536"/>
                  <a:gd name="T18" fmla="*/ 0 60000 65536"/>
                  <a:gd name="T19" fmla="*/ 0 60000 65536"/>
                  <a:gd name="T20" fmla="*/ 0 60000 65536"/>
                  <a:gd name="T21" fmla="*/ 0 w 329"/>
                  <a:gd name="T22" fmla="*/ 0 h 265"/>
                  <a:gd name="T23" fmla="*/ 329 w 32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65">
                    <a:moveTo>
                      <a:pt x="56" y="11"/>
                    </a:moveTo>
                    <a:lnTo>
                      <a:pt x="312" y="203"/>
                    </a:lnTo>
                    <a:cubicBezTo>
                      <a:pt x="326" y="213"/>
                      <a:pt x="329" y="234"/>
                      <a:pt x="318" y="248"/>
                    </a:cubicBezTo>
                    <a:cubicBezTo>
                      <a:pt x="307" y="262"/>
                      <a:pt x="287" y="265"/>
                      <a:pt x="273" y="254"/>
                    </a:cubicBezTo>
                    <a:lnTo>
                      <a:pt x="17" y="62"/>
                    </a:lnTo>
                    <a:cubicBezTo>
                      <a:pt x="3" y="51"/>
                      <a:pt x="0" y="31"/>
                      <a:pt x="11" y="17"/>
                    </a:cubicBezTo>
                    <a:cubicBezTo>
                      <a:pt x="21" y="3"/>
                      <a:pt x="42" y="0"/>
                      <a:pt x="56" y="11"/>
                    </a:cubicBezTo>
                    <a:close/>
                  </a:path>
                </a:pathLst>
              </a:custGeom>
              <a:solidFill>
                <a:srgbClr val="FF6600"/>
              </a:solidFill>
              <a:ln w="6">
                <a:solidFill>
                  <a:srgbClr val="FF6600"/>
                </a:solidFill>
                <a:bevel/>
                <a:headEnd/>
                <a:tailEnd/>
              </a:ln>
            </p:spPr>
            <p:txBody>
              <a:bodyPr/>
              <a:lstStyle/>
              <a:p>
                <a:endParaRPr lang="es-ES"/>
              </a:p>
            </p:txBody>
          </p:sp>
          <p:sp>
            <p:nvSpPr>
              <p:cNvPr id="6429" name="Freeform 314"/>
              <p:cNvSpPr>
                <a:spLocks/>
              </p:cNvSpPr>
              <p:nvPr/>
            </p:nvSpPr>
            <p:spPr bwMode="auto">
              <a:xfrm>
                <a:off x="1466" y="1266"/>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43" y="4"/>
                    </a:moveTo>
                    <a:lnTo>
                      <a:pt x="315" y="68"/>
                    </a:lnTo>
                    <a:cubicBezTo>
                      <a:pt x="332" y="72"/>
                      <a:pt x="343" y="90"/>
                      <a:pt x="339" y="107"/>
                    </a:cubicBezTo>
                    <a:cubicBezTo>
                      <a:pt x="335" y="124"/>
                      <a:pt x="317" y="135"/>
                      <a:pt x="300" y="131"/>
                    </a:cubicBezTo>
                    <a:lnTo>
                      <a:pt x="28" y="67"/>
                    </a:lnTo>
                    <a:cubicBezTo>
                      <a:pt x="11" y="63"/>
                      <a:pt x="0" y="45"/>
                      <a:pt x="4" y="28"/>
                    </a:cubicBezTo>
                    <a:cubicBezTo>
                      <a:pt x="8" y="11"/>
                      <a:pt x="26" y="0"/>
                      <a:pt x="43" y="4"/>
                    </a:cubicBezTo>
                    <a:close/>
                  </a:path>
                </a:pathLst>
              </a:custGeom>
              <a:solidFill>
                <a:srgbClr val="FF6600"/>
              </a:solidFill>
              <a:ln w="6">
                <a:solidFill>
                  <a:srgbClr val="FF6600"/>
                </a:solidFill>
                <a:bevel/>
                <a:headEnd/>
                <a:tailEnd/>
              </a:ln>
            </p:spPr>
            <p:txBody>
              <a:bodyPr/>
              <a:lstStyle/>
              <a:p>
                <a:endParaRPr lang="es-ES"/>
              </a:p>
            </p:txBody>
          </p:sp>
          <p:sp>
            <p:nvSpPr>
              <p:cNvPr id="6430" name="Freeform 315"/>
              <p:cNvSpPr>
                <a:spLocks/>
              </p:cNvSpPr>
              <p:nvPr/>
            </p:nvSpPr>
            <p:spPr bwMode="auto">
              <a:xfrm>
                <a:off x="1566" y="1289"/>
                <a:ext cx="128" cy="81"/>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51" y="8"/>
                    </a:moveTo>
                    <a:lnTo>
                      <a:pt x="323" y="152"/>
                    </a:lnTo>
                    <a:cubicBezTo>
                      <a:pt x="339" y="160"/>
                      <a:pt x="345" y="180"/>
                      <a:pt x="337" y="195"/>
                    </a:cubicBezTo>
                    <a:cubicBezTo>
                      <a:pt x="328" y="211"/>
                      <a:pt x="309" y="217"/>
                      <a:pt x="293" y="209"/>
                    </a:cubicBezTo>
                    <a:lnTo>
                      <a:pt x="21" y="65"/>
                    </a:lnTo>
                    <a:cubicBezTo>
                      <a:pt x="6" y="56"/>
                      <a:pt x="0" y="37"/>
                      <a:pt x="8" y="21"/>
                    </a:cubicBezTo>
                    <a:cubicBezTo>
                      <a:pt x="16" y="6"/>
                      <a:pt x="36" y="0"/>
                      <a:pt x="51" y="8"/>
                    </a:cubicBezTo>
                    <a:close/>
                  </a:path>
                </a:pathLst>
              </a:custGeom>
              <a:solidFill>
                <a:srgbClr val="FF6600"/>
              </a:solidFill>
              <a:ln w="6">
                <a:solidFill>
                  <a:srgbClr val="FF6600"/>
                </a:solidFill>
                <a:bevel/>
                <a:headEnd/>
                <a:tailEnd/>
              </a:ln>
            </p:spPr>
            <p:txBody>
              <a:bodyPr/>
              <a:lstStyle/>
              <a:p>
                <a:endParaRPr lang="es-ES"/>
              </a:p>
            </p:txBody>
          </p:sp>
          <p:sp>
            <p:nvSpPr>
              <p:cNvPr id="6431" name="Freeform 316"/>
              <p:cNvSpPr>
                <a:spLocks/>
              </p:cNvSpPr>
              <p:nvPr/>
            </p:nvSpPr>
            <p:spPr bwMode="auto">
              <a:xfrm>
                <a:off x="1667" y="1343"/>
                <a:ext cx="122" cy="68"/>
              </a:xfrm>
              <a:custGeom>
                <a:avLst/>
                <a:gdLst>
                  <a:gd name="T0" fmla="*/ 0 w 329"/>
                  <a:gd name="T1" fmla="*/ 0 h 185"/>
                  <a:gd name="T2" fmla="*/ 0 w 329"/>
                  <a:gd name="T3" fmla="*/ 0 h 185"/>
                  <a:gd name="T4" fmla="*/ 0 w 329"/>
                  <a:gd name="T5" fmla="*/ 0 h 185"/>
                  <a:gd name="T6" fmla="*/ 0 w 329"/>
                  <a:gd name="T7" fmla="*/ 0 h 185"/>
                  <a:gd name="T8" fmla="*/ 0 w 329"/>
                  <a:gd name="T9" fmla="*/ 0 h 185"/>
                  <a:gd name="T10" fmla="*/ 0 w 329"/>
                  <a:gd name="T11" fmla="*/ 0 h 185"/>
                  <a:gd name="T12" fmla="*/ 0 w 329"/>
                  <a:gd name="T13" fmla="*/ 0 h 185"/>
                  <a:gd name="T14" fmla="*/ 0 60000 65536"/>
                  <a:gd name="T15" fmla="*/ 0 60000 65536"/>
                  <a:gd name="T16" fmla="*/ 0 60000 65536"/>
                  <a:gd name="T17" fmla="*/ 0 60000 65536"/>
                  <a:gd name="T18" fmla="*/ 0 60000 65536"/>
                  <a:gd name="T19" fmla="*/ 0 60000 65536"/>
                  <a:gd name="T20" fmla="*/ 0 60000 65536"/>
                  <a:gd name="T21" fmla="*/ 0 w 329"/>
                  <a:gd name="T22" fmla="*/ 0 h 185"/>
                  <a:gd name="T23" fmla="*/ 329 w 329"/>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85">
                    <a:moveTo>
                      <a:pt x="49" y="7"/>
                    </a:moveTo>
                    <a:lnTo>
                      <a:pt x="305" y="119"/>
                    </a:lnTo>
                    <a:cubicBezTo>
                      <a:pt x="321" y="126"/>
                      <a:pt x="329" y="145"/>
                      <a:pt x="322" y="161"/>
                    </a:cubicBezTo>
                    <a:cubicBezTo>
                      <a:pt x="315" y="177"/>
                      <a:pt x="296" y="185"/>
                      <a:pt x="280" y="178"/>
                    </a:cubicBezTo>
                    <a:lnTo>
                      <a:pt x="24" y="66"/>
                    </a:lnTo>
                    <a:cubicBezTo>
                      <a:pt x="7" y="59"/>
                      <a:pt x="0" y="40"/>
                      <a:pt x="7" y="24"/>
                    </a:cubicBezTo>
                    <a:cubicBezTo>
                      <a:pt x="14" y="7"/>
                      <a:pt x="33" y="0"/>
                      <a:pt x="49" y="7"/>
                    </a:cubicBezTo>
                    <a:close/>
                  </a:path>
                </a:pathLst>
              </a:custGeom>
              <a:solidFill>
                <a:srgbClr val="FF6600"/>
              </a:solidFill>
              <a:ln w="6">
                <a:solidFill>
                  <a:srgbClr val="FF6600"/>
                </a:solidFill>
                <a:bevel/>
                <a:headEnd/>
                <a:tailEnd/>
              </a:ln>
            </p:spPr>
            <p:txBody>
              <a:bodyPr/>
              <a:lstStyle/>
              <a:p>
                <a:endParaRPr lang="es-ES"/>
              </a:p>
            </p:txBody>
          </p:sp>
          <p:sp>
            <p:nvSpPr>
              <p:cNvPr id="6432" name="Freeform 317"/>
              <p:cNvSpPr>
                <a:spLocks/>
              </p:cNvSpPr>
              <p:nvPr/>
            </p:nvSpPr>
            <p:spPr bwMode="auto">
              <a:xfrm>
                <a:off x="1761" y="1349"/>
                <a:ext cx="128" cy="62"/>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26" y="102"/>
                    </a:moveTo>
                    <a:lnTo>
                      <a:pt x="298" y="6"/>
                    </a:lnTo>
                    <a:cubicBezTo>
                      <a:pt x="314" y="0"/>
                      <a:pt x="333" y="9"/>
                      <a:pt x="339" y="26"/>
                    </a:cubicBezTo>
                    <a:cubicBezTo>
                      <a:pt x="345" y="42"/>
                      <a:pt x="336" y="61"/>
                      <a:pt x="319" y="67"/>
                    </a:cubicBezTo>
                    <a:lnTo>
                      <a:pt x="47" y="163"/>
                    </a:lnTo>
                    <a:cubicBezTo>
                      <a:pt x="30" y="169"/>
                      <a:pt x="12" y="160"/>
                      <a:pt x="6" y="143"/>
                    </a:cubicBezTo>
                    <a:cubicBezTo>
                      <a:pt x="0" y="126"/>
                      <a:pt x="9" y="108"/>
                      <a:pt x="26" y="102"/>
                    </a:cubicBezTo>
                    <a:close/>
                  </a:path>
                </a:pathLst>
              </a:custGeom>
              <a:solidFill>
                <a:srgbClr val="FF6600"/>
              </a:solidFill>
              <a:ln w="6">
                <a:solidFill>
                  <a:srgbClr val="FF6600"/>
                </a:solidFill>
                <a:bevel/>
                <a:headEnd/>
                <a:tailEnd/>
              </a:ln>
            </p:spPr>
            <p:txBody>
              <a:bodyPr/>
              <a:lstStyle/>
              <a:p>
                <a:endParaRPr lang="es-ES"/>
              </a:p>
            </p:txBody>
          </p:sp>
          <p:sp>
            <p:nvSpPr>
              <p:cNvPr id="6433" name="Freeform 318"/>
              <p:cNvSpPr>
                <a:spLocks/>
              </p:cNvSpPr>
              <p:nvPr/>
            </p:nvSpPr>
            <p:spPr bwMode="auto">
              <a:xfrm>
                <a:off x="1862" y="1349"/>
                <a:ext cx="128" cy="68"/>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49" y="7"/>
                    </a:moveTo>
                    <a:lnTo>
                      <a:pt x="321" y="119"/>
                    </a:lnTo>
                    <a:cubicBezTo>
                      <a:pt x="337" y="126"/>
                      <a:pt x="345" y="144"/>
                      <a:pt x="338" y="161"/>
                    </a:cubicBezTo>
                    <a:cubicBezTo>
                      <a:pt x="331" y="177"/>
                      <a:pt x="313" y="185"/>
                      <a:pt x="296" y="178"/>
                    </a:cubicBezTo>
                    <a:lnTo>
                      <a:pt x="24" y="66"/>
                    </a:lnTo>
                    <a:cubicBezTo>
                      <a:pt x="8" y="59"/>
                      <a:pt x="0" y="41"/>
                      <a:pt x="7" y="24"/>
                    </a:cubicBezTo>
                    <a:cubicBezTo>
                      <a:pt x="14" y="8"/>
                      <a:pt x="32" y="0"/>
                      <a:pt x="49" y="7"/>
                    </a:cubicBezTo>
                    <a:close/>
                  </a:path>
                </a:pathLst>
              </a:custGeom>
              <a:solidFill>
                <a:srgbClr val="FF6600"/>
              </a:solidFill>
              <a:ln w="6">
                <a:solidFill>
                  <a:srgbClr val="FF6600"/>
                </a:solidFill>
                <a:bevel/>
                <a:headEnd/>
                <a:tailEnd/>
              </a:ln>
            </p:spPr>
            <p:txBody>
              <a:bodyPr/>
              <a:lstStyle/>
              <a:p>
                <a:endParaRPr lang="es-ES"/>
              </a:p>
            </p:txBody>
          </p:sp>
          <p:sp>
            <p:nvSpPr>
              <p:cNvPr id="6434" name="Freeform 319"/>
              <p:cNvSpPr>
                <a:spLocks/>
              </p:cNvSpPr>
              <p:nvPr/>
            </p:nvSpPr>
            <p:spPr bwMode="auto">
              <a:xfrm>
                <a:off x="1963" y="1343"/>
                <a:ext cx="128" cy="74"/>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23" y="136"/>
                    </a:moveTo>
                    <a:lnTo>
                      <a:pt x="295" y="8"/>
                    </a:lnTo>
                    <a:cubicBezTo>
                      <a:pt x="311" y="0"/>
                      <a:pt x="330" y="7"/>
                      <a:pt x="337" y="23"/>
                    </a:cubicBezTo>
                    <a:cubicBezTo>
                      <a:pt x="345" y="39"/>
                      <a:pt x="338" y="58"/>
                      <a:pt x="322" y="65"/>
                    </a:cubicBezTo>
                    <a:lnTo>
                      <a:pt x="50" y="193"/>
                    </a:lnTo>
                    <a:cubicBezTo>
                      <a:pt x="34" y="201"/>
                      <a:pt x="15" y="194"/>
                      <a:pt x="8" y="178"/>
                    </a:cubicBezTo>
                    <a:cubicBezTo>
                      <a:pt x="0" y="162"/>
                      <a:pt x="7" y="143"/>
                      <a:pt x="23" y="136"/>
                    </a:cubicBezTo>
                    <a:close/>
                  </a:path>
                </a:pathLst>
              </a:custGeom>
              <a:solidFill>
                <a:srgbClr val="FF6600"/>
              </a:solidFill>
              <a:ln w="6">
                <a:solidFill>
                  <a:srgbClr val="FF6600"/>
                </a:solidFill>
                <a:bevel/>
                <a:headEnd/>
                <a:tailEnd/>
              </a:ln>
            </p:spPr>
            <p:txBody>
              <a:bodyPr/>
              <a:lstStyle/>
              <a:p>
                <a:endParaRPr lang="es-ES"/>
              </a:p>
            </p:txBody>
          </p:sp>
          <p:sp>
            <p:nvSpPr>
              <p:cNvPr id="6435" name="Freeform 320"/>
              <p:cNvSpPr>
                <a:spLocks/>
              </p:cNvSpPr>
              <p:nvPr/>
            </p:nvSpPr>
            <p:spPr bwMode="auto">
              <a:xfrm>
                <a:off x="2064" y="1343"/>
                <a:ext cx="121" cy="50"/>
              </a:xfrm>
              <a:custGeom>
                <a:avLst/>
                <a:gdLst>
                  <a:gd name="T0" fmla="*/ 0 w 327"/>
                  <a:gd name="T1" fmla="*/ 0 h 135"/>
                  <a:gd name="T2" fmla="*/ 0 w 327"/>
                  <a:gd name="T3" fmla="*/ 0 h 135"/>
                  <a:gd name="T4" fmla="*/ 0 w 327"/>
                  <a:gd name="T5" fmla="*/ 0 h 135"/>
                  <a:gd name="T6" fmla="*/ 0 w 327"/>
                  <a:gd name="T7" fmla="*/ 0 h 135"/>
                  <a:gd name="T8" fmla="*/ 0 w 327"/>
                  <a:gd name="T9" fmla="*/ 0 h 135"/>
                  <a:gd name="T10" fmla="*/ 0 w 327"/>
                  <a:gd name="T11" fmla="*/ 0 h 135"/>
                  <a:gd name="T12" fmla="*/ 0 w 327"/>
                  <a:gd name="T13" fmla="*/ 0 h 135"/>
                  <a:gd name="T14" fmla="*/ 0 60000 65536"/>
                  <a:gd name="T15" fmla="*/ 0 60000 65536"/>
                  <a:gd name="T16" fmla="*/ 0 60000 65536"/>
                  <a:gd name="T17" fmla="*/ 0 60000 65536"/>
                  <a:gd name="T18" fmla="*/ 0 60000 65536"/>
                  <a:gd name="T19" fmla="*/ 0 60000 65536"/>
                  <a:gd name="T20" fmla="*/ 0 60000 65536"/>
                  <a:gd name="T21" fmla="*/ 0 w 327"/>
                  <a:gd name="T22" fmla="*/ 0 h 135"/>
                  <a:gd name="T23" fmla="*/ 327 w 327"/>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135">
                    <a:moveTo>
                      <a:pt x="43" y="4"/>
                    </a:moveTo>
                    <a:lnTo>
                      <a:pt x="299" y="68"/>
                    </a:lnTo>
                    <a:cubicBezTo>
                      <a:pt x="316" y="73"/>
                      <a:pt x="327" y="90"/>
                      <a:pt x="323" y="107"/>
                    </a:cubicBezTo>
                    <a:cubicBezTo>
                      <a:pt x="318" y="124"/>
                      <a:pt x="301" y="135"/>
                      <a:pt x="284" y="131"/>
                    </a:cubicBezTo>
                    <a:lnTo>
                      <a:pt x="28" y="67"/>
                    </a:lnTo>
                    <a:cubicBezTo>
                      <a:pt x="11" y="62"/>
                      <a:pt x="0" y="45"/>
                      <a:pt x="4" y="28"/>
                    </a:cubicBezTo>
                    <a:cubicBezTo>
                      <a:pt x="9" y="11"/>
                      <a:pt x="26" y="0"/>
                      <a:pt x="43" y="4"/>
                    </a:cubicBezTo>
                    <a:close/>
                  </a:path>
                </a:pathLst>
              </a:custGeom>
              <a:solidFill>
                <a:srgbClr val="FF6600"/>
              </a:solidFill>
              <a:ln w="6">
                <a:solidFill>
                  <a:srgbClr val="FF6600"/>
                </a:solidFill>
                <a:bevel/>
                <a:headEnd/>
                <a:tailEnd/>
              </a:ln>
            </p:spPr>
            <p:txBody>
              <a:bodyPr/>
              <a:lstStyle/>
              <a:p>
                <a:endParaRPr lang="es-ES"/>
              </a:p>
            </p:txBody>
          </p:sp>
          <p:sp>
            <p:nvSpPr>
              <p:cNvPr id="6436" name="Freeform 321"/>
              <p:cNvSpPr>
                <a:spLocks/>
              </p:cNvSpPr>
              <p:nvPr/>
            </p:nvSpPr>
            <p:spPr bwMode="auto">
              <a:xfrm>
                <a:off x="2159" y="1366"/>
                <a:ext cx="127" cy="158"/>
              </a:xfrm>
              <a:custGeom>
                <a:avLst/>
                <a:gdLst>
                  <a:gd name="T0" fmla="*/ 0 w 345"/>
                  <a:gd name="T1" fmla="*/ 0 h 425"/>
                  <a:gd name="T2" fmla="*/ 0 w 345"/>
                  <a:gd name="T3" fmla="*/ 0 h 425"/>
                  <a:gd name="T4" fmla="*/ 0 w 345"/>
                  <a:gd name="T5" fmla="*/ 0 h 425"/>
                  <a:gd name="T6" fmla="*/ 0 w 345"/>
                  <a:gd name="T7" fmla="*/ 0 h 425"/>
                  <a:gd name="T8" fmla="*/ 0 w 345"/>
                  <a:gd name="T9" fmla="*/ 0 h 425"/>
                  <a:gd name="T10" fmla="*/ 0 w 345"/>
                  <a:gd name="T11" fmla="*/ 0 h 425"/>
                  <a:gd name="T12" fmla="*/ 0 w 345"/>
                  <a:gd name="T13" fmla="*/ 0 h 425"/>
                  <a:gd name="T14" fmla="*/ 0 60000 65536"/>
                  <a:gd name="T15" fmla="*/ 0 60000 65536"/>
                  <a:gd name="T16" fmla="*/ 0 60000 65536"/>
                  <a:gd name="T17" fmla="*/ 0 60000 65536"/>
                  <a:gd name="T18" fmla="*/ 0 60000 65536"/>
                  <a:gd name="T19" fmla="*/ 0 60000 65536"/>
                  <a:gd name="T20" fmla="*/ 0 60000 65536"/>
                  <a:gd name="T21" fmla="*/ 0 w 345"/>
                  <a:gd name="T22" fmla="*/ 0 h 425"/>
                  <a:gd name="T23" fmla="*/ 345 w 345"/>
                  <a:gd name="T24" fmla="*/ 425 h 4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425">
                    <a:moveTo>
                      <a:pt x="62" y="17"/>
                    </a:moveTo>
                    <a:lnTo>
                      <a:pt x="334" y="369"/>
                    </a:lnTo>
                    <a:cubicBezTo>
                      <a:pt x="345" y="383"/>
                      <a:pt x="342" y="403"/>
                      <a:pt x="328" y="414"/>
                    </a:cubicBezTo>
                    <a:cubicBezTo>
                      <a:pt x="314" y="425"/>
                      <a:pt x="294" y="422"/>
                      <a:pt x="283" y="408"/>
                    </a:cubicBezTo>
                    <a:lnTo>
                      <a:pt x="11" y="56"/>
                    </a:lnTo>
                    <a:cubicBezTo>
                      <a:pt x="0" y="42"/>
                      <a:pt x="3" y="22"/>
                      <a:pt x="17" y="11"/>
                    </a:cubicBezTo>
                    <a:cubicBezTo>
                      <a:pt x="31" y="0"/>
                      <a:pt x="51" y="3"/>
                      <a:pt x="62" y="17"/>
                    </a:cubicBezTo>
                    <a:close/>
                  </a:path>
                </a:pathLst>
              </a:custGeom>
              <a:solidFill>
                <a:srgbClr val="FF6600"/>
              </a:solidFill>
              <a:ln w="6">
                <a:solidFill>
                  <a:srgbClr val="FF6600"/>
                </a:solidFill>
                <a:bevel/>
                <a:headEnd/>
                <a:tailEnd/>
              </a:ln>
            </p:spPr>
            <p:txBody>
              <a:bodyPr/>
              <a:lstStyle/>
              <a:p>
                <a:endParaRPr lang="es-ES"/>
              </a:p>
            </p:txBody>
          </p:sp>
          <p:sp>
            <p:nvSpPr>
              <p:cNvPr id="6437" name="Freeform 322"/>
              <p:cNvSpPr>
                <a:spLocks/>
              </p:cNvSpPr>
              <p:nvPr/>
            </p:nvSpPr>
            <p:spPr bwMode="auto">
              <a:xfrm>
                <a:off x="2259" y="1497"/>
                <a:ext cx="128" cy="151"/>
              </a:xfrm>
              <a:custGeom>
                <a:avLst/>
                <a:gdLst>
                  <a:gd name="T0" fmla="*/ 0 w 344"/>
                  <a:gd name="T1" fmla="*/ 0 h 408"/>
                  <a:gd name="T2" fmla="*/ 0 w 344"/>
                  <a:gd name="T3" fmla="*/ 0 h 408"/>
                  <a:gd name="T4" fmla="*/ 0 w 344"/>
                  <a:gd name="T5" fmla="*/ 0 h 408"/>
                  <a:gd name="T6" fmla="*/ 0 w 344"/>
                  <a:gd name="T7" fmla="*/ 0 h 408"/>
                  <a:gd name="T8" fmla="*/ 0 w 344"/>
                  <a:gd name="T9" fmla="*/ 0 h 408"/>
                  <a:gd name="T10" fmla="*/ 0 w 344"/>
                  <a:gd name="T11" fmla="*/ 0 h 408"/>
                  <a:gd name="T12" fmla="*/ 0 w 344"/>
                  <a:gd name="T13" fmla="*/ 0 h 408"/>
                  <a:gd name="T14" fmla="*/ 0 60000 65536"/>
                  <a:gd name="T15" fmla="*/ 0 60000 65536"/>
                  <a:gd name="T16" fmla="*/ 0 60000 65536"/>
                  <a:gd name="T17" fmla="*/ 0 60000 65536"/>
                  <a:gd name="T18" fmla="*/ 0 60000 65536"/>
                  <a:gd name="T19" fmla="*/ 0 60000 65536"/>
                  <a:gd name="T20" fmla="*/ 0 60000 65536"/>
                  <a:gd name="T21" fmla="*/ 0 w 344"/>
                  <a:gd name="T22" fmla="*/ 0 h 408"/>
                  <a:gd name="T23" fmla="*/ 344 w 34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4" h="408">
                    <a:moveTo>
                      <a:pt x="61" y="16"/>
                    </a:moveTo>
                    <a:lnTo>
                      <a:pt x="333" y="352"/>
                    </a:lnTo>
                    <a:cubicBezTo>
                      <a:pt x="344" y="366"/>
                      <a:pt x="342" y="386"/>
                      <a:pt x="329" y="397"/>
                    </a:cubicBezTo>
                    <a:cubicBezTo>
                      <a:pt x="315" y="408"/>
                      <a:pt x="295" y="406"/>
                      <a:pt x="284" y="393"/>
                    </a:cubicBezTo>
                    <a:lnTo>
                      <a:pt x="12" y="57"/>
                    </a:lnTo>
                    <a:cubicBezTo>
                      <a:pt x="0" y="43"/>
                      <a:pt x="3" y="23"/>
                      <a:pt x="16" y="12"/>
                    </a:cubicBezTo>
                    <a:cubicBezTo>
                      <a:pt x="30" y="0"/>
                      <a:pt x="50" y="3"/>
                      <a:pt x="61" y="16"/>
                    </a:cubicBezTo>
                    <a:close/>
                  </a:path>
                </a:pathLst>
              </a:custGeom>
              <a:solidFill>
                <a:srgbClr val="FF6600"/>
              </a:solidFill>
              <a:ln w="6">
                <a:solidFill>
                  <a:srgbClr val="FF6600"/>
                </a:solidFill>
                <a:bevel/>
                <a:headEnd/>
                <a:tailEnd/>
              </a:ln>
            </p:spPr>
            <p:txBody>
              <a:bodyPr/>
              <a:lstStyle/>
              <a:p>
                <a:endParaRPr lang="es-ES"/>
              </a:p>
            </p:txBody>
          </p:sp>
          <p:sp>
            <p:nvSpPr>
              <p:cNvPr id="6438" name="Freeform 323"/>
              <p:cNvSpPr>
                <a:spLocks/>
              </p:cNvSpPr>
              <p:nvPr/>
            </p:nvSpPr>
            <p:spPr bwMode="auto">
              <a:xfrm>
                <a:off x="2360" y="1622"/>
                <a:ext cx="121" cy="127"/>
              </a:xfrm>
              <a:custGeom>
                <a:avLst/>
                <a:gdLst>
                  <a:gd name="T0" fmla="*/ 0 w 327"/>
                  <a:gd name="T1" fmla="*/ 0 h 343"/>
                  <a:gd name="T2" fmla="*/ 0 w 327"/>
                  <a:gd name="T3" fmla="*/ 0 h 343"/>
                  <a:gd name="T4" fmla="*/ 0 w 327"/>
                  <a:gd name="T5" fmla="*/ 0 h 343"/>
                  <a:gd name="T6" fmla="*/ 0 w 327"/>
                  <a:gd name="T7" fmla="*/ 0 h 343"/>
                  <a:gd name="T8" fmla="*/ 0 w 327"/>
                  <a:gd name="T9" fmla="*/ 0 h 343"/>
                  <a:gd name="T10" fmla="*/ 0 w 327"/>
                  <a:gd name="T11" fmla="*/ 0 h 343"/>
                  <a:gd name="T12" fmla="*/ 0 w 327"/>
                  <a:gd name="T13" fmla="*/ 0 h 343"/>
                  <a:gd name="T14" fmla="*/ 0 60000 65536"/>
                  <a:gd name="T15" fmla="*/ 0 60000 65536"/>
                  <a:gd name="T16" fmla="*/ 0 60000 65536"/>
                  <a:gd name="T17" fmla="*/ 0 60000 65536"/>
                  <a:gd name="T18" fmla="*/ 0 60000 65536"/>
                  <a:gd name="T19" fmla="*/ 0 60000 65536"/>
                  <a:gd name="T20" fmla="*/ 0 60000 65536"/>
                  <a:gd name="T21" fmla="*/ 0 w 327"/>
                  <a:gd name="T22" fmla="*/ 0 h 343"/>
                  <a:gd name="T23" fmla="*/ 327 w 327"/>
                  <a:gd name="T24" fmla="*/ 343 h 3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343">
                    <a:moveTo>
                      <a:pt x="59" y="14"/>
                    </a:moveTo>
                    <a:lnTo>
                      <a:pt x="315" y="286"/>
                    </a:lnTo>
                    <a:cubicBezTo>
                      <a:pt x="327" y="298"/>
                      <a:pt x="326" y="319"/>
                      <a:pt x="313" y="331"/>
                    </a:cubicBezTo>
                    <a:cubicBezTo>
                      <a:pt x="301" y="343"/>
                      <a:pt x="280" y="342"/>
                      <a:pt x="268" y="329"/>
                    </a:cubicBezTo>
                    <a:lnTo>
                      <a:pt x="12" y="57"/>
                    </a:lnTo>
                    <a:cubicBezTo>
                      <a:pt x="0" y="45"/>
                      <a:pt x="1" y="24"/>
                      <a:pt x="14" y="12"/>
                    </a:cubicBezTo>
                    <a:cubicBezTo>
                      <a:pt x="26" y="0"/>
                      <a:pt x="47" y="1"/>
                      <a:pt x="59" y="14"/>
                    </a:cubicBezTo>
                    <a:close/>
                  </a:path>
                </a:pathLst>
              </a:custGeom>
              <a:solidFill>
                <a:srgbClr val="FF6600"/>
              </a:solidFill>
              <a:ln w="6">
                <a:solidFill>
                  <a:srgbClr val="FF6600"/>
                </a:solidFill>
                <a:bevel/>
                <a:headEnd/>
                <a:tailEnd/>
              </a:ln>
            </p:spPr>
            <p:txBody>
              <a:bodyPr/>
              <a:lstStyle/>
              <a:p>
                <a:endParaRPr lang="es-ES"/>
              </a:p>
            </p:txBody>
          </p:sp>
          <p:sp>
            <p:nvSpPr>
              <p:cNvPr id="6439" name="Freeform 324"/>
              <p:cNvSpPr>
                <a:spLocks/>
              </p:cNvSpPr>
              <p:nvPr/>
            </p:nvSpPr>
            <p:spPr bwMode="auto">
              <a:xfrm>
                <a:off x="2456" y="1711"/>
                <a:ext cx="125"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0" y="34"/>
                    </a:moveTo>
                    <a:lnTo>
                      <a:pt x="302" y="2"/>
                    </a:lnTo>
                    <a:cubicBezTo>
                      <a:pt x="319" y="0"/>
                      <a:pt x="335" y="12"/>
                      <a:pt x="337" y="30"/>
                    </a:cubicBezTo>
                    <a:cubicBezTo>
                      <a:pt x="339" y="47"/>
                      <a:pt x="327" y="63"/>
                      <a:pt x="309" y="65"/>
                    </a:cubicBezTo>
                    <a:lnTo>
                      <a:pt x="37" y="97"/>
                    </a:lnTo>
                    <a:cubicBezTo>
                      <a:pt x="20" y="99"/>
                      <a:pt x="4" y="87"/>
                      <a:pt x="2" y="69"/>
                    </a:cubicBezTo>
                    <a:cubicBezTo>
                      <a:pt x="0" y="52"/>
                      <a:pt x="12" y="36"/>
                      <a:pt x="30" y="34"/>
                    </a:cubicBezTo>
                    <a:close/>
                  </a:path>
                </a:pathLst>
              </a:custGeom>
              <a:solidFill>
                <a:srgbClr val="FF6600"/>
              </a:solidFill>
              <a:ln w="6">
                <a:solidFill>
                  <a:srgbClr val="FF6600"/>
                </a:solidFill>
                <a:bevel/>
                <a:headEnd/>
                <a:tailEnd/>
              </a:ln>
            </p:spPr>
            <p:txBody>
              <a:bodyPr/>
              <a:lstStyle/>
              <a:p>
                <a:endParaRPr lang="es-ES"/>
              </a:p>
            </p:txBody>
          </p:sp>
          <p:sp>
            <p:nvSpPr>
              <p:cNvPr id="6440" name="Freeform 325"/>
              <p:cNvSpPr>
                <a:spLocks/>
              </p:cNvSpPr>
              <p:nvPr/>
            </p:nvSpPr>
            <p:spPr bwMode="auto">
              <a:xfrm>
                <a:off x="2557" y="1705"/>
                <a:ext cx="125" cy="31"/>
              </a:xfrm>
              <a:custGeom>
                <a:avLst/>
                <a:gdLst>
                  <a:gd name="T0" fmla="*/ 0 w 338"/>
                  <a:gd name="T1" fmla="*/ 0 h 82"/>
                  <a:gd name="T2" fmla="*/ 0 w 338"/>
                  <a:gd name="T3" fmla="*/ 0 h 82"/>
                  <a:gd name="T4" fmla="*/ 0 w 338"/>
                  <a:gd name="T5" fmla="*/ 0 h 82"/>
                  <a:gd name="T6" fmla="*/ 0 w 338"/>
                  <a:gd name="T7" fmla="*/ 0 h 82"/>
                  <a:gd name="T8" fmla="*/ 0 w 338"/>
                  <a:gd name="T9" fmla="*/ 0 h 82"/>
                  <a:gd name="T10" fmla="*/ 0 w 338"/>
                  <a:gd name="T11" fmla="*/ 0 h 82"/>
                  <a:gd name="T12" fmla="*/ 0 w 338"/>
                  <a:gd name="T13" fmla="*/ 0 h 82"/>
                  <a:gd name="T14" fmla="*/ 0 60000 65536"/>
                  <a:gd name="T15" fmla="*/ 0 60000 65536"/>
                  <a:gd name="T16" fmla="*/ 0 60000 65536"/>
                  <a:gd name="T17" fmla="*/ 0 60000 65536"/>
                  <a:gd name="T18" fmla="*/ 0 60000 65536"/>
                  <a:gd name="T19" fmla="*/ 0 60000 65536"/>
                  <a:gd name="T20" fmla="*/ 0 60000 65536"/>
                  <a:gd name="T21" fmla="*/ 0 w 338"/>
                  <a:gd name="T22" fmla="*/ 0 h 82"/>
                  <a:gd name="T23" fmla="*/ 338 w 338"/>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8" h="82">
                    <a:moveTo>
                      <a:pt x="32" y="18"/>
                    </a:moveTo>
                    <a:lnTo>
                      <a:pt x="304" y="2"/>
                    </a:lnTo>
                    <a:cubicBezTo>
                      <a:pt x="321" y="0"/>
                      <a:pt x="336" y="14"/>
                      <a:pt x="337" y="32"/>
                    </a:cubicBezTo>
                    <a:cubicBezTo>
                      <a:pt x="338" y="49"/>
                      <a:pt x="325" y="64"/>
                      <a:pt x="307" y="65"/>
                    </a:cubicBezTo>
                    <a:lnTo>
                      <a:pt x="35" y="81"/>
                    </a:lnTo>
                    <a:cubicBezTo>
                      <a:pt x="18" y="82"/>
                      <a:pt x="3" y="69"/>
                      <a:pt x="2" y="51"/>
                    </a:cubicBezTo>
                    <a:cubicBezTo>
                      <a:pt x="0" y="34"/>
                      <a:pt x="14" y="19"/>
                      <a:pt x="32" y="18"/>
                    </a:cubicBezTo>
                    <a:close/>
                  </a:path>
                </a:pathLst>
              </a:custGeom>
              <a:solidFill>
                <a:srgbClr val="FF6600"/>
              </a:solidFill>
              <a:ln w="6">
                <a:solidFill>
                  <a:srgbClr val="FF6600"/>
                </a:solidFill>
                <a:bevel/>
                <a:headEnd/>
                <a:tailEnd/>
              </a:ln>
            </p:spPr>
            <p:txBody>
              <a:bodyPr/>
              <a:lstStyle/>
              <a:p>
                <a:endParaRPr lang="es-ES"/>
              </a:p>
            </p:txBody>
          </p:sp>
          <p:sp>
            <p:nvSpPr>
              <p:cNvPr id="6441" name="Freeform 326"/>
              <p:cNvSpPr>
                <a:spLocks/>
              </p:cNvSpPr>
              <p:nvPr/>
            </p:nvSpPr>
            <p:spPr bwMode="auto">
              <a:xfrm>
                <a:off x="2656" y="1704"/>
                <a:ext cx="122" cy="92"/>
              </a:xfrm>
              <a:custGeom>
                <a:avLst/>
                <a:gdLst>
                  <a:gd name="T0" fmla="*/ 0 w 329"/>
                  <a:gd name="T1" fmla="*/ 0 h 249"/>
                  <a:gd name="T2" fmla="*/ 0 w 329"/>
                  <a:gd name="T3" fmla="*/ 0 h 249"/>
                  <a:gd name="T4" fmla="*/ 0 w 329"/>
                  <a:gd name="T5" fmla="*/ 0 h 249"/>
                  <a:gd name="T6" fmla="*/ 0 w 329"/>
                  <a:gd name="T7" fmla="*/ 0 h 249"/>
                  <a:gd name="T8" fmla="*/ 0 w 329"/>
                  <a:gd name="T9" fmla="*/ 0 h 249"/>
                  <a:gd name="T10" fmla="*/ 0 w 329"/>
                  <a:gd name="T11" fmla="*/ 0 h 249"/>
                  <a:gd name="T12" fmla="*/ 0 w 329"/>
                  <a:gd name="T13" fmla="*/ 0 h 249"/>
                  <a:gd name="T14" fmla="*/ 0 60000 65536"/>
                  <a:gd name="T15" fmla="*/ 0 60000 65536"/>
                  <a:gd name="T16" fmla="*/ 0 60000 65536"/>
                  <a:gd name="T17" fmla="*/ 0 60000 65536"/>
                  <a:gd name="T18" fmla="*/ 0 60000 65536"/>
                  <a:gd name="T19" fmla="*/ 0 60000 65536"/>
                  <a:gd name="T20" fmla="*/ 0 60000 65536"/>
                  <a:gd name="T21" fmla="*/ 0 w 329"/>
                  <a:gd name="T22" fmla="*/ 0 h 249"/>
                  <a:gd name="T23" fmla="*/ 329 w 329"/>
                  <a:gd name="T24" fmla="*/ 249 h 2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49">
                    <a:moveTo>
                      <a:pt x="55" y="10"/>
                    </a:moveTo>
                    <a:lnTo>
                      <a:pt x="311" y="186"/>
                    </a:lnTo>
                    <a:cubicBezTo>
                      <a:pt x="325" y="196"/>
                      <a:pt x="329" y="216"/>
                      <a:pt x="319" y="231"/>
                    </a:cubicBezTo>
                    <a:cubicBezTo>
                      <a:pt x="309" y="245"/>
                      <a:pt x="289" y="249"/>
                      <a:pt x="274" y="239"/>
                    </a:cubicBezTo>
                    <a:lnTo>
                      <a:pt x="18" y="63"/>
                    </a:lnTo>
                    <a:cubicBezTo>
                      <a:pt x="4" y="53"/>
                      <a:pt x="0" y="33"/>
                      <a:pt x="10" y="18"/>
                    </a:cubicBezTo>
                    <a:cubicBezTo>
                      <a:pt x="20" y="4"/>
                      <a:pt x="40" y="0"/>
                      <a:pt x="55" y="10"/>
                    </a:cubicBezTo>
                    <a:close/>
                  </a:path>
                </a:pathLst>
              </a:custGeom>
              <a:solidFill>
                <a:srgbClr val="FF6600"/>
              </a:solidFill>
              <a:ln w="6">
                <a:solidFill>
                  <a:srgbClr val="FF6600"/>
                </a:solidFill>
                <a:bevel/>
                <a:headEnd/>
                <a:tailEnd/>
              </a:ln>
            </p:spPr>
            <p:txBody>
              <a:bodyPr/>
              <a:lstStyle/>
              <a:p>
                <a:endParaRPr lang="es-ES"/>
              </a:p>
            </p:txBody>
          </p:sp>
          <p:sp>
            <p:nvSpPr>
              <p:cNvPr id="6442" name="Freeform 327"/>
              <p:cNvSpPr>
                <a:spLocks/>
              </p:cNvSpPr>
              <p:nvPr/>
            </p:nvSpPr>
            <p:spPr bwMode="auto">
              <a:xfrm>
                <a:off x="2751" y="1769"/>
                <a:ext cx="128" cy="98"/>
              </a:xfrm>
              <a:custGeom>
                <a:avLst/>
                <a:gdLst>
                  <a:gd name="T0" fmla="*/ 0 w 345"/>
                  <a:gd name="T1" fmla="*/ 0 h 265"/>
                  <a:gd name="T2" fmla="*/ 0 w 345"/>
                  <a:gd name="T3" fmla="*/ 0 h 265"/>
                  <a:gd name="T4" fmla="*/ 0 w 345"/>
                  <a:gd name="T5" fmla="*/ 0 h 265"/>
                  <a:gd name="T6" fmla="*/ 0 w 345"/>
                  <a:gd name="T7" fmla="*/ 0 h 265"/>
                  <a:gd name="T8" fmla="*/ 0 w 345"/>
                  <a:gd name="T9" fmla="*/ 0 h 265"/>
                  <a:gd name="T10" fmla="*/ 0 w 345"/>
                  <a:gd name="T11" fmla="*/ 0 h 265"/>
                  <a:gd name="T12" fmla="*/ 0 w 345"/>
                  <a:gd name="T13" fmla="*/ 0 h 265"/>
                  <a:gd name="T14" fmla="*/ 0 60000 65536"/>
                  <a:gd name="T15" fmla="*/ 0 60000 65536"/>
                  <a:gd name="T16" fmla="*/ 0 60000 65536"/>
                  <a:gd name="T17" fmla="*/ 0 60000 65536"/>
                  <a:gd name="T18" fmla="*/ 0 60000 65536"/>
                  <a:gd name="T19" fmla="*/ 0 60000 65536"/>
                  <a:gd name="T20" fmla="*/ 0 60000 65536"/>
                  <a:gd name="T21" fmla="*/ 0 w 345"/>
                  <a:gd name="T22" fmla="*/ 0 h 265"/>
                  <a:gd name="T23" fmla="*/ 345 w 345"/>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65">
                    <a:moveTo>
                      <a:pt x="55" y="10"/>
                    </a:moveTo>
                    <a:lnTo>
                      <a:pt x="327" y="202"/>
                    </a:lnTo>
                    <a:cubicBezTo>
                      <a:pt x="341" y="213"/>
                      <a:pt x="345" y="232"/>
                      <a:pt x="335" y="247"/>
                    </a:cubicBezTo>
                    <a:cubicBezTo>
                      <a:pt x="324" y="261"/>
                      <a:pt x="304" y="265"/>
                      <a:pt x="290" y="255"/>
                    </a:cubicBezTo>
                    <a:lnTo>
                      <a:pt x="18" y="63"/>
                    </a:lnTo>
                    <a:cubicBezTo>
                      <a:pt x="4" y="52"/>
                      <a:pt x="0" y="32"/>
                      <a:pt x="10" y="18"/>
                    </a:cubicBezTo>
                    <a:cubicBezTo>
                      <a:pt x="21" y="4"/>
                      <a:pt x="40" y="0"/>
                      <a:pt x="55" y="10"/>
                    </a:cubicBezTo>
                    <a:close/>
                  </a:path>
                </a:pathLst>
              </a:custGeom>
              <a:solidFill>
                <a:srgbClr val="FF6600"/>
              </a:solidFill>
              <a:ln w="6">
                <a:solidFill>
                  <a:srgbClr val="FF6600"/>
                </a:solidFill>
                <a:bevel/>
                <a:headEnd/>
                <a:tailEnd/>
              </a:ln>
            </p:spPr>
            <p:txBody>
              <a:bodyPr/>
              <a:lstStyle/>
              <a:p>
                <a:endParaRPr lang="es-ES"/>
              </a:p>
            </p:txBody>
          </p:sp>
          <p:sp>
            <p:nvSpPr>
              <p:cNvPr id="6443" name="Freeform 328"/>
              <p:cNvSpPr>
                <a:spLocks/>
              </p:cNvSpPr>
              <p:nvPr/>
            </p:nvSpPr>
            <p:spPr bwMode="auto">
              <a:xfrm>
                <a:off x="2853" y="1842"/>
                <a:ext cx="126" cy="36"/>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7" y="2"/>
                    </a:moveTo>
                    <a:lnTo>
                      <a:pt x="309" y="34"/>
                    </a:lnTo>
                    <a:cubicBezTo>
                      <a:pt x="327" y="36"/>
                      <a:pt x="339" y="52"/>
                      <a:pt x="337" y="69"/>
                    </a:cubicBezTo>
                    <a:cubicBezTo>
                      <a:pt x="335" y="87"/>
                      <a:pt x="319" y="99"/>
                      <a:pt x="302" y="97"/>
                    </a:cubicBezTo>
                    <a:lnTo>
                      <a:pt x="30" y="65"/>
                    </a:lnTo>
                    <a:cubicBezTo>
                      <a:pt x="12" y="63"/>
                      <a:pt x="0" y="47"/>
                      <a:pt x="2" y="30"/>
                    </a:cubicBezTo>
                    <a:cubicBezTo>
                      <a:pt x="4" y="12"/>
                      <a:pt x="20" y="0"/>
                      <a:pt x="37" y="2"/>
                    </a:cubicBezTo>
                    <a:close/>
                  </a:path>
                </a:pathLst>
              </a:custGeom>
              <a:solidFill>
                <a:srgbClr val="FF6600"/>
              </a:solidFill>
              <a:ln w="6">
                <a:solidFill>
                  <a:srgbClr val="FF6600"/>
                </a:solidFill>
                <a:bevel/>
                <a:headEnd/>
                <a:tailEnd/>
              </a:ln>
            </p:spPr>
            <p:txBody>
              <a:bodyPr/>
              <a:lstStyle/>
              <a:p>
                <a:endParaRPr lang="es-ES"/>
              </a:p>
            </p:txBody>
          </p:sp>
          <p:sp>
            <p:nvSpPr>
              <p:cNvPr id="6444" name="Freeform 329"/>
              <p:cNvSpPr>
                <a:spLocks/>
              </p:cNvSpPr>
              <p:nvPr/>
            </p:nvSpPr>
            <p:spPr bwMode="auto">
              <a:xfrm>
                <a:off x="2954" y="1853"/>
                <a:ext cx="125" cy="37"/>
              </a:xfrm>
              <a:custGeom>
                <a:avLst/>
                <a:gdLst>
                  <a:gd name="T0" fmla="*/ 0 w 339"/>
                  <a:gd name="T1" fmla="*/ 0 h 99"/>
                  <a:gd name="T2" fmla="*/ 0 w 339"/>
                  <a:gd name="T3" fmla="*/ 0 h 99"/>
                  <a:gd name="T4" fmla="*/ 0 w 339"/>
                  <a:gd name="T5" fmla="*/ 0 h 99"/>
                  <a:gd name="T6" fmla="*/ 0 w 339"/>
                  <a:gd name="T7" fmla="*/ 0 h 99"/>
                  <a:gd name="T8" fmla="*/ 0 w 339"/>
                  <a:gd name="T9" fmla="*/ 0 h 99"/>
                  <a:gd name="T10" fmla="*/ 0 w 339"/>
                  <a:gd name="T11" fmla="*/ 0 h 99"/>
                  <a:gd name="T12" fmla="*/ 0 w 339"/>
                  <a:gd name="T13" fmla="*/ 0 h 99"/>
                  <a:gd name="T14" fmla="*/ 0 60000 65536"/>
                  <a:gd name="T15" fmla="*/ 0 60000 65536"/>
                  <a:gd name="T16" fmla="*/ 0 60000 65536"/>
                  <a:gd name="T17" fmla="*/ 0 60000 65536"/>
                  <a:gd name="T18" fmla="*/ 0 60000 65536"/>
                  <a:gd name="T19" fmla="*/ 0 60000 65536"/>
                  <a:gd name="T20" fmla="*/ 0 60000 65536"/>
                  <a:gd name="T21" fmla="*/ 0 w 339"/>
                  <a:gd name="T22" fmla="*/ 0 h 99"/>
                  <a:gd name="T23" fmla="*/ 339 w 339"/>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9" h="99">
                    <a:moveTo>
                      <a:pt x="37" y="2"/>
                    </a:moveTo>
                    <a:lnTo>
                      <a:pt x="309" y="34"/>
                    </a:lnTo>
                    <a:cubicBezTo>
                      <a:pt x="327" y="36"/>
                      <a:pt x="339" y="52"/>
                      <a:pt x="337" y="69"/>
                    </a:cubicBezTo>
                    <a:cubicBezTo>
                      <a:pt x="335" y="87"/>
                      <a:pt x="319" y="99"/>
                      <a:pt x="302" y="97"/>
                    </a:cubicBezTo>
                    <a:lnTo>
                      <a:pt x="30" y="65"/>
                    </a:lnTo>
                    <a:cubicBezTo>
                      <a:pt x="12" y="63"/>
                      <a:pt x="0" y="47"/>
                      <a:pt x="2" y="30"/>
                    </a:cubicBezTo>
                    <a:cubicBezTo>
                      <a:pt x="4" y="12"/>
                      <a:pt x="20" y="0"/>
                      <a:pt x="37" y="2"/>
                    </a:cubicBezTo>
                    <a:close/>
                  </a:path>
                </a:pathLst>
              </a:custGeom>
              <a:solidFill>
                <a:srgbClr val="FF6600"/>
              </a:solidFill>
              <a:ln w="6">
                <a:solidFill>
                  <a:srgbClr val="FF6600"/>
                </a:solidFill>
                <a:bevel/>
                <a:headEnd/>
                <a:tailEnd/>
              </a:ln>
            </p:spPr>
            <p:txBody>
              <a:bodyPr/>
              <a:lstStyle/>
              <a:p>
                <a:endParaRPr lang="es-ES"/>
              </a:p>
            </p:txBody>
          </p:sp>
          <p:sp>
            <p:nvSpPr>
              <p:cNvPr id="6445" name="Freeform 330"/>
              <p:cNvSpPr>
                <a:spLocks/>
              </p:cNvSpPr>
              <p:nvPr/>
            </p:nvSpPr>
            <p:spPr bwMode="auto">
              <a:xfrm>
                <a:off x="3054" y="1853"/>
                <a:ext cx="120" cy="37"/>
              </a:xfrm>
              <a:custGeom>
                <a:avLst/>
                <a:gdLst>
                  <a:gd name="T0" fmla="*/ 0 w 323"/>
                  <a:gd name="T1" fmla="*/ 0 h 99"/>
                  <a:gd name="T2" fmla="*/ 0 w 323"/>
                  <a:gd name="T3" fmla="*/ 0 h 99"/>
                  <a:gd name="T4" fmla="*/ 0 w 323"/>
                  <a:gd name="T5" fmla="*/ 0 h 99"/>
                  <a:gd name="T6" fmla="*/ 0 w 323"/>
                  <a:gd name="T7" fmla="*/ 0 h 99"/>
                  <a:gd name="T8" fmla="*/ 0 w 323"/>
                  <a:gd name="T9" fmla="*/ 0 h 99"/>
                  <a:gd name="T10" fmla="*/ 0 w 323"/>
                  <a:gd name="T11" fmla="*/ 0 h 99"/>
                  <a:gd name="T12" fmla="*/ 0 w 323"/>
                  <a:gd name="T13" fmla="*/ 0 h 99"/>
                  <a:gd name="T14" fmla="*/ 0 60000 65536"/>
                  <a:gd name="T15" fmla="*/ 0 60000 65536"/>
                  <a:gd name="T16" fmla="*/ 0 60000 65536"/>
                  <a:gd name="T17" fmla="*/ 0 60000 65536"/>
                  <a:gd name="T18" fmla="*/ 0 60000 65536"/>
                  <a:gd name="T19" fmla="*/ 0 60000 65536"/>
                  <a:gd name="T20" fmla="*/ 0 60000 65536"/>
                  <a:gd name="T21" fmla="*/ 0 w 323"/>
                  <a:gd name="T22" fmla="*/ 0 h 99"/>
                  <a:gd name="T23" fmla="*/ 323 w 323"/>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3" h="99">
                    <a:moveTo>
                      <a:pt x="29" y="34"/>
                    </a:moveTo>
                    <a:lnTo>
                      <a:pt x="285" y="2"/>
                    </a:lnTo>
                    <a:cubicBezTo>
                      <a:pt x="303" y="0"/>
                      <a:pt x="319" y="12"/>
                      <a:pt x="321" y="29"/>
                    </a:cubicBezTo>
                    <a:cubicBezTo>
                      <a:pt x="323" y="47"/>
                      <a:pt x="311" y="63"/>
                      <a:pt x="293" y="65"/>
                    </a:cubicBezTo>
                    <a:lnTo>
                      <a:pt x="37" y="97"/>
                    </a:lnTo>
                    <a:cubicBezTo>
                      <a:pt x="20" y="99"/>
                      <a:pt x="4" y="87"/>
                      <a:pt x="2" y="69"/>
                    </a:cubicBezTo>
                    <a:cubicBezTo>
                      <a:pt x="0" y="52"/>
                      <a:pt x="12" y="36"/>
                      <a:pt x="29" y="34"/>
                    </a:cubicBezTo>
                    <a:close/>
                  </a:path>
                </a:pathLst>
              </a:custGeom>
              <a:solidFill>
                <a:srgbClr val="FF6600"/>
              </a:solidFill>
              <a:ln w="6">
                <a:solidFill>
                  <a:srgbClr val="FF6600"/>
                </a:solidFill>
                <a:bevel/>
                <a:headEnd/>
                <a:tailEnd/>
              </a:ln>
            </p:spPr>
            <p:txBody>
              <a:bodyPr/>
              <a:lstStyle/>
              <a:p>
                <a:endParaRPr lang="es-ES"/>
              </a:p>
            </p:txBody>
          </p:sp>
          <p:sp>
            <p:nvSpPr>
              <p:cNvPr id="6446" name="Freeform 331"/>
              <p:cNvSpPr>
                <a:spLocks/>
              </p:cNvSpPr>
              <p:nvPr/>
            </p:nvSpPr>
            <p:spPr bwMode="auto">
              <a:xfrm>
                <a:off x="3150" y="1854"/>
                <a:ext cx="124" cy="23"/>
              </a:xfrm>
              <a:custGeom>
                <a:avLst/>
                <a:gdLst>
                  <a:gd name="T0" fmla="*/ 0 w 336"/>
                  <a:gd name="T1" fmla="*/ 0 h 64"/>
                  <a:gd name="T2" fmla="*/ 0 w 336"/>
                  <a:gd name="T3" fmla="*/ 0 h 64"/>
                  <a:gd name="T4" fmla="*/ 0 w 336"/>
                  <a:gd name="T5" fmla="*/ 0 h 64"/>
                  <a:gd name="T6" fmla="*/ 0 w 336"/>
                  <a:gd name="T7" fmla="*/ 0 h 64"/>
                  <a:gd name="T8" fmla="*/ 0 w 336"/>
                  <a:gd name="T9" fmla="*/ 0 h 64"/>
                  <a:gd name="T10" fmla="*/ 0 w 336"/>
                  <a:gd name="T11" fmla="*/ 0 h 64"/>
                  <a:gd name="T12" fmla="*/ 0 w 336"/>
                  <a:gd name="T13" fmla="*/ 0 h 64"/>
                  <a:gd name="T14" fmla="*/ 0 60000 65536"/>
                  <a:gd name="T15" fmla="*/ 0 60000 65536"/>
                  <a:gd name="T16" fmla="*/ 0 60000 65536"/>
                  <a:gd name="T17" fmla="*/ 0 60000 65536"/>
                  <a:gd name="T18" fmla="*/ 0 60000 65536"/>
                  <a:gd name="T19" fmla="*/ 0 60000 65536"/>
                  <a:gd name="T20" fmla="*/ 0 60000 65536"/>
                  <a:gd name="T21" fmla="*/ 0 w 336"/>
                  <a:gd name="T22" fmla="*/ 0 h 64"/>
                  <a:gd name="T23" fmla="*/ 336 w 33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6" h="64">
                    <a:moveTo>
                      <a:pt x="32" y="0"/>
                    </a:moveTo>
                    <a:lnTo>
                      <a:pt x="304" y="0"/>
                    </a:lnTo>
                    <a:cubicBezTo>
                      <a:pt x="322" y="0"/>
                      <a:pt x="336" y="15"/>
                      <a:pt x="336" y="32"/>
                    </a:cubicBezTo>
                    <a:cubicBezTo>
                      <a:pt x="336" y="50"/>
                      <a:pt x="322" y="64"/>
                      <a:pt x="304" y="64"/>
                    </a:cubicBezTo>
                    <a:lnTo>
                      <a:pt x="32" y="64"/>
                    </a:lnTo>
                    <a:cubicBezTo>
                      <a:pt x="15" y="64"/>
                      <a:pt x="0" y="50"/>
                      <a:pt x="0" y="32"/>
                    </a:cubicBezTo>
                    <a:cubicBezTo>
                      <a:pt x="0" y="15"/>
                      <a:pt x="15" y="0"/>
                      <a:pt x="32" y="0"/>
                    </a:cubicBezTo>
                    <a:close/>
                  </a:path>
                </a:pathLst>
              </a:custGeom>
              <a:solidFill>
                <a:srgbClr val="FF6600"/>
              </a:solidFill>
              <a:ln w="6">
                <a:solidFill>
                  <a:srgbClr val="FF6600"/>
                </a:solidFill>
                <a:bevel/>
                <a:headEnd/>
                <a:tailEnd/>
              </a:ln>
            </p:spPr>
            <p:txBody>
              <a:bodyPr/>
              <a:lstStyle/>
              <a:p>
                <a:endParaRPr lang="es-ES"/>
              </a:p>
            </p:txBody>
          </p:sp>
          <p:sp>
            <p:nvSpPr>
              <p:cNvPr id="6447" name="Freeform 332"/>
              <p:cNvSpPr>
                <a:spLocks/>
              </p:cNvSpPr>
              <p:nvPr/>
            </p:nvSpPr>
            <p:spPr bwMode="auto">
              <a:xfrm>
                <a:off x="3249" y="1823"/>
                <a:ext cx="127"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26" y="85"/>
                    </a:moveTo>
                    <a:lnTo>
                      <a:pt x="298" y="5"/>
                    </a:lnTo>
                    <a:cubicBezTo>
                      <a:pt x="315" y="0"/>
                      <a:pt x="333" y="9"/>
                      <a:pt x="338" y="26"/>
                    </a:cubicBezTo>
                    <a:cubicBezTo>
                      <a:pt x="343" y="43"/>
                      <a:pt x="333" y="61"/>
                      <a:pt x="316" y="66"/>
                    </a:cubicBezTo>
                    <a:lnTo>
                      <a:pt x="44" y="146"/>
                    </a:lnTo>
                    <a:cubicBezTo>
                      <a:pt x="28" y="151"/>
                      <a:pt x="10" y="141"/>
                      <a:pt x="5" y="124"/>
                    </a:cubicBezTo>
                    <a:cubicBezTo>
                      <a:pt x="0" y="108"/>
                      <a:pt x="9" y="90"/>
                      <a:pt x="26" y="85"/>
                    </a:cubicBezTo>
                    <a:close/>
                  </a:path>
                </a:pathLst>
              </a:custGeom>
              <a:solidFill>
                <a:srgbClr val="FF6600"/>
              </a:solidFill>
              <a:ln w="6">
                <a:solidFill>
                  <a:srgbClr val="FF6600"/>
                </a:solidFill>
                <a:bevel/>
                <a:headEnd/>
                <a:tailEnd/>
              </a:ln>
            </p:spPr>
            <p:txBody>
              <a:bodyPr/>
              <a:lstStyle/>
              <a:p>
                <a:endParaRPr lang="es-ES"/>
              </a:p>
            </p:txBody>
          </p:sp>
          <p:sp>
            <p:nvSpPr>
              <p:cNvPr id="6448" name="Freeform 333"/>
              <p:cNvSpPr>
                <a:spLocks/>
              </p:cNvSpPr>
              <p:nvPr/>
            </p:nvSpPr>
            <p:spPr bwMode="auto">
              <a:xfrm>
                <a:off x="3350" y="1793"/>
                <a:ext cx="121" cy="56"/>
              </a:xfrm>
              <a:custGeom>
                <a:avLst/>
                <a:gdLst>
                  <a:gd name="T0" fmla="*/ 0 w 327"/>
                  <a:gd name="T1" fmla="*/ 0 h 151"/>
                  <a:gd name="T2" fmla="*/ 0 w 327"/>
                  <a:gd name="T3" fmla="*/ 0 h 151"/>
                  <a:gd name="T4" fmla="*/ 0 w 327"/>
                  <a:gd name="T5" fmla="*/ 0 h 151"/>
                  <a:gd name="T6" fmla="*/ 0 w 327"/>
                  <a:gd name="T7" fmla="*/ 0 h 151"/>
                  <a:gd name="T8" fmla="*/ 0 w 327"/>
                  <a:gd name="T9" fmla="*/ 0 h 151"/>
                  <a:gd name="T10" fmla="*/ 0 w 327"/>
                  <a:gd name="T11" fmla="*/ 0 h 151"/>
                  <a:gd name="T12" fmla="*/ 0 w 327"/>
                  <a:gd name="T13" fmla="*/ 0 h 151"/>
                  <a:gd name="T14" fmla="*/ 0 60000 65536"/>
                  <a:gd name="T15" fmla="*/ 0 60000 65536"/>
                  <a:gd name="T16" fmla="*/ 0 60000 65536"/>
                  <a:gd name="T17" fmla="*/ 0 60000 65536"/>
                  <a:gd name="T18" fmla="*/ 0 60000 65536"/>
                  <a:gd name="T19" fmla="*/ 0 60000 65536"/>
                  <a:gd name="T20" fmla="*/ 0 60000 65536"/>
                  <a:gd name="T21" fmla="*/ 0 w 327"/>
                  <a:gd name="T22" fmla="*/ 0 h 151"/>
                  <a:gd name="T23" fmla="*/ 327 w 327"/>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7" h="151">
                    <a:moveTo>
                      <a:pt x="26" y="85"/>
                    </a:moveTo>
                    <a:lnTo>
                      <a:pt x="282" y="5"/>
                    </a:lnTo>
                    <a:cubicBezTo>
                      <a:pt x="299" y="0"/>
                      <a:pt x="317" y="9"/>
                      <a:pt x="322" y="26"/>
                    </a:cubicBezTo>
                    <a:cubicBezTo>
                      <a:pt x="327" y="43"/>
                      <a:pt x="318" y="61"/>
                      <a:pt x="301" y="66"/>
                    </a:cubicBezTo>
                    <a:lnTo>
                      <a:pt x="45" y="146"/>
                    </a:lnTo>
                    <a:cubicBezTo>
                      <a:pt x="28" y="151"/>
                      <a:pt x="10" y="142"/>
                      <a:pt x="5" y="125"/>
                    </a:cubicBezTo>
                    <a:cubicBezTo>
                      <a:pt x="0" y="108"/>
                      <a:pt x="9" y="90"/>
                      <a:pt x="26" y="85"/>
                    </a:cubicBezTo>
                    <a:close/>
                  </a:path>
                </a:pathLst>
              </a:custGeom>
              <a:solidFill>
                <a:srgbClr val="FF6600"/>
              </a:solidFill>
              <a:ln w="6">
                <a:solidFill>
                  <a:srgbClr val="FF6600"/>
                </a:solidFill>
                <a:bevel/>
                <a:headEnd/>
                <a:tailEnd/>
              </a:ln>
            </p:spPr>
            <p:txBody>
              <a:bodyPr/>
              <a:lstStyle/>
              <a:p>
                <a:endParaRPr lang="es-ES"/>
              </a:p>
            </p:txBody>
          </p:sp>
          <p:sp>
            <p:nvSpPr>
              <p:cNvPr id="6449" name="Freeform 334"/>
              <p:cNvSpPr>
                <a:spLocks/>
              </p:cNvSpPr>
              <p:nvPr/>
            </p:nvSpPr>
            <p:spPr bwMode="auto">
              <a:xfrm>
                <a:off x="3444" y="1752"/>
                <a:ext cx="128" cy="68"/>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24" y="119"/>
                    </a:moveTo>
                    <a:lnTo>
                      <a:pt x="296" y="7"/>
                    </a:lnTo>
                    <a:cubicBezTo>
                      <a:pt x="313" y="0"/>
                      <a:pt x="331" y="8"/>
                      <a:pt x="338" y="24"/>
                    </a:cubicBezTo>
                    <a:cubicBezTo>
                      <a:pt x="345" y="41"/>
                      <a:pt x="337" y="59"/>
                      <a:pt x="321" y="66"/>
                    </a:cubicBezTo>
                    <a:lnTo>
                      <a:pt x="49" y="178"/>
                    </a:lnTo>
                    <a:cubicBezTo>
                      <a:pt x="32" y="185"/>
                      <a:pt x="14" y="177"/>
                      <a:pt x="7" y="161"/>
                    </a:cubicBezTo>
                    <a:cubicBezTo>
                      <a:pt x="0" y="144"/>
                      <a:pt x="8" y="126"/>
                      <a:pt x="24" y="119"/>
                    </a:cubicBezTo>
                    <a:close/>
                  </a:path>
                </a:pathLst>
              </a:custGeom>
              <a:solidFill>
                <a:srgbClr val="FF6600"/>
              </a:solidFill>
              <a:ln w="6">
                <a:solidFill>
                  <a:srgbClr val="FF6600"/>
                </a:solidFill>
                <a:bevel/>
                <a:headEnd/>
                <a:tailEnd/>
              </a:ln>
            </p:spPr>
            <p:txBody>
              <a:bodyPr/>
              <a:lstStyle/>
              <a:p>
                <a:endParaRPr lang="es-ES"/>
              </a:p>
            </p:txBody>
          </p:sp>
          <p:sp>
            <p:nvSpPr>
              <p:cNvPr id="6450" name="Freeform 335"/>
              <p:cNvSpPr>
                <a:spLocks/>
              </p:cNvSpPr>
              <p:nvPr/>
            </p:nvSpPr>
            <p:spPr bwMode="auto">
              <a:xfrm>
                <a:off x="3545" y="1710"/>
                <a:ext cx="128" cy="69"/>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24" y="119"/>
                    </a:moveTo>
                    <a:lnTo>
                      <a:pt x="296" y="7"/>
                    </a:lnTo>
                    <a:cubicBezTo>
                      <a:pt x="313" y="0"/>
                      <a:pt x="331" y="8"/>
                      <a:pt x="338" y="24"/>
                    </a:cubicBezTo>
                    <a:cubicBezTo>
                      <a:pt x="345" y="41"/>
                      <a:pt x="337" y="59"/>
                      <a:pt x="321" y="66"/>
                    </a:cubicBezTo>
                    <a:lnTo>
                      <a:pt x="49" y="178"/>
                    </a:lnTo>
                    <a:cubicBezTo>
                      <a:pt x="32" y="185"/>
                      <a:pt x="14" y="177"/>
                      <a:pt x="7" y="161"/>
                    </a:cubicBezTo>
                    <a:cubicBezTo>
                      <a:pt x="0" y="144"/>
                      <a:pt x="8" y="126"/>
                      <a:pt x="24" y="119"/>
                    </a:cubicBezTo>
                    <a:close/>
                  </a:path>
                </a:pathLst>
              </a:custGeom>
              <a:solidFill>
                <a:srgbClr val="FF6600"/>
              </a:solidFill>
              <a:ln w="6">
                <a:solidFill>
                  <a:srgbClr val="FF6600"/>
                </a:solidFill>
                <a:bevel/>
                <a:headEnd/>
                <a:tailEnd/>
              </a:ln>
            </p:spPr>
            <p:txBody>
              <a:bodyPr/>
              <a:lstStyle/>
              <a:p>
                <a:endParaRPr lang="es-ES"/>
              </a:p>
            </p:txBody>
          </p:sp>
          <p:sp>
            <p:nvSpPr>
              <p:cNvPr id="6451" name="Freeform 336"/>
              <p:cNvSpPr>
                <a:spLocks/>
              </p:cNvSpPr>
              <p:nvPr/>
            </p:nvSpPr>
            <p:spPr bwMode="auto">
              <a:xfrm>
                <a:off x="3646" y="1675"/>
                <a:ext cx="128" cy="62"/>
              </a:xfrm>
              <a:custGeom>
                <a:avLst/>
                <a:gdLst>
                  <a:gd name="T0" fmla="*/ 0 w 345"/>
                  <a:gd name="T1" fmla="*/ 0 h 169"/>
                  <a:gd name="T2" fmla="*/ 0 w 345"/>
                  <a:gd name="T3" fmla="*/ 0 h 169"/>
                  <a:gd name="T4" fmla="*/ 0 w 345"/>
                  <a:gd name="T5" fmla="*/ 0 h 169"/>
                  <a:gd name="T6" fmla="*/ 0 w 345"/>
                  <a:gd name="T7" fmla="*/ 0 h 169"/>
                  <a:gd name="T8" fmla="*/ 0 w 345"/>
                  <a:gd name="T9" fmla="*/ 0 h 169"/>
                  <a:gd name="T10" fmla="*/ 0 w 345"/>
                  <a:gd name="T11" fmla="*/ 0 h 169"/>
                  <a:gd name="T12" fmla="*/ 0 w 345"/>
                  <a:gd name="T13" fmla="*/ 0 h 169"/>
                  <a:gd name="T14" fmla="*/ 0 60000 65536"/>
                  <a:gd name="T15" fmla="*/ 0 60000 65536"/>
                  <a:gd name="T16" fmla="*/ 0 60000 65536"/>
                  <a:gd name="T17" fmla="*/ 0 60000 65536"/>
                  <a:gd name="T18" fmla="*/ 0 60000 65536"/>
                  <a:gd name="T19" fmla="*/ 0 60000 65536"/>
                  <a:gd name="T20" fmla="*/ 0 60000 65536"/>
                  <a:gd name="T21" fmla="*/ 0 w 345"/>
                  <a:gd name="T22" fmla="*/ 0 h 169"/>
                  <a:gd name="T23" fmla="*/ 345 w 345"/>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69">
                    <a:moveTo>
                      <a:pt x="26" y="102"/>
                    </a:moveTo>
                    <a:lnTo>
                      <a:pt x="298" y="6"/>
                    </a:lnTo>
                    <a:cubicBezTo>
                      <a:pt x="314" y="0"/>
                      <a:pt x="333" y="9"/>
                      <a:pt x="339" y="26"/>
                    </a:cubicBezTo>
                    <a:cubicBezTo>
                      <a:pt x="345" y="42"/>
                      <a:pt x="336" y="61"/>
                      <a:pt x="319" y="67"/>
                    </a:cubicBezTo>
                    <a:lnTo>
                      <a:pt x="47" y="163"/>
                    </a:lnTo>
                    <a:cubicBezTo>
                      <a:pt x="30" y="169"/>
                      <a:pt x="12" y="160"/>
                      <a:pt x="6" y="143"/>
                    </a:cubicBezTo>
                    <a:cubicBezTo>
                      <a:pt x="0" y="126"/>
                      <a:pt x="9" y="108"/>
                      <a:pt x="26" y="102"/>
                    </a:cubicBezTo>
                    <a:close/>
                  </a:path>
                </a:pathLst>
              </a:custGeom>
              <a:solidFill>
                <a:srgbClr val="FF6600"/>
              </a:solidFill>
              <a:ln w="6">
                <a:solidFill>
                  <a:srgbClr val="FF6600"/>
                </a:solidFill>
                <a:bevel/>
                <a:headEnd/>
                <a:tailEnd/>
              </a:ln>
            </p:spPr>
            <p:txBody>
              <a:bodyPr/>
              <a:lstStyle/>
              <a:p>
                <a:endParaRPr lang="es-ES"/>
              </a:p>
            </p:txBody>
          </p:sp>
          <p:sp>
            <p:nvSpPr>
              <p:cNvPr id="6452" name="Freeform 337"/>
              <p:cNvSpPr>
                <a:spLocks/>
              </p:cNvSpPr>
              <p:nvPr/>
            </p:nvSpPr>
            <p:spPr bwMode="auto">
              <a:xfrm>
                <a:off x="3747" y="1621"/>
                <a:ext cx="122" cy="81"/>
              </a:xfrm>
              <a:custGeom>
                <a:avLst/>
                <a:gdLst>
                  <a:gd name="T0" fmla="*/ 0 w 329"/>
                  <a:gd name="T1" fmla="*/ 0 h 217"/>
                  <a:gd name="T2" fmla="*/ 0 w 329"/>
                  <a:gd name="T3" fmla="*/ 0 h 217"/>
                  <a:gd name="T4" fmla="*/ 0 w 329"/>
                  <a:gd name="T5" fmla="*/ 0 h 217"/>
                  <a:gd name="T6" fmla="*/ 0 w 329"/>
                  <a:gd name="T7" fmla="*/ 0 h 217"/>
                  <a:gd name="T8" fmla="*/ 0 w 329"/>
                  <a:gd name="T9" fmla="*/ 0 h 217"/>
                  <a:gd name="T10" fmla="*/ 0 w 329"/>
                  <a:gd name="T11" fmla="*/ 0 h 217"/>
                  <a:gd name="T12" fmla="*/ 0 w 329"/>
                  <a:gd name="T13" fmla="*/ 0 h 217"/>
                  <a:gd name="T14" fmla="*/ 0 60000 65536"/>
                  <a:gd name="T15" fmla="*/ 0 60000 65536"/>
                  <a:gd name="T16" fmla="*/ 0 60000 65536"/>
                  <a:gd name="T17" fmla="*/ 0 60000 65536"/>
                  <a:gd name="T18" fmla="*/ 0 60000 65536"/>
                  <a:gd name="T19" fmla="*/ 0 60000 65536"/>
                  <a:gd name="T20" fmla="*/ 0 60000 65536"/>
                  <a:gd name="T21" fmla="*/ 0 w 329"/>
                  <a:gd name="T22" fmla="*/ 0 h 217"/>
                  <a:gd name="T23" fmla="*/ 329 w 329"/>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17">
                    <a:moveTo>
                      <a:pt x="21" y="153"/>
                    </a:moveTo>
                    <a:lnTo>
                      <a:pt x="277" y="9"/>
                    </a:lnTo>
                    <a:cubicBezTo>
                      <a:pt x="292" y="0"/>
                      <a:pt x="312" y="5"/>
                      <a:pt x="320" y="21"/>
                    </a:cubicBezTo>
                    <a:cubicBezTo>
                      <a:pt x="329" y="36"/>
                      <a:pt x="324" y="56"/>
                      <a:pt x="308" y="64"/>
                    </a:cubicBezTo>
                    <a:lnTo>
                      <a:pt x="52" y="208"/>
                    </a:lnTo>
                    <a:cubicBezTo>
                      <a:pt x="37" y="217"/>
                      <a:pt x="17" y="212"/>
                      <a:pt x="9" y="196"/>
                    </a:cubicBezTo>
                    <a:cubicBezTo>
                      <a:pt x="0" y="181"/>
                      <a:pt x="5" y="161"/>
                      <a:pt x="21" y="153"/>
                    </a:cubicBezTo>
                    <a:close/>
                  </a:path>
                </a:pathLst>
              </a:custGeom>
              <a:solidFill>
                <a:srgbClr val="FF6600"/>
              </a:solidFill>
              <a:ln w="6">
                <a:solidFill>
                  <a:srgbClr val="FF6600"/>
                </a:solidFill>
                <a:bevel/>
                <a:headEnd/>
                <a:tailEnd/>
              </a:ln>
            </p:spPr>
            <p:txBody>
              <a:bodyPr/>
              <a:lstStyle/>
              <a:p>
                <a:endParaRPr lang="es-ES"/>
              </a:p>
            </p:txBody>
          </p:sp>
          <p:sp>
            <p:nvSpPr>
              <p:cNvPr id="6453" name="Freeform 338"/>
              <p:cNvSpPr>
                <a:spLocks/>
              </p:cNvSpPr>
              <p:nvPr/>
            </p:nvSpPr>
            <p:spPr bwMode="auto">
              <a:xfrm>
                <a:off x="3841" y="1574"/>
                <a:ext cx="128" cy="74"/>
              </a:xfrm>
              <a:custGeom>
                <a:avLst/>
                <a:gdLst>
                  <a:gd name="T0" fmla="*/ 0 w 345"/>
                  <a:gd name="T1" fmla="*/ 0 h 201"/>
                  <a:gd name="T2" fmla="*/ 0 w 345"/>
                  <a:gd name="T3" fmla="*/ 0 h 201"/>
                  <a:gd name="T4" fmla="*/ 0 w 345"/>
                  <a:gd name="T5" fmla="*/ 0 h 201"/>
                  <a:gd name="T6" fmla="*/ 0 w 345"/>
                  <a:gd name="T7" fmla="*/ 0 h 201"/>
                  <a:gd name="T8" fmla="*/ 0 w 345"/>
                  <a:gd name="T9" fmla="*/ 0 h 201"/>
                  <a:gd name="T10" fmla="*/ 0 w 345"/>
                  <a:gd name="T11" fmla="*/ 0 h 201"/>
                  <a:gd name="T12" fmla="*/ 0 w 345"/>
                  <a:gd name="T13" fmla="*/ 0 h 201"/>
                  <a:gd name="T14" fmla="*/ 0 60000 65536"/>
                  <a:gd name="T15" fmla="*/ 0 60000 65536"/>
                  <a:gd name="T16" fmla="*/ 0 60000 65536"/>
                  <a:gd name="T17" fmla="*/ 0 60000 65536"/>
                  <a:gd name="T18" fmla="*/ 0 60000 65536"/>
                  <a:gd name="T19" fmla="*/ 0 60000 65536"/>
                  <a:gd name="T20" fmla="*/ 0 60000 65536"/>
                  <a:gd name="T21" fmla="*/ 0 w 345"/>
                  <a:gd name="T22" fmla="*/ 0 h 201"/>
                  <a:gd name="T23" fmla="*/ 345 w 345"/>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01">
                    <a:moveTo>
                      <a:pt x="23" y="136"/>
                    </a:moveTo>
                    <a:lnTo>
                      <a:pt x="295" y="8"/>
                    </a:lnTo>
                    <a:cubicBezTo>
                      <a:pt x="311" y="0"/>
                      <a:pt x="330" y="7"/>
                      <a:pt x="337" y="23"/>
                    </a:cubicBezTo>
                    <a:cubicBezTo>
                      <a:pt x="345" y="39"/>
                      <a:pt x="338" y="58"/>
                      <a:pt x="322" y="65"/>
                    </a:cubicBezTo>
                    <a:lnTo>
                      <a:pt x="50" y="193"/>
                    </a:lnTo>
                    <a:cubicBezTo>
                      <a:pt x="34" y="201"/>
                      <a:pt x="15" y="194"/>
                      <a:pt x="8" y="178"/>
                    </a:cubicBezTo>
                    <a:cubicBezTo>
                      <a:pt x="0" y="162"/>
                      <a:pt x="7" y="143"/>
                      <a:pt x="23" y="136"/>
                    </a:cubicBezTo>
                    <a:close/>
                  </a:path>
                </a:pathLst>
              </a:custGeom>
              <a:solidFill>
                <a:srgbClr val="FF6600"/>
              </a:solidFill>
              <a:ln w="6">
                <a:solidFill>
                  <a:srgbClr val="FF6600"/>
                </a:solidFill>
                <a:bevel/>
                <a:headEnd/>
                <a:tailEnd/>
              </a:ln>
            </p:spPr>
            <p:txBody>
              <a:bodyPr/>
              <a:lstStyle/>
              <a:p>
                <a:endParaRPr lang="es-ES"/>
              </a:p>
            </p:txBody>
          </p:sp>
          <p:sp>
            <p:nvSpPr>
              <p:cNvPr id="6454" name="Freeform 339"/>
              <p:cNvSpPr>
                <a:spLocks/>
              </p:cNvSpPr>
              <p:nvPr/>
            </p:nvSpPr>
            <p:spPr bwMode="auto">
              <a:xfrm>
                <a:off x="3942" y="1503"/>
                <a:ext cx="128" cy="98"/>
              </a:xfrm>
              <a:custGeom>
                <a:avLst/>
                <a:gdLst>
                  <a:gd name="T0" fmla="*/ 0 w 345"/>
                  <a:gd name="T1" fmla="*/ 0 h 265"/>
                  <a:gd name="T2" fmla="*/ 0 w 345"/>
                  <a:gd name="T3" fmla="*/ 0 h 265"/>
                  <a:gd name="T4" fmla="*/ 0 w 345"/>
                  <a:gd name="T5" fmla="*/ 0 h 265"/>
                  <a:gd name="T6" fmla="*/ 0 w 345"/>
                  <a:gd name="T7" fmla="*/ 0 h 265"/>
                  <a:gd name="T8" fmla="*/ 0 w 345"/>
                  <a:gd name="T9" fmla="*/ 0 h 265"/>
                  <a:gd name="T10" fmla="*/ 0 w 345"/>
                  <a:gd name="T11" fmla="*/ 0 h 265"/>
                  <a:gd name="T12" fmla="*/ 0 w 345"/>
                  <a:gd name="T13" fmla="*/ 0 h 265"/>
                  <a:gd name="T14" fmla="*/ 0 60000 65536"/>
                  <a:gd name="T15" fmla="*/ 0 60000 65536"/>
                  <a:gd name="T16" fmla="*/ 0 60000 65536"/>
                  <a:gd name="T17" fmla="*/ 0 60000 65536"/>
                  <a:gd name="T18" fmla="*/ 0 60000 65536"/>
                  <a:gd name="T19" fmla="*/ 0 60000 65536"/>
                  <a:gd name="T20" fmla="*/ 0 60000 65536"/>
                  <a:gd name="T21" fmla="*/ 0 w 345"/>
                  <a:gd name="T22" fmla="*/ 0 h 265"/>
                  <a:gd name="T23" fmla="*/ 345 w 345"/>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65">
                    <a:moveTo>
                      <a:pt x="18" y="202"/>
                    </a:moveTo>
                    <a:lnTo>
                      <a:pt x="290" y="10"/>
                    </a:lnTo>
                    <a:cubicBezTo>
                      <a:pt x="304" y="0"/>
                      <a:pt x="324" y="4"/>
                      <a:pt x="335" y="18"/>
                    </a:cubicBezTo>
                    <a:cubicBezTo>
                      <a:pt x="345" y="32"/>
                      <a:pt x="341" y="52"/>
                      <a:pt x="327" y="63"/>
                    </a:cubicBezTo>
                    <a:lnTo>
                      <a:pt x="55" y="255"/>
                    </a:lnTo>
                    <a:cubicBezTo>
                      <a:pt x="40" y="265"/>
                      <a:pt x="21" y="261"/>
                      <a:pt x="10" y="247"/>
                    </a:cubicBezTo>
                    <a:cubicBezTo>
                      <a:pt x="0" y="232"/>
                      <a:pt x="4" y="213"/>
                      <a:pt x="18" y="202"/>
                    </a:cubicBezTo>
                    <a:close/>
                  </a:path>
                </a:pathLst>
              </a:custGeom>
              <a:solidFill>
                <a:srgbClr val="FF6600"/>
              </a:solidFill>
              <a:ln w="6">
                <a:solidFill>
                  <a:srgbClr val="FF6600"/>
                </a:solidFill>
                <a:bevel/>
                <a:headEnd/>
                <a:tailEnd/>
              </a:ln>
            </p:spPr>
            <p:txBody>
              <a:bodyPr/>
              <a:lstStyle/>
              <a:p>
                <a:endParaRPr lang="es-ES"/>
              </a:p>
            </p:txBody>
          </p:sp>
          <p:sp>
            <p:nvSpPr>
              <p:cNvPr id="6455" name="Freeform 340"/>
              <p:cNvSpPr>
                <a:spLocks/>
              </p:cNvSpPr>
              <p:nvPr/>
            </p:nvSpPr>
            <p:spPr bwMode="auto">
              <a:xfrm>
                <a:off x="4043" y="1503"/>
                <a:ext cx="122" cy="62"/>
              </a:xfrm>
              <a:custGeom>
                <a:avLst/>
                <a:gdLst>
                  <a:gd name="T0" fmla="*/ 0 w 329"/>
                  <a:gd name="T1" fmla="*/ 0 h 169"/>
                  <a:gd name="T2" fmla="*/ 0 w 329"/>
                  <a:gd name="T3" fmla="*/ 0 h 169"/>
                  <a:gd name="T4" fmla="*/ 0 w 329"/>
                  <a:gd name="T5" fmla="*/ 0 h 169"/>
                  <a:gd name="T6" fmla="*/ 0 w 329"/>
                  <a:gd name="T7" fmla="*/ 0 h 169"/>
                  <a:gd name="T8" fmla="*/ 0 w 329"/>
                  <a:gd name="T9" fmla="*/ 0 h 169"/>
                  <a:gd name="T10" fmla="*/ 0 w 329"/>
                  <a:gd name="T11" fmla="*/ 0 h 169"/>
                  <a:gd name="T12" fmla="*/ 0 w 329"/>
                  <a:gd name="T13" fmla="*/ 0 h 169"/>
                  <a:gd name="T14" fmla="*/ 0 60000 65536"/>
                  <a:gd name="T15" fmla="*/ 0 60000 65536"/>
                  <a:gd name="T16" fmla="*/ 0 60000 65536"/>
                  <a:gd name="T17" fmla="*/ 0 60000 65536"/>
                  <a:gd name="T18" fmla="*/ 0 60000 65536"/>
                  <a:gd name="T19" fmla="*/ 0 60000 65536"/>
                  <a:gd name="T20" fmla="*/ 0 60000 65536"/>
                  <a:gd name="T21" fmla="*/ 0 w 329"/>
                  <a:gd name="T22" fmla="*/ 0 h 169"/>
                  <a:gd name="T23" fmla="*/ 329 w 329"/>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169">
                    <a:moveTo>
                      <a:pt x="48" y="7"/>
                    </a:moveTo>
                    <a:lnTo>
                      <a:pt x="304" y="103"/>
                    </a:lnTo>
                    <a:cubicBezTo>
                      <a:pt x="320" y="109"/>
                      <a:pt x="329" y="127"/>
                      <a:pt x="322" y="144"/>
                    </a:cubicBezTo>
                    <a:cubicBezTo>
                      <a:pt x="316" y="160"/>
                      <a:pt x="298" y="169"/>
                      <a:pt x="281" y="162"/>
                    </a:cubicBezTo>
                    <a:lnTo>
                      <a:pt x="25" y="66"/>
                    </a:lnTo>
                    <a:cubicBezTo>
                      <a:pt x="9" y="60"/>
                      <a:pt x="0" y="42"/>
                      <a:pt x="7" y="25"/>
                    </a:cubicBezTo>
                    <a:cubicBezTo>
                      <a:pt x="13" y="9"/>
                      <a:pt x="31" y="0"/>
                      <a:pt x="48" y="7"/>
                    </a:cubicBezTo>
                    <a:close/>
                  </a:path>
                </a:pathLst>
              </a:custGeom>
              <a:solidFill>
                <a:srgbClr val="FF6600"/>
              </a:solidFill>
              <a:ln w="6">
                <a:solidFill>
                  <a:srgbClr val="FF6600"/>
                </a:solidFill>
                <a:bevel/>
                <a:headEnd/>
                <a:tailEnd/>
              </a:ln>
            </p:spPr>
            <p:txBody>
              <a:bodyPr/>
              <a:lstStyle/>
              <a:p>
                <a:endParaRPr lang="es-ES"/>
              </a:p>
            </p:txBody>
          </p:sp>
          <p:sp>
            <p:nvSpPr>
              <p:cNvPr id="6456" name="Freeform 341"/>
              <p:cNvSpPr>
                <a:spLocks/>
              </p:cNvSpPr>
              <p:nvPr/>
            </p:nvSpPr>
            <p:spPr bwMode="auto">
              <a:xfrm>
                <a:off x="4138" y="1461"/>
                <a:ext cx="128" cy="104"/>
              </a:xfrm>
              <a:custGeom>
                <a:avLst/>
                <a:gdLst>
                  <a:gd name="T0" fmla="*/ 0 w 345"/>
                  <a:gd name="T1" fmla="*/ 0 h 281"/>
                  <a:gd name="T2" fmla="*/ 0 w 345"/>
                  <a:gd name="T3" fmla="*/ 0 h 281"/>
                  <a:gd name="T4" fmla="*/ 0 w 345"/>
                  <a:gd name="T5" fmla="*/ 0 h 281"/>
                  <a:gd name="T6" fmla="*/ 0 w 345"/>
                  <a:gd name="T7" fmla="*/ 0 h 281"/>
                  <a:gd name="T8" fmla="*/ 0 w 345"/>
                  <a:gd name="T9" fmla="*/ 0 h 281"/>
                  <a:gd name="T10" fmla="*/ 0 w 345"/>
                  <a:gd name="T11" fmla="*/ 0 h 281"/>
                  <a:gd name="T12" fmla="*/ 0 w 345"/>
                  <a:gd name="T13" fmla="*/ 0 h 281"/>
                  <a:gd name="T14" fmla="*/ 0 60000 65536"/>
                  <a:gd name="T15" fmla="*/ 0 60000 65536"/>
                  <a:gd name="T16" fmla="*/ 0 60000 65536"/>
                  <a:gd name="T17" fmla="*/ 0 60000 65536"/>
                  <a:gd name="T18" fmla="*/ 0 60000 65536"/>
                  <a:gd name="T19" fmla="*/ 0 60000 65536"/>
                  <a:gd name="T20" fmla="*/ 0 60000 65536"/>
                  <a:gd name="T21" fmla="*/ 0 w 345"/>
                  <a:gd name="T22" fmla="*/ 0 h 281"/>
                  <a:gd name="T23" fmla="*/ 345 w 345"/>
                  <a:gd name="T24" fmla="*/ 281 h 2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81">
                    <a:moveTo>
                      <a:pt x="17" y="219"/>
                    </a:moveTo>
                    <a:lnTo>
                      <a:pt x="289" y="11"/>
                    </a:lnTo>
                    <a:cubicBezTo>
                      <a:pt x="303" y="0"/>
                      <a:pt x="323" y="3"/>
                      <a:pt x="334" y="17"/>
                    </a:cubicBezTo>
                    <a:cubicBezTo>
                      <a:pt x="345" y="31"/>
                      <a:pt x="342" y="51"/>
                      <a:pt x="328" y="62"/>
                    </a:cubicBezTo>
                    <a:lnTo>
                      <a:pt x="56" y="270"/>
                    </a:lnTo>
                    <a:cubicBezTo>
                      <a:pt x="42" y="281"/>
                      <a:pt x="22" y="278"/>
                      <a:pt x="11" y="264"/>
                    </a:cubicBezTo>
                    <a:cubicBezTo>
                      <a:pt x="0" y="250"/>
                      <a:pt x="3" y="230"/>
                      <a:pt x="17" y="219"/>
                    </a:cubicBezTo>
                    <a:close/>
                  </a:path>
                </a:pathLst>
              </a:custGeom>
              <a:solidFill>
                <a:srgbClr val="FF6600"/>
              </a:solidFill>
              <a:ln w="6">
                <a:solidFill>
                  <a:srgbClr val="FF6600"/>
                </a:solidFill>
                <a:bevel/>
                <a:headEnd/>
                <a:tailEnd/>
              </a:ln>
            </p:spPr>
            <p:txBody>
              <a:bodyPr/>
              <a:lstStyle/>
              <a:p>
                <a:endParaRPr lang="es-ES"/>
              </a:p>
            </p:txBody>
          </p:sp>
          <p:sp>
            <p:nvSpPr>
              <p:cNvPr id="6457" name="Freeform 342"/>
              <p:cNvSpPr>
                <a:spLocks/>
              </p:cNvSpPr>
              <p:nvPr/>
            </p:nvSpPr>
            <p:spPr bwMode="auto">
              <a:xfrm>
                <a:off x="4239" y="1379"/>
                <a:ext cx="127" cy="109"/>
              </a:xfrm>
              <a:custGeom>
                <a:avLst/>
                <a:gdLst>
                  <a:gd name="T0" fmla="*/ 0 w 343"/>
                  <a:gd name="T1" fmla="*/ 0 h 295"/>
                  <a:gd name="T2" fmla="*/ 0 w 343"/>
                  <a:gd name="T3" fmla="*/ 0 h 295"/>
                  <a:gd name="T4" fmla="*/ 0 w 343"/>
                  <a:gd name="T5" fmla="*/ 0 h 295"/>
                  <a:gd name="T6" fmla="*/ 0 w 343"/>
                  <a:gd name="T7" fmla="*/ 0 h 295"/>
                  <a:gd name="T8" fmla="*/ 0 w 343"/>
                  <a:gd name="T9" fmla="*/ 0 h 295"/>
                  <a:gd name="T10" fmla="*/ 0 w 343"/>
                  <a:gd name="T11" fmla="*/ 0 h 295"/>
                  <a:gd name="T12" fmla="*/ 0 w 343"/>
                  <a:gd name="T13" fmla="*/ 0 h 295"/>
                  <a:gd name="T14" fmla="*/ 0 60000 65536"/>
                  <a:gd name="T15" fmla="*/ 0 60000 65536"/>
                  <a:gd name="T16" fmla="*/ 0 60000 65536"/>
                  <a:gd name="T17" fmla="*/ 0 60000 65536"/>
                  <a:gd name="T18" fmla="*/ 0 60000 65536"/>
                  <a:gd name="T19" fmla="*/ 0 60000 65536"/>
                  <a:gd name="T20" fmla="*/ 0 60000 65536"/>
                  <a:gd name="T21" fmla="*/ 0 w 343"/>
                  <a:gd name="T22" fmla="*/ 0 h 295"/>
                  <a:gd name="T23" fmla="*/ 343 w 343"/>
                  <a:gd name="T24" fmla="*/ 295 h 2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95">
                    <a:moveTo>
                      <a:pt x="15" y="235"/>
                    </a:moveTo>
                    <a:lnTo>
                      <a:pt x="287" y="11"/>
                    </a:lnTo>
                    <a:cubicBezTo>
                      <a:pt x="301" y="0"/>
                      <a:pt x="321" y="1"/>
                      <a:pt x="332" y="15"/>
                    </a:cubicBezTo>
                    <a:cubicBezTo>
                      <a:pt x="343" y="29"/>
                      <a:pt x="341" y="49"/>
                      <a:pt x="328" y="60"/>
                    </a:cubicBezTo>
                    <a:lnTo>
                      <a:pt x="56" y="284"/>
                    </a:lnTo>
                    <a:cubicBezTo>
                      <a:pt x="42" y="295"/>
                      <a:pt x="22" y="293"/>
                      <a:pt x="11" y="280"/>
                    </a:cubicBezTo>
                    <a:cubicBezTo>
                      <a:pt x="0" y="266"/>
                      <a:pt x="1" y="246"/>
                      <a:pt x="15" y="235"/>
                    </a:cubicBezTo>
                    <a:close/>
                  </a:path>
                </a:pathLst>
              </a:custGeom>
              <a:solidFill>
                <a:srgbClr val="FF6600"/>
              </a:solidFill>
              <a:ln w="6">
                <a:solidFill>
                  <a:srgbClr val="FF6600"/>
                </a:solidFill>
                <a:bevel/>
                <a:headEnd/>
                <a:tailEnd/>
              </a:ln>
            </p:spPr>
            <p:txBody>
              <a:bodyPr/>
              <a:lstStyle/>
              <a:p>
                <a:endParaRPr lang="es-ES"/>
              </a:p>
            </p:txBody>
          </p:sp>
          <p:sp>
            <p:nvSpPr>
              <p:cNvPr id="6458" name="Freeform 343"/>
              <p:cNvSpPr>
                <a:spLocks/>
              </p:cNvSpPr>
              <p:nvPr/>
            </p:nvSpPr>
            <p:spPr bwMode="auto">
              <a:xfrm>
                <a:off x="4340" y="1296"/>
                <a:ext cx="127" cy="109"/>
              </a:xfrm>
              <a:custGeom>
                <a:avLst/>
                <a:gdLst>
                  <a:gd name="T0" fmla="*/ 0 w 343"/>
                  <a:gd name="T1" fmla="*/ 0 h 295"/>
                  <a:gd name="T2" fmla="*/ 0 w 343"/>
                  <a:gd name="T3" fmla="*/ 0 h 295"/>
                  <a:gd name="T4" fmla="*/ 0 w 343"/>
                  <a:gd name="T5" fmla="*/ 0 h 295"/>
                  <a:gd name="T6" fmla="*/ 0 w 343"/>
                  <a:gd name="T7" fmla="*/ 0 h 295"/>
                  <a:gd name="T8" fmla="*/ 0 w 343"/>
                  <a:gd name="T9" fmla="*/ 0 h 295"/>
                  <a:gd name="T10" fmla="*/ 0 w 343"/>
                  <a:gd name="T11" fmla="*/ 0 h 295"/>
                  <a:gd name="T12" fmla="*/ 0 w 343"/>
                  <a:gd name="T13" fmla="*/ 0 h 295"/>
                  <a:gd name="T14" fmla="*/ 0 60000 65536"/>
                  <a:gd name="T15" fmla="*/ 0 60000 65536"/>
                  <a:gd name="T16" fmla="*/ 0 60000 65536"/>
                  <a:gd name="T17" fmla="*/ 0 60000 65536"/>
                  <a:gd name="T18" fmla="*/ 0 60000 65536"/>
                  <a:gd name="T19" fmla="*/ 0 60000 65536"/>
                  <a:gd name="T20" fmla="*/ 0 60000 65536"/>
                  <a:gd name="T21" fmla="*/ 0 w 343"/>
                  <a:gd name="T22" fmla="*/ 0 h 295"/>
                  <a:gd name="T23" fmla="*/ 343 w 343"/>
                  <a:gd name="T24" fmla="*/ 295 h 2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295">
                    <a:moveTo>
                      <a:pt x="15" y="235"/>
                    </a:moveTo>
                    <a:lnTo>
                      <a:pt x="287" y="11"/>
                    </a:lnTo>
                    <a:cubicBezTo>
                      <a:pt x="301" y="0"/>
                      <a:pt x="321" y="1"/>
                      <a:pt x="332" y="15"/>
                    </a:cubicBezTo>
                    <a:cubicBezTo>
                      <a:pt x="343" y="29"/>
                      <a:pt x="341" y="49"/>
                      <a:pt x="328" y="60"/>
                    </a:cubicBezTo>
                    <a:lnTo>
                      <a:pt x="56" y="284"/>
                    </a:lnTo>
                    <a:cubicBezTo>
                      <a:pt x="42" y="295"/>
                      <a:pt x="22" y="293"/>
                      <a:pt x="11" y="280"/>
                    </a:cubicBezTo>
                    <a:cubicBezTo>
                      <a:pt x="0" y="266"/>
                      <a:pt x="1" y="246"/>
                      <a:pt x="15" y="235"/>
                    </a:cubicBezTo>
                    <a:close/>
                  </a:path>
                </a:pathLst>
              </a:custGeom>
              <a:solidFill>
                <a:srgbClr val="FF6600"/>
              </a:solidFill>
              <a:ln w="6">
                <a:solidFill>
                  <a:srgbClr val="FF6600"/>
                </a:solidFill>
                <a:bevel/>
                <a:headEnd/>
                <a:tailEnd/>
              </a:ln>
            </p:spPr>
            <p:txBody>
              <a:bodyPr/>
              <a:lstStyle/>
              <a:p>
                <a:endParaRPr lang="es-ES"/>
              </a:p>
            </p:txBody>
          </p:sp>
          <p:sp>
            <p:nvSpPr>
              <p:cNvPr id="6459" name="Freeform 344"/>
              <p:cNvSpPr>
                <a:spLocks/>
              </p:cNvSpPr>
              <p:nvPr/>
            </p:nvSpPr>
            <p:spPr bwMode="auto">
              <a:xfrm>
                <a:off x="4440" y="1248"/>
                <a:ext cx="122" cy="74"/>
              </a:xfrm>
              <a:custGeom>
                <a:avLst/>
                <a:gdLst>
                  <a:gd name="T0" fmla="*/ 0 w 329"/>
                  <a:gd name="T1" fmla="*/ 0 h 201"/>
                  <a:gd name="T2" fmla="*/ 0 w 329"/>
                  <a:gd name="T3" fmla="*/ 0 h 201"/>
                  <a:gd name="T4" fmla="*/ 0 w 329"/>
                  <a:gd name="T5" fmla="*/ 0 h 201"/>
                  <a:gd name="T6" fmla="*/ 0 w 329"/>
                  <a:gd name="T7" fmla="*/ 0 h 201"/>
                  <a:gd name="T8" fmla="*/ 0 w 329"/>
                  <a:gd name="T9" fmla="*/ 0 h 201"/>
                  <a:gd name="T10" fmla="*/ 0 w 329"/>
                  <a:gd name="T11" fmla="*/ 0 h 201"/>
                  <a:gd name="T12" fmla="*/ 0 w 329"/>
                  <a:gd name="T13" fmla="*/ 0 h 201"/>
                  <a:gd name="T14" fmla="*/ 0 60000 65536"/>
                  <a:gd name="T15" fmla="*/ 0 60000 65536"/>
                  <a:gd name="T16" fmla="*/ 0 60000 65536"/>
                  <a:gd name="T17" fmla="*/ 0 60000 65536"/>
                  <a:gd name="T18" fmla="*/ 0 60000 65536"/>
                  <a:gd name="T19" fmla="*/ 0 60000 65536"/>
                  <a:gd name="T20" fmla="*/ 0 60000 65536"/>
                  <a:gd name="T21" fmla="*/ 0 w 329"/>
                  <a:gd name="T22" fmla="*/ 0 h 201"/>
                  <a:gd name="T23" fmla="*/ 329 w 329"/>
                  <a:gd name="T24" fmla="*/ 201 h 2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01">
                    <a:moveTo>
                      <a:pt x="22" y="136"/>
                    </a:moveTo>
                    <a:lnTo>
                      <a:pt x="278" y="8"/>
                    </a:lnTo>
                    <a:cubicBezTo>
                      <a:pt x="294" y="0"/>
                      <a:pt x="313" y="6"/>
                      <a:pt x="321" y="22"/>
                    </a:cubicBezTo>
                    <a:cubicBezTo>
                      <a:pt x="329" y="38"/>
                      <a:pt x="323" y="57"/>
                      <a:pt x="307" y="65"/>
                    </a:cubicBezTo>
                    <a:lnTo>
                      <a:pt x="51" y="193"/>
                    </a:lnTo>
                    <a:cubicBezTo>
                      <a:pt x="35" y="201"/>
                      <a:pt x="16" y="195"/>
                      <a:pt x="8" y="179"/>
                    </a:cubicBezTo>
                    <a:cubicBezTo>
                      <a:pt x="0" y="163"/>
                      <a:pt x="6" y="144"/>
                      <a:pt x="22" y="136"/>
                    </a:cubicBezTo>
                    <a:close/>
                  </a:path>
                </a:pathLst>
              </a:custGeom>
              <a:solidFill>
                <a:srgbClr val="FF6600"/>
              </a:solidFill>
              <a:ln w="6">
                <a:solidFill>
                  <a:srgbClr val="FF6600"/>
                </a:solidFill>
                <a:bevel/>
                <a:headEnd/>
                <a:tailEnd/>
              </a:ln>
            </p:spPr>
            <p:txBody>
              <a:bodyPr/>
              <a:lstStyle/>
              <a:p>
                <a:endParaRPr lang="es-ES"/>
              </a:p>
            </p:txBody>
          </p:sp>
          <p:sp>
            <p:nvSpPr>
              <p:cNvPr id="6460" name="Freeform 345"/>
              <p:cNvSpPr>
                <a:spLocks/>
              </p:cNvSpPr>
              <p:nvPr/>
            </p:nvSpPr>
            <p:spPr bwMode="auto">
              <a:xfrm>
                <a:off x="4535" y="1195"/>
                <a:ext cx="128" cy="80"/>
              </a:xfrm>
              <a:custGeom>
                <a:avLst/>
                <a:gdLst>
                  <a:gd name="T0" fmla="*/ 0 w 345"/>
                  <a:gd name="T1" fmla="*/ 0 h 217"/>
                  <a:gd name="T2" fmla="*/ 0 w 345"/>
                  <a:gd name="T3" fmla="*/ 0 h 217"/>
                  <a:gd name="T4" fmla="*/ 0 w 345"/>
                  <a:gd name="T5" fmla="*/ 0 h 217"/>
                  <a:gd name="T6" fmla="*/ 0 w 345"/>
                  <a:gd name="T7" fmla="*/ 0 h 217"/>
                  <a:gd name="T8" fmla="*/ 0 w 345"/>
                  <a:gd name="T9" fmla="*/ 0 h 217"/>
                  <a:gd name="T10" fmla="*/ 0 w 345"/>
                  <a:gd name="T11" fmla="*/ 0 h 217"/>
                  <a:gd name="T12" fmla="*/ 0 w 345"/>
                  <a:gd name="T13" fmla="*/ 0 h 217"/>
                  <a:gd name="T14" fmla="*/ 0 60000 65536"/>
                  <a:gd name="T15" fmla="*/ 0 60000 65536"/>
                  <a:gd name="T16" fmla="*/ 0 60000 65536"/>
                  <a:gd name="T17" fmla="*/ 0 60000 65536"/>
                  <a:gd name="T18" fmla="*/ 0 60000 65536"/>
                  <a:gd name="T19" fmla="*/ 0 60000 65536"/>
                  <a:gd name="T20" fmla="*/ 0 60000 65536"/>
                  <a:gd name="T21" fmla="*/ 0 w 345"/>
                  <a:gd name="T22" fmla="*/ 0 h 217"/>
                  <a:gd name="T23" fmla="*/ 345 w 345"/>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17">
                    <a:moveTo>
                      <a:pt x="21" y="152"/>
                    </a:moveTo>
                    <a:lnTo>
                      <a:pt x="293" y="8"/>
                    </a:lnTo>
                    <a:cubicBezTo>
                      <a:pt x="309" y="0"/>
                      <a:pt x="328" y="6"/>
                      <a:pt x="337" y="21"/>
                    </a:cubicBezTo>
                    <a:cubicBezTo>
                      <a:pt x="345" y="37"/>
                      <a:pt x="339" y="56"/>
                      <a:pt x="323" y="65"/>
                    </a:cubicBezTo>
                    <a:lnTo>
                      <a:pt x="51" y="209"/>
                    </a:lnTo>
                    <a:cubicBezTo>
                      <a:pt x="36" y="217"/>
                      <a:pt x="16" y="211"/>
                      <a:pt x="8" y="195"/>
                    </a:cubicBezTo>
                    <a:cubicBezTo>
                      <a:pt x="0" y="180"/>
                      <a:pt x="6" y="160"/>
                      <a:pt x="21" y="152"/>
                    </a:cubicBezTo>
                    <a:close/>
                  </a:path>
                </a:pathLst>
              </a:custGeom>
              <a:solidFill>
                <a:srgbClr val="FF6600"/>
              </a:solidFill>
              <a:ln w="6">
                <a:solidFill>
                  <a:srgbClr val="FF6600"/>
                </a:solidFill>
                <a:bevel/>
                <a:headEnd/>
                <a:tailEnd/>
              </a:ln>
            </p:spPr>
            <p:txBody>
              <a:bodyPr/>
              <a:lstStyle/>
              <a:p>
                <a:endParaRPr lang="es-ES"/>
              </a:p>
            </p:txBody>
          </p:sp>
          <p:sp>
            <p:nvSpPr>
              <p:cNvPr id="6461" name="Freeform 346"/>
              <p:cNvSpPr>
                <a:spLocks/>
              </p:cNvSpPr>
              <p:nvPr/>
            </p:nvSpPr>
            <p:spPr bwMode="auto">
              <a:xfrm>
                <a:off x="4636" y="1118"/>
                <a:ext cx="127" cy="104"/>
              </a:xfrm>
              <a:custGeom>
                <a:avLst/>
                <a:gdLst>
                  <a:gd name="T0" fmla="*/ 0 w 345"/>
                  <a:gd name="T1" fmla="*/ 0 h 281"/>
                  <a:gd name="T2" fmla="*/ 0 w 345"/>
                  <a:gd name="T3" fmla="*/ 0 h 281"/>
                  <a:gd name="T4" fmla="*/ 0 w 345"/>
                  <a:gd name="T5" fmla="*/ 0 h 281"/>
                  <a:gd name="T6" fmla="*/ 0 w 345"/>
                  <a:gd name="T7" fmla="*/ 0 h 281"/>
                  <a:gd name="T8" fmla="*/ 0 w 345"/>
                  <a:gd name="T9" fmla="*/ 0 h 281"/>
                  <a:gd name="T10" fmla="*/ 0 w 345"/>
                  <a:gd name="T11" fmla="*/ 0 h 281"/>
                  <a:gd name="T12" fmla="*/ 0 w 345"/>
                  <a:gd name="T13" fmla="*/ 0 h 281"/>
                  <a:gd name="T14" fmla="*/ 0 60000 65536"/>
                  <a:gd name="T15" fmla="*/ 0 60000 65536"/>
                  <a:gd name="T16" fmla="*/ 0 60000 65536"/>
                  <a:gd name="T17" fmla="*/ 0 60000 65536"/>
                  <a:gd name="T18" fmla="*/ 0 60000 65536"/>
                  <a:gd name="T19" fmla="*/ 0 60000 65536"/>
                  <a:gd name="T20" fmla="*/ 0 60000 65536"/>
                  <a:gd name="T21" fmla="*/ 0 w 345"/>
                  <a:gd name="T22" fmla="*/ 0 h 281"/>
                  <a:gd name="T23" fmla="*/ 345 w 345"/>
                  <a:gd name="T24" fmla="*/ 281 h 2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281">
                    <a:moveTo>
                      <a:pt x="17" y="219"/>
                    </a:moveTo>
                    <a:lnTo>
                      <a:pt x="289" y="11"/>
                    </a:lnTo>
                    <a:cubicBezTo>
                      <a:pt x="303" y="0"/>
                      <a:pt x="323" y="3"/>
                      <a:pt x="334" y="17"/>
                    </a:cubicBezTo>
                    <a:cubicBezTo>
                      <a:pt x="345" y="31"/>
                      <a:pt x="342" y="51"/>
                      <a:pt x="328" y="62"/>
                    </a:cubicBezTo>
                    <a:lnTo>
                      <a:pt x="56" y="270"/>
                    </a:lnTo>
                    <a:cubicBezTo>
                      <a:pt x="42" y="281"/>
                      <a:pt x="22" y="278"/>
                      <a:pt x="11" y="264"/>
                    </a:cubicBezTo>
                    <a:cubicBezTo>
                      <a:pt x="0" y="250"/>
                      <a:pt x="3" y="230"/>
                      <a:pt x="17" y="219"/>
                    </a:cubicBezTo>
                    <a:close/>
                  </a:path>
                </a:pathLst>
              </a:custGeom>
              <a:solidFill>
                <a:srgbClr val="FF6600"/>
              </a:solidFill>
              <a:ln w="6">
                <a:solidFill>
                  <a:srgbClr val="FF6600"/>
                </a:solidFill>
                <a:bevel/>
                <a:headEnd/>
                <a:tailEnd/>
              </a:ln>
            </p:spPr>
            <p:txBody>
              <a:bodyPr/>
              <a:lstStyle/>
              <a:p>
                <a:endParaRPr lang="es-ES"/>
              </a:p>
            </p:txBody>
          </p:sp>
          <p:sp>
            <p:nvSpPr>
              <p:cNvPr id="6462" name="Freeform 347"/>
              <p:cNvSpPr>
                <a:spLocks/>
              </p:cNvSpPr>
              <p:nvPr/>
            </p:nvSpPr>
            <p:spPr bwMode="auto">
              <a:xfrm>
                <a:off x="4736" y="1118"/>
                <a:ext cx="122" cy="86"/>
              </a:xfrm>
              <a:custGeom>
                <a:avLst/>
                <a:gdLst>
                  <a:gd name="T0" fmla="*/ 0 w 329"/>
                  <a:gd name="T1" fmla="*/ 0 h 233"/>
                  <a:gd name="T2" fmla="*/ 0 w 329"/>
                  <a:gd name="T3" fmla="*/ 0 h 233"/>
                  <a:gd name="T4" fmla="*/ 0 w 329"/>
                  <a:gd name="T5" fmla="*/ 0 h 233"/>
                  <a:gd name="T6" fmla="*/ 0 w 329"/>
                  <a:gd name="T7" fmla="*/ 0 h 233"/>
                  <a:gd name="T8" fmla="*/ 0 w 329"/>
                  <a:gd name="T9" fmla="*/ 0 h 233"/>
                  <a:gd name="T10" fmla="*/ 0 w 329"/>
                  <a:gd name="T11" fmla="*/ 0 h 233"/>
                  <a:gd name="T12" fmla="*/ 0 w 329"/>
                  <a:gd name="T13" fmla="*/ 0 h 233"/>
                  <a:gd name="T14" fmla="*/ 0 60000 65536"/>
                  <a:gd name="T15" fmla="*/ 0 60000 65536"/>
                  <a:gd name="T16" fmla="*/ 0 60000 65536"/>
                  <a:gd name="T17" fmla="*/ 0 60000 65536"/>
                  <a:gd name="T18" fmla="*/ 0 60000 65536"/>
                  <a:gd name="T19" fmla="*/ 0 60000 65536"/>
                  <a:gd name="T20" fmla="*/ 0 60000 65536"/>
                  <a:gd name="T21" fmla="*/ 0 w 329"/>
                  <a:gd name="T22" fmla="*/ 0 h 233"/>
                  <a:gd name="T23" fmla="*/ 329 w 329"/>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233">
                    <a:moveTo>
                      <a:pt x="53" y="9"/>
                    </a:moveTo>
                    <a:lnTo>
                      <a:pt x="309" y="169"/>
                    </a:lnTo>
                    <a:cubicBezTo>
                      <a:pt x="324" y="179"/>
                      <a:pt x="329" y="198"/>
                      <a:pt x="320" y="213"/>
                    </a:cubicBezTo>
                    <a:cubicBezTo>
                      <a:pt x="310" y="228"/>
                      <a:pt x="290" y="233"/>
                      <a:pt x="276" y="224"/>
                    </a:cubicBezTo>
                    <a:lnTo>
                      <a:pt x="20" y="64"/>
                    </a:lnTo>
                    <a:cubicBezTo>
                      <a:pt x="5" y="54"/>
                      <a:pt x="0" y="34"/>
                      <a:pt x="9" y="20"/>
                    </a:cubicBezTo>
                    <a:cubicBezTo>
                      <a:pt x="19" y="5"/>
                      <a:pt x="38" y="0"/>
                      <a:pt x="53" y="9"/>
                    </a:cubicBezTo>
                    <a:close/>
                  </a:path>
                </a:pathLst>
              </a:custGeom>
              <a:solidFill>
                <a:srgbClr val="FF6600"/>
              </a:solidFill>
              <a:ln w="6">
                <a:solidFill>
                  <a:srgbClr val="FF6600"/>
                </a:solidFill>
                <a:bevel/>
                <a:headEnd/>
                <a:tailEnd/>
              </a:ln>
            </p:spPr>
            <p:txBody>
              <a:bodyPr/>
              <a:lstStyle/>
              <a:p>
                <a:endParaRPr lang="es-ES"/>
              </a:p>
            </p:txBody>
          </p:sp>
          <p:sp>
            <p:nvSpPr>
              <p:cNvPr id="6463" name="Freeform 348"/>
              <p:cNvSpPr>
                <a:spLocks/>
              </p:cNvSpPr>
              <p:nvPr/>
            </p:nvSpPr>
            <p:spPr bwMode="auto">
              <a:xfrm>
                <a:off x="4831" y="1177"/>
                <a:ext cx="128" cy="68"/>
              </a:xfrm>
              <a:custGeom>
                <a:avLst/>
                <a:gdLst>
                  <a:gd name="T0" fmla="*/ 0 w 345"/>
                  <a:gd name="T1" fmla="*/ 0 h 185"/>
                  <a:gd name="T2" fmla="*/ 0 w 345"/>
                  <a:gd name="T3" fmla="*/ 0 h 185"/>
                  <a:gd name="T4" fmla="*/ 0 w 345"/>
                  <a:gd name="T5" fmla="*/ 0 h 185"/>
                  <a:gd name="T6" fmla="*/ 0 w 345"/>
                  <a:gd name="T7" fmla="*/ 0 h 185"/>
                  <a:gd name="T8" fmla="*/ 0 w 345"/>
                  <a:gd name="T9" fmla="*/ 0 h 185"/>
                  <a:gd name="T10" fmla="*/ 0 w 345"/>
                  <a:gd name="T11" fmla="*/ 0 h 185"/>
                  <a:gd name="T12" fmla="*/ 0 w 345"/>
                  <a:gd name="T13" fmla="*/ 0 h 185"/>
                  <a:gd name="T14" fmla="*/ 0 60000 65536"/>
                  <a:gd name="T15" fmla="*/ 0 60000 65536"/>
                  <a:gd name="T16" fmla="*/ 0 60000 65536"/>
                  <a:gd name="T17" fmla="*/ 0 60000 65536"/>
                  <a:gd name="T18" fmla="*/ 0 60000 65536"/>
                  <a:gd name="T19" fmla="*/ 0 60000 65536"/>
                  <a:gd name="T20" fmla="*/ 0 60000 65536"/>
                  <a:gd name="T21" fmla="*/ 0 w 345"/>
                  <a:gd name="T22" fmla="*/ 0 h 185"/>
                  <a:gd name="T23" fmla="*/ 345 w 345"/>
                  <a:gd name="T24" fmla="*/ 185 h 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5" h="185">
                    <a:moveTo>
                      <a:pt x="49" y="7"/>
                    </a:moveTo>
                    <a:lnTo>
                      <a:pt x="321" y="119"/>
                    </a:lnTo>
                    <a:cubicBezTo>
                      <a:pt x="337" y="126"/>
                      <a:pt x="345" y="144"/>
                      <a:pt x="338" y="161"/>
                    </a:cubicBezTo>
                    <a:cubicBezTo>
                      <a:pt x="331" y="177"/>
                      <a:pt x="313" y="185"/>
                      <a:pt x="296" y="178"/>
                    </a:cubicBezTo>
                    <a:lnTo>
                      <a:pt x="24" y="66"/>
                    </a:lnTo>
                    <a:cubicBezTo>
                      <a:pt x="8" y="59"/>
                      <a:pt x="0" y="41"/>
                      <a:pt x="7" y="24"/>
                    </a:cubicBezTo>
                    <a:cubicBezTo>
                      <a:pt x="14" y="8"/>
                      <a:pt x="32" y="0"/>
                      <a:pt x="49" y="7"/>
                    </a:cubicBezTo>
                    <a:close/>
                  </a:path>
                </a:pathLst>
              </a:custGeom>
              <a:solidFill>
                <a:srgbClr val="FF6600"/>
              </a:solidFill>
              <a:ln w="6">
                <a:solidFill>
                  <a:srgbClr val="FF6600"/>
                </a:solidFill>
                <a:bevel/>
                <a:headEnd/>
                <a:tailEnd/>
              </a:ln>
            </p:spPr>
            <p:txBody>
              <a:bodyPr/>
              <a:lstStyle/>
              <a:p>
                <a:endParaRPr lang="es-ES"/>
              </a:p>
            </p:txBody>
          </p:sp>
          <p:sp>
            <p:nvSpPr>
              <p:cNvPr id="6464" name="Freeform 349"/>
              <p:cNvSpPr>
                <a:spLocks/>
              </p:cNvSpPr>
              <p:nvPr/>
            </p:nvSpPr>
            <p:spPr bwMode="auto">
              <a:xfrm>
                <a:off x="4932" y="1219"/>
                <a:ext cx="127" cy="56"/>
              </a:xfrm>
              <a:custGeom>
                <a:avLst/>
                <a:gdLst>
                  <a:gd name="T0" fmla="*/ 0 w 343"/>
                  <a:gd name="T1" fmla="*/ 0 h 151"/>
                  <a:gd name="T2" fmla="*/ 0 w 343"/>
                  <a:gd name="T3" fmla="*/ 0 h 151"/>
                  <a:gd name="T4" fmla="*/ 0 w 343"/>
                  <a:gd name="T5" fmla="*/ 0 h 151"/>
                  <a:gd name="T6" fmla="*/ 0 w 343"/>
                  <a:gd name="T7" fmla="*/ 0 h 151"/>
                  <a:gd name="T8" fmla="*/ 0 w 343"/>
                  <a:gd name="T9" fmla="*/ 0 h 151"/>
                  <a:gd name="T10" fmla="*/ 0 w 343"/>
                  <a:gd name="T11" fmla="*/ 0 h 151"/>
                  <a:gd name="T12" fmla="*/ 0 w 343"/>
                  <a:gd name="T13" fmla="*/ 0 h 151"/>
                  <a:gd name="T14" fmla="*/ 0 60000 65536"/>
                  <a:gd name="T15" fmla="*/ 0 60000 65536"/>
                  <a:gd name="T16" fmla="*/ 0 60000 65536"/>
                  <a:gd name="T17" fmla="*/ 0 60000 65536"/>
                  <a:gd name="T18" fmla="*/ 0 60000 65536"/>
                  <a:gd name="T19" fmla="*/ 0 60000 65536"/>
                  <a:gd name="T20" fmla="*/ 0 60000 65536"/>
                  <a:gd name="T21" fmla="*/ 0 w 343"/>
                  <a:gd name="T22" fmla="*/ 0 h 151"/>
                  <a:gd name="T23" fmla="*/ 343 w 343"/>
                  <a:gd name="T24" fmla="*/ 151 h 1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51">
                    <a:moveTo>
                      <a:pt x="44" y="5"/>
                    </a:moveTo>
                    <a:lnTo>
                      <a:pt x="316" y="85"/>
                    </a:lnTo>
                    <a:cubicBezTo>
                      <a:pt x="333" y="90"/>
                      <a:pt x="343" y="108"/>
                      <a:pt x="338" y="124"/>
                    </a:cubicBezTo>
                    <a:cubicBezTo>
                      <a:pt x="333" y="141"/>
                      <a:pt x="315" y="151"/>
                      <a:pt x="298" y="146"/>
                    </a:cubicBezTo>
                    <a:lnTo>
                      <a:pt x="26" y="66"/>
                    </a:lnTo>
                    <a:cubicBezTo>
                      <a:pt x="9" y="61"/>
                      <a:pt x="0" y="43"/>
                      <a:pt x="5" y="26"/>
                    </a:cubicBezTo>
                    <a:cubicBezTo>
                      <a:pt x="10" y="9"/>
                      <a:pt x="28" y="0"/>
                      <a:pt x="44" y="5"/>
                    </a:cubicBezTo>
                    <a:close/>
                  </a:path>
                </a:pathLst>
              </a:custGeom>
              <a:solidFill>
                <a:srgbClr val="FF6600"/>
              </a:solidFill>
              <a:ln w="6">
                <a:solidFill>
                  <a:srgbClr val="FF6600"/>
                </a:solidFill>
                <a:bevel/>
                <a:headEnd/>
                <a:tailEnd/>
              </a:ln>
            </p:spPr>
            <p:txBody>
              <a:bodyPr/>
              <a:lstStyle/>
              <a:p>
                <a:endParaRPr lang="es-ES"/>
              </a:p>
            </p:txBody>
          </p:sp>
          <p:sp>
            <p:nvSpPr>
              <p:cNvPr id="6465" name="Freeform 350"/>
              <p:cNvSpPr>
                <a:spLocks/>
              </p:cNvSpPr>
              <p:nvPr/>
            </p:nvSpPr>
            <p:spPr bwMode="auto">
              <a:xfrm>
                <a:off x="5034" y="1243"/>
                <a:ext cx="119" cy="31"/>
              </a:xfrm>
              <a:custGeom>
                <a:avLst/>
                <a:gdLst>
                  <a:gd name="T0" fmla="*/ 0 w 323"/>
                  <a:gd name="T1" fmla="*/ 0 h 83"/>
                  <a:gd name="T2" fmla="*/ 0 w 323"/>
                  <a:gd name="T3" fmla="*/ 0 h 83"/>
                  <a:gd name="T4" fmla="*/ 0 w 323"/>
                  <a:gd name="T5" fmla="*/ 0 h 83"/>
                  <a:gd name="T6" fmla="*/ 0 w 323"/>
                  <a:gd name="T7" fmla="*/ 0 h 83"/>
                  <a:gd name="T8" fmla="*/ 0 w 323"/>
                  <a:gd name="T9" fmla="*/ 0 h 83"/>
                  <a:gd name="T10" fmla="*/ 0 w 323"/>
                  <a:gd name="T11" fmla="*/ 0 h 83"/>
                  <a:gd name="T12" fmla="*/ 0 w 323"/>
                  <a:gd name="T13" fmla="*/ 0 h 83"/>
                  <a:gd name="T14" fmla="*/ 0 60000 65536"/>
                  <a:gd name="T15" fmla="*/ 0 60000 65536"/>
                  <a:gd name="T16" fmla="*/ 0 60000 65536"/>
                  <a:gd name="T17" fmla="*/ 0 60000 65536"/>
                  <a:gd name="T18" fmla="*/ 0 60000 65536"/>
                  <a:gd name="T19" fmla="*/ 0 60000 65536"/>
                  <a:gd name="T20" fmla="*/ 0 60000 65536"/>
                  <a:gd name="T21" fmla="*/ 0 w 323"/>
                  <a:gd name="T22" fmla="*/ 0 h 83"/>
                  <a:gd name="T23" fmla="*/ 323 w 323"/>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3" h="83">
                    <a:moveTo>
                      <a:pt x="31" y="18"/>
                    </a:moveTo>
                    <a:lnTo>
                      <a:pt x="287" y="2"/>
                    </a:lnTo>
                    <a:cubicBezTo>
                      <a:pt x="305" y="0"/>
                      <a:pt x="320" y="14"/>
                      <a:pt x="321" y="31"/>
                    </a:cubicBezTo>
                    <a:cubicBezTo>
                      <a:pt x="323" y="49"/>
                      <a:pt x="309" y="64"/>
                      <a:pt x="291" y="65"/>
                    </a:cubicBezTo>
                    <a:lnTo>
                      <a:pt x="35" y="81"/>
                    </a:lnTo>
                    <a:cubicBezTo>
                      <a:pt x="18" y="83"/>
                      <a:pt x="3" y="69"/>
                      <a:pt x="2" y="51"/>
                    </a:cubicBezTo>
                    <a:cubicBezTo>
                      <a:pt x="0" y="34"/>
                      <a:pt x="14" y="19"/>
                      <a:pt x="31" y="18"/>
                    </a:cubicBezTo>
                    <a:close/>
                  </a:path>
                </a:pathLst>
              </a:custGeom>
              <a:solidFill>
                <a:srgbClr val="FF6600"/>
              </a:solidFill>
              <a:ln w="6">
                <a:solidFill>
                  <a:srgbClr val="FF6600"/>
                </a:solidFill>
                <a:bevel/>
                <a:headEnd/>
                <a:tailEnd/>
              </a:ln>
            </p:spPr>
            <p:txBody>
              <a:bodyPr/>
              <a:lstStyle/>
              <a:p>
                <a:endParaRPr lang="es-ES"/>
              </a:p>
            </p:txBody>
          </p:sp>
          <p:sp>
            <p:nvSpPr>
              <p:cNvPr id="6466" name="Freeform 351"/>
              <p:cNvSpPr>
                <a:spLocks/>
              </p:cNvSpPr>
              <p:nvPr/>
            </p:nvSpPr>
            <p:spPr bwMode="auto">
              <a:xfrm>
                <a:off x="5128" y="1219"/>
                <a:ext cx="127" cy="50"/>
              </a:xfrm>
              <a:custGeom>
                <a:avLst/>
                <a:gdLst>
                  <a:gd name="T0" fmla="*/ 0 w 343"/>
                  <a:gd name="T1" fmla="*/ 0 h 135"/>
                  <a:gd name="T2" fmla="*/ 0 w 343"/>
                  <a:gd name="T3" fmla="*/ 0 h 135"/>
                  <a:gd name="T4" fmla="*/ 0 w 343"/>
                  <a:gd name="T5" fmla="*/ 0 h 135"/>
                  <a:gd name="T6" fmla="*/ 0 w 343"/>
                  <a:gd name="T7" fmla="*/ 0 h 135"/>
                  <a:gd name="T8" fmla="*/ 0 w 343"/>
                  <a:gd name="T9" fmla="*/ 0 h 135"/>
                  <a:gd name="T10" fmla="*/ 0 w 343"/>
                  <a:gd name="T11" fmla="*/ 0 h 135"/>
                  <a:gd name="T12" fmla="*/ 0 w 343"/>
                  <a:gd name="T13" fmla="*/ 0 h 135"/>
                  <a:gd name="T14" fmla="*/ 0 60000 65536"/>
                  <a:gd name="T15" fmla="*/ 0 60000 65536"/>
                  <a:gd name="T16" fmla="*/ 0 60000 65536"/>
                  <a:gd name="T17" fmla="*/ 0 60000 65536"/>
                  <a:gd name="T18" fmla="*/ 0 60000 65536"/>
                  <a:gd name="T19" fmla="*/ 0 60000 65536"/>
                  <a:gd name="T20" fmla="*/ 0 60000 65536"/>
                  <a:gd name="T21" fmla="*/ 0 w 343"/>
                  <a:gd name="T22" fmla="*/ 0 h 135"/>
                  <a:gd name="T23" fmla="*/ 343 w 343"/>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135">
                    <a:moveTo>
                      <a:pt x="28" y="68"/>
                    </a:moveTo>
                    <a:lnTo>
                      <a:pt x="300" y="4"/>
                    </a:lnTo>
                    <a:cubicBezTo>
                      <a:pt x="317" y="0"/>
                      <a:pt x="335" y="11"/>
                      <a:pt x="339" y="28"/>
                    </a:cubicBezTo>
                    <a:cubicBezTo>
                      <a:pt x="343" y="45"/>
                      <a:pt x="332" y="63"/>
                      <a:pt x="315" y="67"/>
                    </a:cubicBezTo>
                    <a:lnTo>
                      <a:pt x="43" y="131"/>
                    </a:lnTo>
                    <a:cubicBezTo>
                      <a:pt x="26" y="135"/>
                      <a:pt x="8" y="124"/>
                      <a:pt x="4" y="107"/>
                    </a:cubicBezTo>
                    <a:cubicBezTo>
                      <a:pt x="0" y="90"/>
                      <a:pt x="11" y="72"/>
                      <a:pt x="28" y="68"/>
                    </a:cubicBezTo>
                    <a:close/>
                  </a:path>
                </a:pathLst>
              </a:custGeom>
              <a:solidFill>
                <a:srgbClr val="FF6600"/>
              </a:solidFill>
              <a:ln w="6">
                <a:solidFill>
                  <a:srgbClr val="FF6600"/>
                </a:solidFill>
                <a:bevel/>
                <a:headEnd/>
                <a:tailEnd/>
              </a:ln>
            </p:spPr>
            <p:txBody>
              <a:bodyPr/>
              <a:lstStyle/>
              <a:p>
                <a:endParaRPr lang="es-ES"/>
              </a:p>
            </p:txBody>
          </p:sp>
          <p:sp>
            <p:nvSpPr>
              <p:cNvPr id="6467" name="Freeform 352"/>
              <p:cNvSpPr>
                <a:spLocks/>
              </p:cNvSpPr>
              <p:nvPr/>
            </p:nvSpPr>
            <p:spPr bwMode="auto">
              <a:xfrm>
                <a:off x="5229" y="1201"/>
                <a:ext cx="126" cy="44"/>
              </a:xfrm>
              <a:custGeom>
                <a:avLst/>
                <a:gdLst>
                  <a:gd name="T0" fmla="*/ 0 w 341"/>
                  <a:gd name="T1" fmla="*/ 0 h 117"/>
                  <a:gd name="T2" fmla="*/ 0 w 341"/>
                  <a:gd name="T3" fmla="*/ 0 h 117"/>
                  <a:gd name="T4" fmla="*/ 0 w 341"/>
                  <a:gd name="T5" fmla="*/ 0 h 117"/>
                  <a:gd name="T6" fmla="*/ 0 w 341"/>
                  <a:gd name="T7" fmla="*/ 0 h 117"/>
                  <a:gd name="T8" fmla="*/ 0 w 341"/>
                  <a:gd name="T9" fmla="*/ 0 h 117"/>
                  <a:gd name="T10" fmla="*/ 0 w 341"/>
                  <a:gd name="T11" fmla="*/ 0 h 117"/>
                  <a:gd name="T12" fmla="*/ 0 w 341"/>
                  <a:gd name="T13" fmla="*/ 0 h 117"/>
                  <a:gd name="T14" fmla="*/ 0 60000 65536"/>
                  <a:gd name="T15" fmla="*/ 0 60000 65536"/>
                  <a:gd name="T16" fmla="*/ 0 60000 65536"/>
                  <a:gd name="T17" fmla="*/ 0 60000 65536"/>
                  <a:gd name="T18" fmla="*/ 0 60000 65536"/>
                  <a:gd name="T19" fmla="*/ 0 60000 65536"/>
                  <a:gd name="T20" fmla="*/ 0 60000 65536"/>
                  <a:gd name="T21" fmla="*/ 0 w 341"/>
                  <a:gd name="T22" fmla="*/ 0 h 117"/>
                  <a:gd name="T23" fmla="*/ 341 w 341"/>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117">
                    <a:moveTo>
                      <a:pt x="29" y="51"/>
                    </a:moveTo>
                    <a:lnTo>
                      <a:pt x="301" y="3"/>
                    </a:lnTo>
                    <a:cubicBezTo>
                      <a:pt x="318" y="0"/>
                      <a:pt x="335" y="12"/>
                      <a:pt x="338" y="29"/>
                    </a:cubicBezTo>
                    <a:cubicBezTo>
                      <a:pt x="341" y="46"/>
                      <a:pt x="329" y="63"/>
                      <a:pt x="312" y="66"/>
                    </a:cubicBezTo>
                    <a:lnTo>
                      <a:pt x="40" y="114"/>
                    </a:lnTo>
                    <a:cubicBezTo>
                      <a:pt x="23" y="117"/>
                      <a:pt x="6" y="105"/>
                      <a:pt x="3" y="88"/>
                    </a:cubicBezTo>
                    <a:cubicBezTo>
                      <a:pt x="0" y="71"/>
                      <a:pt x="12" y="54"/>
                      <a:pt x="29" y="51"/>
                    </a:cubicBezTo>
                    <a:close/>
                  </a:path>
                </a:pathLst>
              </a:custGeom>
              <a:solidFill>
                <a:srgbClr val="FF6600"/>
              </a:solidFill>
              <a:ln w="6">
                <a:solidFill>
                  <a:srgbClr val="FF6600"/>
                </a:solidFill>
                <a:bevel/>
                <a:headEnd/>
                <a:tailEnd/>
              </a:ln>
            </p:spPr>
            <p:txBody>
              <a:bodyPr/>
              <a:lstStyle/>
              <a:p>
                <a:endParaRPr lang="es-ES"/>
              </a:p>
            </p:txBody>
          </p:sp>
          <p:sp>
            <p:nvSpPr>
              <p:cNvPr id="6468" name="Freeform 353"/>
              <p:cNvSpPr>
                <a:spLocks/>
              </p:cNvSpPr>
              <p:nvPr/>
            </p:nvSpPr>
            <p:spPr bwMode="auto">
              <a:xfrm>
                <a:off x="5330" y="1202"/>
                <a:ext cx="125" cy="24"/>
              </a:xfrm>
              <a:custGeom>
                <a:avLst/>
                <a:gdLst>
                  <a:gd name="T0" fmla="*/ 0 w 336"/>
                  <a:gd name="T1" fmla="*/ 0 h 64"/>
                  <a:gd name="T2" fmla="*/ 0 w 336"/>
                  <a:gd name="T3" fmla="*/ 0 h 64"/>
                  <a:gd name="T4" fmla="*/ 0 w 336"/>
                  <a:gd name="T5" fmla="*/ 0 h 64"/>
                  <a:gd name="T6" fmla="*/ 0 w 336"/>
                  <a:gd name="T7" fmla="*/ 0 h 64"/>
                  <a:gd name="T8" fmla="*/ 0 w 336"/>
                  <a:gd name="T9" fmla="*/ 0 h 64"/>
                  <a:gd name="T10" fmla="*/ 0 w 336"/>
                  <a:gd name="T11" fmla="*/ 0 h 64"/>
                  <a:gd name="T12" fmla="*/ 0 w 336"/>
                  <a:gd name="T13" fmla="*/ 0 h 64"/>
                  <a:gd name="T14" fmla="*/ 0 60000 65536"/>
                  <a:gd name="T15" fmla="*/ 0 60000 65536"/>
                  <a:gd name="T16" fmla="*/ 0 60000 65536"/>
                  <a:gd name="T17" fmla="*/ 0 60000 65536"/>
                  <a:gd name="T18" fmla="*/ 0 60000 65536"/>
                  <a:gd name="T19" fmla="*/ 0 60000 65536"/>
                  <a:gd name="T20" fmla="*/ 0 60000 65536"/>
                  <a:gd name="T21" fmla="*/ 0 w 336"/>
                  <a:gd name="T22" fmla="*/ 0 h 64"/>
                  <a:gd name="T23" fmla="*/ 336 w 33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6" h="64">
                    <a:moveTo>
                      <a:pt x="32" y="0"/>
                    </a:moveTo>
                    <a:lnTo>
                      <a:pt x="304" y="0"/>
                    </a:lnTo>
                    <a:cubicBezTo>
                      <a:pt x="322" y="0"/>
                      <a:pt x="336" y="15"/>
                      <a:pt x="336" y="32"/>
                    </a:cubicBezTo>
                    <a:cubicBezTo>
                      <a:pt x="336" y="50"/>
                      <a:pt x="322" y="64"/>
                      <a:pt x="304" y="64"/>
                    </a:cubicBezTo>
                    <a:lnTo>
                      <a:pt x="32" y="64"/>
                    </a:lnTo>
                    <a:cubicBezTo>
                      <a:pt x="15" y="64"/>
                      <a:pt x="0" y="50"/>
                      <a:pt x="0" y="32"/>
                    </a:cubicBezTo>
                    <a:cubicBezTo>
                      <a:pt x="0" y="15"/>
                      <a:pt x="15" y="0"/>
                      <a:pt x="32" y="0"/>
                    </a:cubicBezTo>
                    <a:close/>
                  </a:path>
                </a:pathLst>
              </a:custGeom>
              <a:solidFill>
                <a:srgbClr val="FF6600"/>
              </a:solidFill>
              <a:ln w="6">
                <a:solidFill>
                  <a:srgbClr val="FF6600"/>
                </a:solidFill>
                <a:bevel/>
                <a:headEnd/>
                <a:tailEnd/>
              </a:ln>
            </p:spPr>
            <p:txBody>
              <a:bodyPr/>
              <a:lstStyle/>
              <a:p>
                <a:endParaRPr lang="es-ES"/>
              </a:p>
            </p:txBody>
          </p:sp>
          <p:sp>
            <p:nvSpPr>
              <p:cNvPr id="6469" name="Rectangle 354"/>
              <p:cNvSpPr>
                <a:spLocks noChangeArrowheads="1"/>
              </p:cNvSpPr>
              <p:nvPr/>
            </p:nvSpPr>
            <p:spPr bwMode="auto">
              <a:xfrm>
                <a:off x="655" y="104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0" name="Rectangle 355"/>
              <p:cNvSpPr>
                <a:spLocks noChangeArrowheads="1"/>
              </p:cNvSpPr>
              <p:nvPr/>
            </p:nvSpPr>
            <p:spPr bwMode="auto">
              <a:xfrm>
                <a:off x="750" y="1089"/>
                <a:ext cx="71"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1" name="Rectangle 356"/>
              <p:cNvSpPr>
                <a:spLocks noChangeArrowheads="1"/>
              </p:cNvSpPr>
              <p:nvPr/>
            </p:nvSpPr>
            <p:spPr bwMode="auto">
              <a:xfrm>
                <a:off x="850" y="107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2" name="Rectangle 357"/>
              <p:cNvSpPr>
                <a:spLocks noChangeArrowheads="1"/>
              </p:cNvSpPr>
              <p:nvPr/>
            </p:nvSpPr>
            <p:spPr bwMode="auto">
              <a:xfrm>
                <a:off x="951" y="1089"/>
                <a:ext cx="71"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3" name="Rectangle 358"/>
              <p:cNvSpPr>
                <a:spLocks noChangeArrowheads="1"/>
              </p:cNvSpPr>
              <p:nvPr/>
            </p:nvSpPr>
            <p:spPr bwMode="auto">
              <a:xfrm>
                <a:off x="1046" y="1107"/>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4" name="Rectangle 359"/>
              <p:cNvSpPr>
                <a:spLocks noChangeArrowheads="1"/>
              </p:cNvSpPr>
              <p:nvPr/>
            </p:nvSpPr>
            <p:spPr bwMode="auto">
              <a:xfrm>
                <a:off x="1147" y="107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5" name="Rectangle 360"/>
              <p:cNvSpPr>
                <a:spLocks noChangeArrowheads="1"/>
              </p:cNvSpPr>
              <p:nvPr/>
            </p:nvSpPr>
            <p:spPr bwMode="auto">
              <a:xfrm>
                <a:off x="1247" y="1119"/>
                <a:ext cx="72"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6" name="Rectangle 361"/>
              <p:cNvSpPr>
                <a:spLocks noChangeArrowheads="1"/>
              </p:cNvSpPr>
              <p:nvPr/>
            </p:nvSpPr>
            <p:spPr bwMode="auto">
              <a:xfrm>
                <a:off x="1348" y="117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7" name="Rectangle 362"/>
              <p:cNvSpPr>
                <a:spLocks noChangeArrowheads="1"/>
              </p:cNvSpPr>
              <p:nvPr/>
            </p:nvSpPr>
            <p:spPr bwMode="auto">
              <a:xfrm>
                <a:off x="1443" y="1243"/>
                <a:ext cx="71"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8" name="Rectangle 363"/>
              <p:cNvSpPr>
                <a:spLocks noChangeArrowheads="1"/>
              </p:cNvSpPr>
              <p:nvPr/>
            </p:nvSpPr>
            <p:spPr bwMode="auto">
              <a:xfrm>
                <a:off x="1544" y="1267"/>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79" name="Rectangle 364"/>
              <p:cNvSpPr>
                <a:spLocks noChangeArrowheads="1"/>
              </p:cNvSpPr>
              <p:nvPr/>
            </p:nvSpPr>
            <p:spPr bwMode="auto">
              <a:xfrm>
                <a:off x="1644" y="1320"/>
                <a:ext cx="72"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0" name="Rectangle 365"/>
              <p:cNvSpPr>
                <a:spLocks noChangeArrowheads="1"/>
              </p:cNvSpPr>
              <p:nvPr/>
            </p:nvSpPr>
            <p:spPr bwMode="auto">
              <a:xfrm>
                <a:off x="1739" y="136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1" name="Rectangle 366"/>
              <p:cNvSpPr>
                <a:spLocks noChangeArrowheads="1"/>
              </p:cNvSpPr>
              <p:nvPr/>
            </p:nvSpPr>
            <p:spPr bwMode="auto">
              <a:xfrm>
                <a:off x="1840" y="1326"/>
                <a:ext cx="71"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2" name="Rectangle 367"/>
              <p:cNvSpPr>
                <a:spLocks noChangeArrowheads="1"/>
              </p:cNvSpPr>
              <p:nvPr/>
            </p:nvSpPr>
            <p:spPr bwMode="auto">
              <a:xfrm>
                <a:off x="1941" y="136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3" name="Rectangle 368"/>
              <p:cNvSpPr>
                <a:spLocks noChangeArrowheads="1"/>
              </p:cNvSpPr>
              <p:nvPr/>
            </p:nvSpPr>
            <p:spPr bwMode="auto">
              <a:xfrm>
                <a:off x="2041" y="1320"/>
                <a:ext cx="72"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4" name="Rectangle 369"/>
              <p:cNvSpPr>
                <a:spLocks noChangeArrowheads="1"/>
              </p:cNvSpPr>
              <p:nvPr/>
            </p:nvSpPr>
            <p:spPr bwMode="auto">
              <a:xfrm>
                <a:off x="2136" y="1344"/>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5" name="Rectangle 370"/>
              <p:cNvSpPr>
                <a:spLocks noChangeArrowheads="1"/>
              </p:cNvSpPr>
              <p:nvPr/>
            </p:nvSpPr>
            <p:spPr bwMode="auto">
              <a:xfrm>
                <a:off x="2237" y="1475"/>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6" name="Rectangle 371"/>
              <p:cNvSpPr>
                <a:spLocks noChangeArrowheads="1"/>
              </p:cNvSpPr>
              <p:nvPr/>
            </p:nvSpPr>
            <p:spPr bwMode="auto">
              <a:xfrm>
                <a:off x="2338" y="1599"/>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7" name="Rectangle 372"/>
              <p:cNvSpPr>
                <a:spLocks noChangeArrowheads="1"/>
              </p:cNvSpPr>
              <p:nvPr/>
            </p:nvSpPr>
            <p:spPr bwMode="auto">
              <a:xfrm>
                <a:off x="2433" y="1700"/>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8" name="Rectangle 373"/>
              <p:cNvSpPr>
                <a:spLocks noChangeArrowheads="1"/>
              </p:cNvSpPr>
              <p:nvPr/>
            </p:nvSpPr>
            <p:spPr bwMode="auto">
              <a:xfrm>
                <a:off x="2533" y="168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89" name="Rectangle 374"/>
              <p:cNvSpPr>
                <a:spLocks noChangeArrowheads="1"/>
              </p:cNvSpPr>
              <p:nvPr/>
            </p:nvSpPr>
            <p:spPr bwMode="auto">
              <a:xfrm>
                <a:off x="2634" y="168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0" name="Rectangle 375"/>
              <p:cNvSpPr>
                <a:spLocks noChangeArrowheads="1"/>
              </p:cNvSpPr>
              <p:nvPr/>
            </p:nvSpPr>
            <p:spPr bwMode="auto">
              <a:xfrm>
                <a:off x="2729" y="1747"/>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1" name="Rectangle 376"/>
              <p:cNvSpPr>
                <a:spLocks noChangeArrowheads="1"/>
              </p:cNvSpPr>
              <p:nvPr/>
            </p:nvSpPr>
            <p:spPr bwMode="auto">
              <a:xfrm>
                <a:off x="2830" y="181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2" name="Rectangle 377"/>
              <p:cNvSpPr>
                <a:spLocks noChangeArrowheads="1"/>
              </p:cNvSpPr>
              <p:nvPr/>
            </p:nvSpPr>
            <p:spPr bwMode="auto">
              <a:xfrm>
                <a:off x="2930" y="1830"/>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3" name="Rectangle 378"/>
              <p:cNvSpPr>
                <a:spLocks noChangeArrowheads="1"/>
              </p:cNvSpPr>
              <p:nvPr/>
            </p:nvSpPr>
            <p:spPr bwMode="auto">
              <a:xfrm>
                <a:off x="3031" y="184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4" name="Rectangle 379"/>
              <p:cNvSpPr>
                <a:spLocks noChangeArrowheads="1"/>
              </p:cNvSpPr>
              <p:nvPr/>
            </p:nvSpPr>
            <p:spPr bwMode="auto">
              <a:xfrm>
                <a:off x="3126" y="1830"/>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5" name="Rectangle 380"/>
              <p:cNvSpPr>
                <a:spLocks noChangeArrowheads="1"/>
              </p:cNvSpPr>
              <p:nvPr/>
            </p:nvSpPr>
            <p:spPr bwMode="auto">
              <a:xfrm>
                <a:off x="3227" y="1830"/>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6" name="Rectangle 381"/>
              <p:cNvSpPr>
                <a:spLocks noChangeArrowheads="1"/>
              </p:cNvSpPr>
              <p:nvPr/>
            </p:nvSpPr>
            <p:spPr bwMode="auto">
              <a:xfrm>
                <a:off x="3327" y="1800"/>
                <a:ext cx="72"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7" name="Rectangle 382"/>
              <p:cNvSpPr>
                <a:spLocks noChangeArrowheads="1"/>
              </p:cNvSpPr>
              <p:nvPr/>
            </p:nvSpPr>
            <p:spPr bwMode="auto">
              <a:xfrm>
                <a:off x="3422" y="1771"/>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8" name="Rectangle 383"/>
              <p:cNvSpPr>
                <a:spLocks noChangeArrowheads="1"/>
              </p:cNvSpPr>
              <p:nvPr/>
            </p:nvSpPr>
            <p:spPr bwMode="auto">
              <a:xfrm>
                <a:off x="3523" y="1729"/>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499" name="Rectangle 384"/>
              <p:cNvSpPr>
                <a:spLocks noChangeArrowheads="1"/>
              </p:cNvSpPr>
              <p:nvPr/>
            </p:nvSpPr>
            <p:spPr bwMode="auto">
              <a:xfrm>
                <a:off x="3624" y="168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0" name="Rectangle 385"/>
              <p:cNvSpPr>
                <a:spLocks noChangeArrowheads="1"/>
              </p:cNvSpPr>
              <p:nvPr/>
            </p:nvSpPr>
            <p:spPr bwMode="auto">
              <a:xfrm>
                <a:off x="3724" y="1652"/>
                <a:ext cx="72"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1" name="Rectangle 386"/>
              <p:cNvSpPr>
                <a:spLocks noChangeArrowheads="1"/>
              </p:cNvSpPr>
              <p:nvPr/>
            </p:nvSpPr>
            <p:spPr bwMode="auto">
              <a:xfrm>
                <a:off x="3819" y="1599"/>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2" name="Rectangle 387"/>
              <p:cNvSpPr>
                <a:spLocks noChangeArrowheads="1"/>
              </p:cNvSpPr>
              <p:nvPr/>
            </p:nvSpPr>
            <p:spPr bwMode="auto">
              <a:xfrm>
                <a:off x="3920" y="155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3" name="Rectangle 388"/>
              <p:cNvSpPr>
                <a:spLocks noChangeArrowheads="1"/>
              </p:cNvSpPr>
              <p:nvPr/>
            </p:nvSpPr>
            <p:spPr bwMode="auto">
              <a:xfrm>
                <a:off x="4021" y="1480"/>
                <a:ext cx="71" cy="7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4" name="Rectangle 389"/>
              <p:cNvSpPr>
                <a:spLocks noChangeArrowheads="1"/>
              </p:cNvSpPr>
              <p:nvPr/>
            </p:nvSpPr>
            <p:spPr bwMode="auto">
              <a:xfrm>
                <a:off x="4116" y="1516"/>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5" name="Rectangle 390"/>
              <p:cNvSpPr>
                <a:spLocks noChangeArrowheads="1"/>
              </p:cNvSpPr>
              <p:nvPr/>
            </p:nvSpPr>
            <p:spPr bwMode="auto">
              <a:xfrm>
                <a:off x="4216" y="1439"/>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6" name="Rectangle 391"/>
              <p:cNvSpPr>
                <a:spLocks noChangeArrowheads="1"/>
              </p:cNvSpPr>
              <p:nvPr/>
            </p:nvSpPr>
            <p:spPr bwMode="auto">
              <a:xfrm>
                <a:off x="4317" y="1356"/>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7" name="Rectangle 392"/>
              <p:cNvSpPr>
                <a:spLocks noChangeArrowheads="1"/>
              </p:cNvSpPr>
              <p:nvPr/>
            </p:nvSpPr>
            <p:spPr bwMode="auto">
              <a:xfrm>
                <a:off x="4418" y="1273"/>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8" name="Rectangle 393"/>
              <p:cNvSpPr>
                <a:spLocks noChangeArrowheads="1"/>
              </p:cNvSpPr>
              <p:nvPr/>
            </p:nvSpPr>
            <p:spPr bwMode="auto">
              <a:xfrm>
                <a:off x="4513" y="1226"/>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09" name="Rectangle 394"/>
              <p:cNvSpPr>
                <a:spLocks noChangeArrowheads="1"/>
              </p:cNvSpPr>
              <p:nvPr/>
            </p:nvSpPr>
            <p:spPr bwMode="auto">
              <a:xfrm>
                <a:off x="4613" y="1172"/>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0" name="Rectangle 395"/>
              <p:cNvSpPr>
                <a:spLocks noChangeArrowheads="1"/>
              </p:cNvSpPr>
              <p:nvPr/>
            </p:nvSpPr>
            <p:spPr bwMode="auto">
              <a:xfrm>
                <a:off x="4714" y="1095"/>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1" name="Rectangle 396"/>
              <p:cNvSpPr>
                <a:spLocks noChangeArrowheads="1"/>
              </p:cNvSpPr>
              <p:nvPr/>
            </p:nvSpPr>
            <p:spPr bwMode="auto">
              <a:xfrm>
                <a:off x="4809" y="1155"/>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2" name="Rectangle 397"/>
              <p:cNvSpPr>
                <a:spLocks noChangeArrowheads="1"/>
              </p:cNvSpPr>
              <p:nvPr/>
            </p:nvSpPr>
            <p:spPr bwMode="auto">
              <a:xfrm>
                <a:off x="4910" y="1196"/>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3" name="Rectangle 398"/>
              <p:cNvSpPr>
                <a:spLocks noChangeArrowheads="1"/>
              </p:cNvSpPr>
              <p:nvPr/>
            </p:nvSpPr>
            <p:spPr bwMode="auto">
              <a:xfrm>
                <a:off x="5010" y="1226"/>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4" name="Rectangle 399"/>
              <p:cNvSpPr>
                <a:spLocks noChangeArrowheads="1"/>
              </p:cNvSpPr>
              <p:nvPr/>
            </p:nvSpPr>
            <p:spPr bwMode="auto">
              <a:xfrm>
                <a:off x="5105" y="1220"/>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5" name="Rectangle 400"/>
              <p:cNvSpPr>
                <a:spLocks noChangeArrowheads="1"/>
              </p:cNvSpPr>
              <p:nvPr/>
            </p:nvSpPr>
            <p:spPr bwMode="auto">
              <a:xfrm>
                <a:off x="5206" y="1196"/>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6" name="Rectangle 401"/>
              <p:cNvSpPr>
                <a:spLocks noChangeArrowheads="1"/>
              </p:cNvSpPr>
              <p:nvPr/>
            </p:nvSpPr>
            <p:spPr bwMode="auto">
              <a:xfrm>
                <a:off x="5307" y="1178"/>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517" name="Freeform 402"/>
              <p:cNvSpPr>
                <a:spLocks noEditPoints="1"/>
              </p:cNvSpPr>
              <p:nvPr/>
            </p:nvSpPr>
            <p:spPr bwMode="auto">
              <a:xfrm>
                <a:off x="652" y="104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18" name="Freeform 403"/>
              <p:cNvSpPr>
                <a:spLocks noEditPoints="1"/>
              </p:cNvSpPr>
              <p:nvPr/>
            </p:nvSpPr>
            <p:spPr bwMode="auto">
              <a:xfrm>
                <a:off x="650" y="1043"/>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519" name="Freeform 404"/>
              <p:cNvSpPr>
                <a:spLocks noEditPoints="1"/>
              </p:cNvSpPr>
              <p:nvPr/>
            </p:nvSpPr>
            <p:spPr bwMode="auto">
              <a:xfrm>
                <a:off x="753" y="1092"/>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20" name="Freeform 405"/>
              <p:cNvSpPr>
                <a:spLocks noEditPoints="1"/>
              </p:cNvSpPr>
              <p:nvPr/>
            </p:nvSpPr>
            <p:spPr bwMode="auto">
              <a:xfrm>
                <a:off x="751" y="109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521" name="Freeform 406"/>
              <p:cNvSpPr>
                <a:spLocks noEditPoints="1"/>
              </p:cNvSpPr>
              <p:nvPr/>
            </p:nvSpPr>
            <p:spPr bwMode="auto">
              <a:xfrm>
                <a:off x="853" y="1081"/>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22" name="Freeform 407"/>
              <p:cNvSpPr>
                <a:spLocks noEditPoints="1"/>
              </p:cNvSpPr>
              <p:nvPr/>
            </p:nvSpPr>
            <p:spPr bwMode="auto">
              <a:xfrm>
                <a:off x="851" y="1079"/>
                <a:ext cx="76" cy="75"/>
              </a:xfrm>
              <a:custGeom>
                <a:avLst/>
                <a:gdLst>
                  <a:gd name="T0" fmla="*/ 72 w 76"/>
                  <a:gd name="T1" fmla="*/ 75 h 75"/>
                  <a:gd name="T2" fmla="*/ 0 w 76"/>
                  <a:gd name="T3" fmla="*/ 4 h 75"/>
                  <a:gd name="T4" fmla="*/ 5 w 76"/>
                  <a:gd name="T5" fmla="*/ 0 h 75"/>
                  <a:gd name="T6" fmla="*/ 76 w 76"/>
                  <a:gd name="T7" fmla="*/ 71 h 75"/>
                  <a:gd name="T8" fmla="*/ 72 w 76"/>
                  <a:gd name="T9" fmla="*/ 75 h 75"/>
                  <a:gd name="T10" fmla="*/ 0 w 76"/>
                  <a:gd name="T11" fmla="*/ 71 h 75"/>
                  <a:gd name="T12" fmla="*/ 72 w 76"/>
                  <a:gd name="T13" fmla="*/ 0 h 75"/>
                  <a:gd name="T14" fmla="*/ 76 w 76"/>
                  <a:gd name="T15" fmla="*/ 4 h 75"/>
                  <a:gd name="T16" fmla="*/ 5 w 76"/>
                  <a:gd name="T17" fmla="*/ 75 h 75"/>
                  <a:gd name="T18" fmla="*/ 0 w 76"/>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5"/>
                  <a:gd name="T32" fmla="*/ 76 w 7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5">
                    <a:moveTo>
                      <a:pt x="72" y="75"/>
                    </a:moveTo>
                    <a:lnTo>
                      <a:pt x="0" y="4"/>
                    </a:lnTo>
                    <a:lnTo>
                      <a:pt x="5" y="0"/>
                    </a:lnTo>
                    <a:lnTo>
                      <a:pt x="76" y="71"/>
                    </a:lnTo>
                    <a:lnTo>
                      <a:pt x="72" y="75"/>
                    </a:lnTo>
                    <a:close/>
                    <a:moveTo>
                      <a:pt x="0" y="71"/>
                    </a:moveTo>
                    <a:lnTo>
                      <a:pt x="72" y="0"/>
                    </a:lnTo>
                    <a:lnTo>
                      <a:pt x="76" y="4"/>
                    </a:lnTo>
                    <a:lnTo>
                      <a:pt x="5" y="75"/>
                    </a:lnTo>
                    <a:lnTo>
                      <a:pt x="0" y="71"/>
                    </a:lnTo>
                    <a:close/>
                  </a:path>
                </a:pathLst>
              </a:custGeom>
              <a:solidFill>
                <a:srgbClr val="FF6600"/>
              </a:solidFill>
              <a:ln w="6">
                <a:solidFill>
                  <a:srgbClr val="FF6600"/>
                </a:solidFill>
                <a:bevel/>
                <a:headEnd/>
                <a:tailEnd/>
              </a:ln>
            </p:spPr>
            <p:txBody>
              <a:bodyPr/>
              <a:lstStyle/>
              <a:p>
                <a:endParaRPr lang="es-ES"/>
              </a:p>
            </p:txBody>
          </p:sp>
          <p:sp>
            <p:nvSpPr>
              <p:cNvPr id="6523" name="Freeform 408"/>
              <p:cNvSpPr>
                <a:spLocks noEditPoints="1"/>
              </p:cNvSpPr>
              <p:nvPr/>
            </p:nvSpPr>
            <p:spPr bwMode="auto">
              <a:xfrm>
                <a:off x="948" y="1086"/>
                <a:ext cx="71" cy="72"/>
              </a:xfrm>
              <a:custGeom>
                <a:avLst/>
                <a:gdLst>
                  <a:gd name="T0" fmla="*/ 71 w 71"/>
                  <a:gd name="T1" fmla="*/ 72 h 72"/>
                  <a:gd name="T2" fmla="*/ 0 w 71"/>
                  <a:gd name="T3" fmla="*/ 0 h 72"/>
                  <a:gd name="T4" fmla="*/ 71 w 71"/>
                  <a:gd name="T5" fmla="*/ 72 h 72"/>
                  <a:gd name="T6" fmla="*/ 0 w 71"/>
                  <a:gd name="T7" fmla="*/ 72 h 72"/>
                  <a:gd name="T8" fmla="*/ 71 w 71"/>
                  <a:gd name="T9" fmla="*/ 0 h 72"/>
                  <a:gd name="T10" fmla="*/ 0 w 71"/>
                  <a:gd name="T11" fmla="*/ 72 h 72"/>
                  <a:gd name="T12" fmla="*/ 0 60000 65536"/>
                  <a:gd name="T13" fmla="*/ 0 60000 65536"/>
                  <a:gd name="T14" fmla="*/ 0 60000 65536"/>
                  <a:gd name="T15" fmla="*/ 0 60000 65536"/>
                  <a:gd name="T16" fmla="*/ 0 60000 65536"/>
                  <a:gd name="T17" fmla="*/ 0 60000 65536"/>
                  <a:gd name="T18" fmla="*/ 0 w 71"/>
                  <a:gd name="T19" fmla="*/ 0 h 72"/>
                  <a:gd name="T20" fmla="*/ 71 w 71"/>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71" h="72">
                    <a:moveTo>
                      <a:pt x="71" y="72"/>
                    </a:moveTo>
                    <a:lnTo>
                      <a:pt x="0" y="0"/>
                    </a:lnTo>
                    <a:lnTo>
                      <a:pt x="71" y="72"/>
                    </a:lnTo>
                    <a:close/>
                    <a:moveTo>
                      <a:pt x="0" y="72"/>
                    </a:moveTo>
                    <a:lnTo>
                      <a:pt x="71" y="0"/>
                    </a:lnTo>
                    <a:lnTo>
                      <a:pt x="0" y="72"/>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24" name="Freeform 409"/>
              <p:cNvSpPr>
                <a:spLocks noEditPoints="1"/>
              </p:cNvSpPr>
              <p:nvPr/>
            </p:nvSpPr>
            <p:spPr bwMode="auto">
              <a:xfrm>
                <a:off x="946" y="1085"/>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525" name="Freeform 410"/>
              <p:cNvSpPr>
                <a:spLocks noEditPoints="1"/>
              </p:cNvSpPr>
              <p:nvPr/>
            </p:nvSpPr>
            <p:spPr bwMode="auto">
              <a:xfrm>
                <a:off x="1049" y="1104"/>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526" name="Freeform 411"/>
              <p:cNvSpPr>
                <a:spLocks noEditPoints="1"/>
              </p:cNvSpPr>
              <p:nvPr/>
            </p:nvSpPr>
            <p:spPr bwMode="auto">
              <a:xfrm>
                <a:off x="1047" y="1102"/>
                <a:ext cx="75" cy="76"/>
              </a:xfrm>
              <a:custGeom>
                <a:avLst/>
                <a:gdLst>
                  <a:gd name="T0" fmla="*/ 71 w 75"/>
                  <a:gd name="T1" fmla="*/ 76 h 76"/>
                  <a:gd name="T2" fmla="*/ 0 w 75"/>
                  <a:gd name="T3" fmla="*/ 4 h 76"/>
                  <a:gd name="T4" fmla="*/ 4 w 75"/>
                  <a:gd name="T5" fmla="*/ 0 h 76"/>
                  <a:gd name="T6" fmla="*/ 75 w 75"/>
                  <a:gd name="T7" fmla="*/ 71 h 76"/>
                  <a:gd name="T8" fmla="*/ 71 w 75"/>
                  <a:gd name="T9" fmla="*/ 76 h 76"/>
                  <a:gd name="T10" fmla="*/ 0 w 75"/>
                  <a:gd name="T11" fmla="*/ 71 h 76"/>
                  <a:gd name="T12" fmla="*/ 71 w 75"/>
                  <a:gd name="T13" fmla="*/ 0 h 76"/>
                  <a:gd name="T14" fmla="*/ 75 w 75"/>
                  <a:gd name="T15" fmla="*/ 4 h 76"/>
                  <a:gd name="T16" fmla="*/ 4 w 75"/>
                  <a:gd name="T17" fmla="*/ 76 h 76"/>
                  <a:gd name="T18" fmla="*/ 0 w 75"/>
                  <a:gd name="T19" fmla="*/ 71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6"/>
                  <a:gd name="T32" fmla="*/ 75 w 75"/>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6">
                    <a:moveTo>
                      <a:pt x="71" y="76"/>
                    </a:moveTo>
                    <a:lnTo>
                      <a:pt x="0" y="4"/>
                    </a:lnTo>
                    <a:lnTo>
                      <a:pt x="4" y="0"/>
                    </a:lnTo>
                    <a:lnTo>
                      <a:pt x="75" y="71"/>
                    </a:lnTo>
                    <a:lnTo>
                      <a:pt x="71" y="76"/>
                    </a:lnTo>
                    <a:close/>
                    <a:moveTo>
                      <a:pt x="0" y="71"/>
                    </a:moveTo>
                    <a:lnTo>
                      <a:pt x="71" y="0"/>
                    </a:lnTo>
                    <a:lnTo>
                      <a:pt x="75" y="4"/>
                    </a:lnTo>
                    <a:lnTo>
                      <a:pt x="4" y="76"/>
                    </a:lnTo>
                    <a:lnTo>
                      <a:pt x="0" y="71"/>
                    </a:lnTo>
                    <a:close/>
                  </a:path>
                </a:pathLst>
              </a:custGeom>
              <a:solidFill>
                <a:srgbClr val="FF6600"/>
              </a:solidFill>
              <a:ln w="6">
                <a:solidFill>
                  <a:srgbClr val="FF6600"/>
                </a:solidFill>
                <a:bevel/>
                <a:headEnd/>
                <a:tailEnd/>
              </a:ln>
            </p:spPr>
            <p:txBody>
              <a:bodyPr/>
              <a:lstStyle/>
              <a:p>
                <a:endParaRPr lang="es-ES"/>
              </a:p>
            </p:txBody>
          </p:sp>
        </p:grpSp>
        <p:sp>
          <p:nvSpPr>
            <p:cNvPr id="6154" name="Freeform 413"/>
            <p:cNvSpPr>
              <a:spLocks noEditPoints="1"/>
            </p:cNvSpPr>
            <p:nvPr/>
          </p:nvSpPr>
          <p:spPr bwMode="auto">
            <a:xfrm>
              <a:off x="1150" y="107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55" name="Freeform 414"/>
            <p:cNvSpPr>
              <a:spLocks noEditPoints="1"/>
            </p:cNvSpPr>
            <p:nvPr/>
          </p:nvSpPr>
          <p:spPr bwMode="auto">
            <a:xfrm>
              <a:off x="1148" y="1073"/>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56" name="Freeform 415"/>
            <p:cNvSpPr>
              <a:spLocks noEditPoints="1"/>
            </p:cNvSpPr>
            <p:nvPr/>
          </p:nvSpPr>
          <p:spPr bwMode="auto">
            <a:xfrm>
              <a:off x="1244" y="1122"/>
              <a:ext cx="72" cy="71"/>
            </a:xfrm>
            <a:custGeom>
              <a:avLst/>
              <a:gdLst>
                <a:gd name="T0" fmla="*/ 72 w 72"/>
                <a:gd name="T1" fmla="*/ 71 h 71"/>
                <a:gd name="T2" fmla="*/ 0 w 72"/>
                <a:gd name="T3" fmla="*/ 0 h 71"/>
                <a:gd name="T4" fmla="*/ 72 w 72"/>
                <a:gd name="T5" fmla="*/ 71 h 71"/>
                <a:gd name="T6" fmla="*/ 0 w 72"/>
                <a:gd name="T7" fmla="*/ 71 h 71"/>
                <a:gd name="T8" fmla="*/ 72 w 72"/>
                <a:gd name="T9" fmla="*/ 0 h 71"/>
                <a:gd name="T10" fmla="*/ 0 w 72"/>
                <a:gd name="T11" fmla="*/ 71 h 71"/>
                <a:gd name="T12" fmla="*/ 0 60000 65536"/>
                <a:gd name="T13" fmla="*/ 0 60000 65536"/>
                <a:gd name="T14" fmla="*/ 0 60000 65536"/>
                <a:gd name="T15" fmla="*/ 0 60000 65536"/>
                <a:gd name="T16" fmla="*/ 0 60000 65536"/>
                <a:gd name="T17" fmla="*/ 0 60000 65536"/>
                <a:gd name="T18" fmla="*/ 0 w 72"/>
                <a:gd name="T19" fmla="*/ 0 h 71"/>
                <a:gd name="T20" fmla="*/ 72 w 7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2" h="71">
                  <a:moveTo>
                    <a:pt x="72" y="71"/>
                  </a:moveTo>
                  <a:lnTo>
                    <a:pt x="0" y="0"/>
                  </a:lnTo>
                  <a:lnTo>
                    <a:pt x="72" y="71"/>
                  </a:lnTo>
                  <a:close/>
                  <a:moveTo>
                    <a:pt x="0" y="71"/>
                  </a:moveTo>
                  <a:lnTo>
                    <a:pt x="72"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57" name="Freeform 416"/>
            <p:cNvSpPr>
              <a:spLocks noEditPoints="1"/>
            </p:cNvSpPr>
            <p:nvPr/>
          </p:nvSpPr>
          <p:spPr bwMode="auto">
            <a:xfrm>
              <a:off x="1243" y="1120"/>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58" name="Freeform 417"/>
            <p:cNvSpPr>
              <a:spLocks noEditPoints="1"/>
            </p:cNvSpPr>
            <p:nvPr/>
          </p:nvSpPr>
          <p:spPr bwMode="auto">
            <a:xfrm>
              <a:off x="1345" y="117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59" name="Freeform 418"/>
            <p:cNvSpPr>
              <a:spLocks noEditPoints="1"/>
            </p:cNvSpPr>
            <p:nvPr/>
          </p:nvSpPr>
          <p:spPr bwMode="auto">
            <a:xfrm>
              <a:off x="1343" y="1173"/>
              <a:ext cx="76" cy="76"/>
            </a:xfrm>
            <a:custGeom>
              <a:avLst/>
              <a:gdLst>
                <a:gd name="T0" fmla="*/ 71 w 76"/>
                <a:gd name="T1" fmla="*/ 76 h 76"/>
                <a:gd name="T2" fmla="*/ 0 w 76"/>
                <a:gd name="T3" fmla="*/ 5 h 76"/>
                <a:gd name="T4" fmla="*/ 4 w 76"/>
                <a:gd name="T5" fmla="*/ 0 h 76"/>
                <a:gd name="T6" fmla="*/ 76 w 76"/>
                <a:gd name="T7" fmla="*/ 72 h 76"/>
                <a:gd name="T8" fmla="*/ 71 w 76"/>
                <a:gd name="T9" fmla="*/ 76 h 76"/>
                <a:gd name="T10" fmla="*/ 0 w 76"/>
                <a:gd name="T11" fmla="*/ 72 h 76"/>
                <a:gd name="T12" fmla="*/ 71 w 76"/>
                <a:gd name="T13" fmla="*/ 0 h 76"/>
                <a:gd name="T14" fmla="*/ 76 w 76"/>
                <a:gd name="T15" fmla="*/ 5 h 76"/>
                <a:gd name="T16" fmla="*/ 4 w 76"/>
                <a:gd name="T17" fmla="*/ 76 h 76"/>
                <a:gd name="T18" fmla="*/ 0 w 76"/>
                <a:gd name="T19" fmla="*/ 7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6"/>
                <a:gd name="T32" fmla="*/ 76 w 76"/>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6">
                  <a:moveTo>
                    <a:pt x="71" y="76"/>
                  </a:moveTo>
                  <a:lnTo>
                    <a:pt x="0" y="5"/>
                  </a:lnTo>
                  <a:lnTo>
                    <a:pt x="4" y="0"/>
                  </a:lnTo>
                  <a:lnTo>
                    <a:pt x="76" y="72"/>
                  </a:lnTo>
                  <a:lnTo>
                    <a:pt x="71" y="76"/>
                  </a:lnTo>
                  <a:close/>
                  <a:moveTo>
                    <a:pt x="0" y="72"/>
                  </a:moveTo>
                  <a:lnTo>
                    <a:pt x="71" y="0"/>
                  </a:lnTo>
                  <a:lnTo>
                    <a:pt x="76" y="5"/>
                  </a:lnTo>
                  <a:lnTo>
                    <a:pt x="4" y="76"/>
                  </a:lnTo>
                  <a:lnTo>
                    <a:pt x="0" y="72"/>
                  </a:lnTo>
                  <a:close/>
                </a:path>
              </a:pathLst>
            </a:custGeom>
            <a:solidFill>
              <a:srgbClr val="FF6600"/>
            </a:solidFill>
            <a:ln w="6">
              <a:solidFill>
                <a:srgbClr val="FF6600"/>
              </a:solidFill>
              <a:bevel/>
              <a:headEnd/>
              <a:tailEnd/>
            </a:ln>
          </p:spPr>
          <p:txBody>
            <a:bodyPr/>
            <a:lstStyle/>
            <a:p>
              <a:endParaRPr lang="es-ES"/>
            </a:p>
          </p:txBody>
        </p:sp>
        <p:sp>
          <p:nvSpPr>
            <p:cNvPr id="6160" name="Freeform 419"/>
            <p:cNvSpPr>
              <a:spLocks noEditPoints="1"/>
            </p:cNvSpPr>
            <p:nvPr/>
          </p:nvSpPr>
          <p:spPr bwMode="auto">
            <a:xfrm>
              <a:off x="1446" y="1241"/>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61" name="Freeform 420"/>
            <p:cNvSpPr>
              <a:spLocks noEditPoints="1"/>
            </p:cNvSpPr>
            <p:nvPr/>
          </p:nvSpPr>
          <p:spPr bwMode="auto">
            <a:xfrm>
              <a:off x="1444" y="1239"/>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62" name="Freeform 421"/>
            <p:cNvSpPr>
              <a:spLocks noEditPoints="1"/>
            </p:cNvSpPr>
            <p:nvPr/>
          </p:nvSpPr>
          <p:spPr bwMode="auto">
            <a:xfrm>
              <a:off x="1547" y="1270"/>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63" name="Freeform 422"/>
            <p:cNvSpPr>
              <a:spLocks noEditPoints="1"/>
            </p:cNvSpPr>
            <p:nvPr/>
          </p:nvSpPr>
          <p:spPr bwMode="auto">
            <a:xfrm>
              <a:off x="1545" y="1268"/>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64" name="Freeform 423"/>
            <p:cNvSpPr>
              <a:spLocks noEditPoints="1"/>
            </p:cNvSpPr>
            <p:nvPr/>
          </p:nvSpPr>
          <p:spPr bwMode="auto">
            <a:xfrm>
              <a:off x="1641" y="1323"/>
              <a:ext cx="72" cy="72"/>
            </a:xfrm>
            <a:custGeom>
              <a:avLst/>
              <a:gdLst>
                <a:gd name="T0" fmla="*/ 72 w 72"/>
                <a:gd name="T1" fmla="*/ 72 h 72"/>
                <a:gd name="T2" fmla="*/ 0 w 72"/>
                <a:gd name="T3" fmla="*/ 0 h 72"/>
                <a:gd name="T4" fmla="*/ 72 w 72"/>
                <a:gd name="T5" fmla="*/ 72 h 72"/>
                <a:gd name="T6" fmla="*/ 0 w 72"/>
                <a:gd name="T7" fmla="*/ 72 h 72"/>
                <a:gd name="T8" fmla="*/ 72 w 72"/>
                <a:gd name="T9" fmla="*/ 0 h 72"/>
                <a:gd name="T10" fmla="*/ 0 w 72"/>
                <a:gd name="T11" fmla="*/ 72 h 72"/>
                <a:gd name="T12" fmla="*/ 0 60000 65536"/>
                <a:gd name="T13" fmla="*/ 0 60000 65536"/>
                <a:gd name="T14" fmla="*/ 0 60000 65536"/>
                <a:gd name="T15" fmla="*/ 0 60000 65536"/>
                <a:gd name="T16" fmla="*/ 0 60000 65536"/>
                <a:gd name="T17" fmla="*/ 0 60000 65536"/>
                <a:gd name="T18" fmla="*/ 0 w 72"/>
                <a:gd name="T19" fmla="*/ 0 h 72"/>
                <a:gd name="T20" fmla="*/ 72 w 72"/>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72" h="72">
                  <a:moveTo>
                    <a:pt x="72" y="72"/>
                  </a:moveTo>
                  <a:lnTo>
                    <a:pt x="0" y="0"/>
                  </a:lnTo>
                  <a:lnTo>
                    <a:pt x="72" y="72"/>
                  </a:lnTo>
                  <a:close/>
                  <a:moveTo>
                    <a:pt x="0" y="72"/>
                  </a:moveTo>
                  <a:lnTo>
                    <a:pt x="72" y="0"/>
                  </a:lnTo>
                  <a:lnTo>
                    <a:pt x="0" y="72"/>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65" name="Freeform 424"/>
            <p:cNvSpPr>
              <a:spLocks noEditPoints="1"/>
            </p:cNvSpPr>
            <p:nvPr/>
          </p:nvSpPr>
          <p:spPr bwMode="auto">
            <a:xfrm>
              <a:off x="1640" y="1322"/>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66" name="Freeform 425"/>
            <p:cNvSpPr>
              <a:spLocks noEditPoints="1"/>
            </p:cNvSpPr>
            <p:nvPr/>
          </p:nvSpPr>
          <p:spPr bwMode="auto">
            <a:xfrm>
              <a:off x="1742" y="136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67" name="Freeform 426"/>
            <p:cNvSpPr>
              <a:spLocks noEditPoints="1"/>
            </p:cNvSpPr>
            <p:nvPr/>
          </p:nvSpPr>
          <p:spPr bwMode="auto">
            <a:xfrm>
              <a:off x="1740" y="1363"/>
              <a:ext cx="76" cy="75"/>
            </a:xfrm>
            <a:custGeom>
              <a:avLst/>
              <a:gdLst>
                <a:gd name="T0" fmla="*/ 71 w 76"/>
                <a:gd name="T1" fmla="*/ 75 h 75"/>
                <a:gd name="T2" fmla="*/ 0 w 76"/>
                <a:gd name="T3" fmla="*/ 4 h 75"/>
                <a:gd name="T4" fmla="*/ 4 w 76"/>
                <a:gd name="T5" fmla="*/ 0 h 75"/>
                <a:gd name="T6" fmla="*/ 76 w 76"/>
                <a:gd name="T7" fmla="*/ 71 h 75"/>
                <a:gd name="T8" fmla="*/ 71 w 76"/>
                <a:gd name="T9" fmla="*/ 75 h 75"/>
                <a:gd name="T10" fmla="*/ 0 w 76"/>
                <a:gd name="T11" fmla="*/ 71 h 75"/>
                <a:gd name="T12" fmla="*/ 71 w 76"/>
                <a:gd name="T13" fmla="*/ 0 h 75"/>
                <a:gd name="T14" fmla="*/ 76 w 76"/>
                <a:gd name="T15" fmla="*/ 4 h 75"/>
                <a:gd name="T16" fmla="*/ 4 w 76"/>
                <a:gd name="T17" fmla="*/ 75 h 75"/>
                <a:gd name="T18" fmla="*/ 0 w 76"/>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5"/>
                <a:gd name="T32" fmla="*/ 76 w 7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5">
                  <a:moveTo>
                    <a:pt x="71" y="75"/>
                  </a:moveTo>
                  <a:lnTo>
                    <a:pt x="0" y="4"/>
                  </a:lnTo>
                  <a:lnTo>
                    <a:pt x="4" y="0"/>
                  </a:lnTo>
                  <a:lnTo>
                    <a:pt x="76" y="71"/>
                  </a:lnTo>
                  <a:lnTo>
                    <a:pt x="71" y="75"/>
                  </a:lnTo>
                  <a:close/>
                  <a:moveTo>
                    <a:pt x="0" y="71"/>
                  </a:moveTo>
                  <a:lnTo>
                    <a:pt x="71" y="0"/>
                  </a:lnTo>
                  <a:lnTo>
                    <a:pt x="76"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68" name="Freeform 427"/>
            <p:cNvSpPr>
              <a:spLocks noEditPoints="1"/>
            </p:cNvSpPr>
            <p:nvPr/>
          </p:nvSpPr>
          <p:spPr bwMode="auto">
            <a:xfrm>
              <a:off x="1843" y="1329"/>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69" name="Freeform 428"/>
            <p:cNvSpPr>
              <a:spLocks noEditPoints="1"/>
            </p:cNvSpPr>
            <p:nvPr/>
          </p:nvSpPr>
          <p:spPr bwMode="auto">
            <a:xfrm>
              <a:off x="1841" y="1328"/>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70" name="Freeform 429"/>
            <p:cNvSpPr>
              <a:spLocks noEditPoints="1"/>
            </p:cNvSpPr>
            <p:nvPr/>
          </p:nvSpPr>
          <p:spPr bwMode="auto">
            <a:xfrm>
              <a:off x="1938" y="136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71" name="Freeform 430"/>
            <p:cNvSpPr>
              <a:spLocks noEditPoints="1"/>
            </p:cNvSpPr>
            <p:nvPr/>
          </p:nvSpPr>
          <p:spPr bwMode="auto">
            <a:xfrm>
              <a:off x="1936" y="1363"/>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72" name="Freeform 431"/>
            <p:cNvSpPr>
              <a:spLocks noEditPoints="1"/>
            </p:cNvSpPr>
            <p:nvPr/>
          </p:nvSpPr>
          <p:spPr bwMode="auto">
            <a:xfrm>
              <a:off x="2039" y="1318"/>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73" name="Freeform 432"/>
            <p:cNvSpPr>
              <a:spLocks noEditPoints="1"/>
            </p:cNvSpPr>
            <p:nvPr/>
          </p:nvSpPr>
          <p:spPr bwMode="auto">
            <a:xfrm>
              <a:off x="2037" y="1316"/>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74" name="Freeform 433"/>
            <p:cNvSpPr>
              <a:spLocks noEditPoints="1"/>
            </p:cNvSpPr>
            <p:nvPr/>
          </p:nvSpPr>
          <p:spPr bwMode="auto">
            <a:xfrm>
              <a:off x="2139" y="1341"/>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75" name="Freeform 434"/>
            <p:cNvSpPr>
              <a:spLocks noEditPoints="1"/>
            </p:cNvSpPr>
            <p:nvPr/>
          </p:nvSpPr>
          <p:spPr bwMode="auto">
            <a:xfrm>
              <a:off x="2137" y="1339"/>
              <a:ext cx="76" cy="76"/>
            </a:xfrm>
            <a:custGeom>
              <a:avLst/>
              <a:gdLst>
                <a:gd name="T0" fmla="*/ 72 w 76"/>
                <a:gd name="T1" fmla="*/ 76 h 76"/>
                <a:gd name="T2" fmla="*/ 0 w 76"/>
                <a:gd name="T3" fmla="*/ 4 h 76"/>
                <a:gd name="T4" fmla="*/ 4 w 76"/>
                <a:gd name="T5" fmla="*/ 0 h 76"/>
                <a:gd name="T6" fmla="*/ 76 w 76"/>
                <a:gd name="T7" fmla="*/ 71 h 76"/>
                <a:gd name="T8" fmla="*/ 72 w 76"/>
                <a:gd name="T9" fmla="*/ 76 h 76"/>
                <a:gd name="T10" fmla="*/ 0 w 76"/>
                <a:gd name="T11" fmla="*/ 71 h 76"/>
                <a:gd name="T12" fmla="*/ 72 w 76"/>
                <a:gd name="T13" fmla="*/ 0 h 76"/>
                <a:gd name="T14" fmla="*/ 76 w 76"/>
                <a:gd name="T15" fmla="*/ 4 h 76"/>
                <a:gd name="T16" fmla="*/ 4 w 76"/>
                <a:gd name="T17" fmla="*/ 76 h 76"/>
                <a:gd name="T18" fmla="*/ 0 w 76"/>
                <a:gd name="T19" fmla="*/ 71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6"/>
                <a:gd name="T32" fmla="*/ 76 w 76"/>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6">
                  <a:moveTo>
                    <a:pt x="72" y="76"/>
                  </a:moveTo>
                  <a:lnTo>
                    <a:pt x="0" y="4"/>
                  </a:lnTo>
                  <a:lnTo>
                    <a:pt x="4" y="0"/>
                  </a:lnTo>
                  <a:lnTo>
                    <a:pt x="76" y="71"/>
                  </a:lnTo>
                  <a:lnTo>
                    <a:pt x="72" y="76"/>
                  </a:lnTo>
                  <a:close/>
                  <a:moveTo>
                    <a:pt x="0" y="71"/>
                  </a:moveTo>
                  <a:lnTo>
                    <a:pt x="72" y="0"/>
                  </a:lnTo>
                  <a:lnTo>
                    <a:pt x="76" y="4"/>
                  </a:lnTo>
                  <a:lnTo>
                    <a:pt x="4" y="76"/>
                  </a:lnTo>
                  <a:lnTo>
                    <a:pt x="0" y="71"/>
                  </a:lnTo>
                  <a:close/>
                </a:path>
              </a:pathLst>
            </a:custGeom>
            <a:solidFill>
              <a:srgbClr val="FF6600"/>
            </a:solidFill>
            <a:ln w="6">
              <a:solidFill>
                <a:srgbClr val="FF6600"/>
              </a:solidFill>
              <a:bevel/>
              <a:headEnd/>
              <a:tailEnd/>
            </a:ln>
          </p:spPr>
          <p:txBody>
            <a:bodyPr/>
            <a:lstStyle/>
            <a:p>
              <a:endParaRPr lang="es-ES"/>
            </a:p>
          </p:txBody>
        </p:sp>
        <p:sp>
          <p:nvSpPr>
            <p:cNvPr id="6176" name="Freeform 435"/>
            <p:cNvSpPr>
              <a:spLocks noEditPoints="1"/>
            </p:cNvSpPr>
            <p:nvPr/>
          </p:nvSpPr>
          <p:spPr bwMode="auto">
            <a:xfrm>
              <a:off x="2234" y="1478"/>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77" name="Freeform 436"/>
            <p:cNvSpPr>
              <a:spLocks noEditPoints="1"/>
            </p:cNvSpPr>
            <p:nvPr/>
          </p:nvSpPr>
          <p:spPr bwMode="auto">
            <a:xfrm>
              <a:off x="2232" y="1476"/>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78" name="Freeform 437"/>
            <p:cNvSpPr>
              <a:spLocks noEditPoints="1"/>
            </p:cNvSpPr>
            <p:nvPr/>
          </p:nvSpPr>
          <p:spPr bwMode="auto">
            <a:xfrm>
              <a:off x="2335" y="1596"/>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79" name="Freeform 438"/>
            <p:cNvSpPr>
              <a:spLocks noEditPoints="1"/>
            </p:cNvSpPr>
            <p:nvPr/>
          </p:nvSpPr>
          <p:spPr bwMode="auto">
            <a:xfrm>
              <a:off x="2333" y="1594"/>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80" name="Freeform 439"/>
            <p:cNvSpPr>
              <a:spLocks noEditPoints="1"/>
            </p:cNvSpPr>
            <p:nvPr/>
          </p:nvSpPr>
          <p:spPr bwMode="auto">
            <a:xfrm>
              <a:off x="2436" y="1697"/>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81" name="Freeform 440"/>
            <p:cNvSpPr>
              <a:spLocks noEditPoints="1"/>
            </p:cNvSpPr>
            <p:nvPr/>
          </p:nvSpPr>
          <p:spPr bwMode="auto">
            <a:xfrm>
              <a:off x="2434" y="1695"/>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82" name="Freeform 441"/>
            <p:cNvSpPr>
              <a:spLocks noEditPoints="1"/>
            </p:cNvSpPr>
            <p:nvPr/>
          </p:nvSpPr>
          <p:spPr bwMode="auto">
            <a:xfrm>
              <a:off x="2536" y="168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83" name="Freeform 442"/>
            <p:cNvSpPr>
              <a:spLocks noEditPoints="1"/>
            </p:cNvSpPr>
            <p:nvPr/>
          </p:nvSpPr>
          <p:spPr bwMode="auto">
            <a:xfrm>
              <a:off x="2534" y="1683"/>
              <a:ext cx="76" cy="75"/>
            </a:xfrm>
            <a:custGeom>
              <a:avLst/>
              <a:gdLst>
                <a:gd name="T0" fmla="*/ 72 w 76"/>
                <a:gd name="T1" fmla="*/ 75 h 75"/>
                <a:gd name="T2" fmla="*/ 0 w 76"/>
                <a:gd name="T3" fmla="*/ 4 h 75"/>
                <a:gd name="T4" fmla="*/ 5 w 76"/>
                <a:gd name="T5" fmla="*/ 0 h 75"/>
                <a:gd name="T6" fmla="*/ 76 w 76"/>
                <a:gd name="T7" fmla="*/ 71 h 75"/>
                <a:gd name="T8" fmla="*/ 72 w 76"/>
                <a:gd name="T9" fmla="*/ 75 h 75"/>
                <a:gd name="T10" fmla="*/ 0 w 76"/>
                <a:gd name="T11" fmla="*/ 71 h 75"/>
                <a:gd name="T12" fmla="*/ 72 w 76"/>
                <a:gd name="T13" fmla="*/ 0 h 75"/>
                <a:gd name="T14" fmla="*/ 76 w 76"/>
                <a:gd name="T15" fmla="*/ 4 h 75"/>
                <a:gd name="T16" fmla="*/ 5 w 76"/>
                <a:gd name="T17" fmla="*/ 75 h 75"/>
                <a:gd name="T18" fmla="*/ 0 w 76"/>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5"/>
                <a:gd name="T32" fmla="*/ 76 w 7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5">
                  <a:moveTo>
                    <a:pt x="72" y="75"/>
                  </a:moveTo>
                  <a:lnTo>
                    <a:pt x="0" y="4"/>
                  </a:lnTo>
                  <a:lnTo>
                    <a:pt x="5" y="0"/>
                  </a:lnTo>
                  <a:lnTo>
                    <a:pt x="76" y="71"/>
                  </a:lnTo>
                  <a:lnTo>
                    <a:pt x="72" y="75"/>
                  </a:lnTo>
                  <a:close/>
                  <a:moveTo>
                    <a:pt x="0" y="71"/>
                  </a:moveTo>
                  <a:lnTo>
                    <a:pt x="72" y="0"/>
                  </a:lnTo>
                  <a:lnTo>
                    <a:pt x="76" y="4"/>
                  </a:lnTo>
                  <a:lnTo>
                    <a:pt x="5" y="75"/>
                  </a:lnTo>
                  <a:lnTo>
                    <a:pt x="0" y="71"/>
                  </a:lnTo>
                  <a:close/>
                </a:path>
              </a:pathLst>
            </a:custGeom>
            <a:solidFill>
              <a:srgbClr val="FF6600"/>
            </a:solidFill>
            <a:ln w="6">
              <a:solidFill>
                <a:srgbClr val="FF6600"/>
              </a:solidFill>
              <a:bevel/>
              <a:headEnd/>
              <a:tailEnd/>
            </a:ln>
          </p:spPr>
          <p:txBody>
            <a:bodyPr/>
            <a:lstStyle/>
            <a:p>
              <a:endParaRPr lang="es-ES"/>
            </a:p>
          </p:txBody>
        </p:sp>
        <p:sp>
          <p:nvSpPr>
            <p:cNvPr id="6184" name="Freeform 443"/>
            <p:cNvSpPr>
              <a:spLocks noEditPoints="1"/>
            </p:cNvSpPr>
            <p:nvPr/>
          </p:nvSpPr>
          <p:spPr bwMode="auto">
            <a:xfrm>
              <a:off x="2631" y="1679"/>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85" name="Freeform 444"/>
            <p:cNvSpPr>
              <a:spLocks noEditPoints="1"/>
            </p:cNvSpPr>
            <p:nvPr/>
          </p:nvSpPr>
          <p:spPr bwMode="auto">
            <a:xfrm>
              <a:off x="2629" y="1677"/>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86" name="Freeform 445"/>
            <p:cNvSpPr>
              <a:spLocks noEditPoints="1"/>
            </p:cNvSpPr>
            <p:nvPr/>
          </p:nvSpPr>
          <p:spPr bwMode="auto">
            <a:xfrm>
              <a:off x="2732" y="1750"/>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87" name="Freeform 446"/>
            <p:cNvSpPr>
              <a:spLocks noEditPoints="1"/>
            </p:cNvSpPr>
            <p:nvPr/>
          </p:nvSpPr>
          <p:spPr bwMode="auto">
            <a:xfrm>
              <a:off x="2730" y="1748"/>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88" name="Freeform 447"/>
            <p:cNvSpPr>
              <a:spLocks noEditPoints="1"/>
            </p:cNvSpPr>
            <p:nvPr/>
          </p:nvSpPr>
          <p:spPr bwMode="auto">
            <a:xfrm>
              <a:off x="2833" y="181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89" name="Freeform 448"/>
            <p:cNvSpPr>
              <a:spLocks noEditPoints="1"/>
            </p:cNvSpPr>
            <p:nvPr/>
          </p:nvSpPr>
          <p:spPr bwMode="auto">
            <a:xfrm>
              <a:off x="2831" y="1813"/>
              <a:ext cx="75" cy="76"/>
            </a:xfrm>
            <a:custGeom>
              <a:avLst/>
              <a:gdLst>
                <a:gd name="T0" fmla="*/ 71 w 75"/>
                <a:gd name="T1" fmla="*/ 76 h 76"/>
                <a:gd name="T2" fmla="*/ 0 w 75"/>
                <a:gd name="T3" fmla="*/ 5 h 76"/>
                <a:gd name="T4" fmla="*/ 4 w 75"/>
                <a:gd name="T5" fmla="*/ 0 h 76"/>
                <a:gd name="T6" fmla="*/ 75 w 75"/>
                <a:gd name="T7" fmla="*/ 72 h 76"/>
                <a:gd name="T8" fmla="*/ 71 w 75"/>
                <a:gd name="T9" fmla="*/ 76 h 76"/>
                <a:gd name="T10" fmla="*/ 0 w 75"/>
                <a:gd name="T11" fmla="*/ 72 h 76"/>
                <a:gd name="T12" fmla="*/ 71 w 75"/>
                <a:gd name="T13" fmla="*/ 0 h 76"/>
                <a:gd name="T14" fmla="*/ 75 w 75"/>
                <a:gd name="T15" fmla="*/ 5 h 76"/>
                <a:gd name="T16" fmla="*/ 4 w 75"/>
                <a:gd name="T17" fmla="*/ 76 h 76"/>
                <a:gd name="T18" fmla="*/ 0 w 75"/>
                <a:gd name="T19" fmla="*/ 7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6"/>
                <a:gd name="T32" fmla="*/ 75 w 75"/>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6">
                  <a:moveTo>
                    <a:pt x="71" y="76"/>
                  </a:moveTo>
                  <a:lnTo>
                    <a:pt x="0" y="5"/>
                  </a:lnTo>
                  <a:lnTo>
                    <a:pt x="4" y="0"/>
                  </a:lnTo>
                  <a:lnTo>
                    <a:pt x="75" y="72"/>
                  </a:lnTo>
                  <a:lnTo>
                    <a:pt x="71" y="76"/>
                  </a:lnTo>
                  <a:close/>
                  <a:moveTo>
                    <a:pt x="0" y="72"/>
                  </a:moveTo>
                  <a:lnTo>
                    <a:pt x="71" y="0"/>
                  </a:lnTo>
                  <a:lnTo>
                    <a:pt x="75" y="5"/>
                  </a:lnTo>
                  <a:lnTo>
                    <a:pt x="4" y="76"/>
                  </a:lnTo>
                  <a:lnTo>
                    <a:pt x="0" y="72"/>
                  </a:lnTo>
                  <a:close/>
                </a:path>
              </a:pathLst>
            </a:custGeom>
            <a:solidFill>
              <a:srgbClr val="FF6600"/>
            </a:solidFill>
            <a:ln w="6">
              <a:solidFill>
                <a:srgbClr val="FF6600"/>
              </a:solidFill>
              <a:bevel/>
              <a:headEnd/>
              <a:tailEnd/>
            </a:ln>
          </p:spPr>
          <p:txBody>
            <a:bodyPr/>
            <a:lstStyle/>
            <a:p>
              <a:endParaRPr lang="es-ES"/>
            </a:p>
          </p:txBody>
        </p:sp>
        <p:sp>
          <p:nvSpPr>
            <p:cNvPr id="6190" name="Freeform 449"/>
            <p:cNvSpPr>
              <a:spLocks noEditPoints="1"/>
            </p:cNvSpPr>
            <p:nvPr/>
          </p:nvSpPr>
          <p:spPr bwMode="auto">
            <a:xfrm>
              <a:off x="2927" y="1827"/>
              <a:ext cx="72" cy="71"/>
            </a:xfrm>
            <a:custGeom>
              <a:avLst/>
              <a:gdLst>
                <a:gd name="T0" fmla="*/ 72 w 72"/>
                <a:gd name="T1" fmla="*/ 71 h 71"/>
                <a:gd name="T2" fmla="*/ 0 w 72"/>
                <a:gd name="T3" fmla="*/ 0 h 71"/>
                <a:gd name="T4" fmla="*/ 72 w 72"/>
                <a:gd name="T5" fmla="*/ 71 h 71"/>
                <a:gd name="T6" fmla="*/ 0 w 72"/>
                <a:gd name="T7" fmla="*/ 71 h 71"/>
                <a:gd name="T8" fmla="*/ 72 w 72"/>
                <a:gd name="T9" fmla="*/ 0 h 71"/>
                <a:gd name="T10" fmla="*/ 0 w 72"/>
                <a:gd name="T11" fmla="*/ 71 h 71"/>
                <a:gd name="T12" fmla="*/ 0 60000 65536"/>
                <a:gd name="T13" fmla="*/ 0 60000 65536"/>
                <a:gd name="T14" fmla="*/ 0 60000 65536"/>
                <a:gd name="T15" fmla="*/ 0 60000 65536"/>
                <a:gd name="T16" fmla="*/ 0 60000 65536"/>
                <a:gd name="T17" fmla="*/ 0 60000 65536"/>
                <a:gd name="T18" fmla="*/ 0 w 72"/>
                <a:gd name="T19" fmla="*/ 0 h 71"/>
                <a:gd name="T20" fmla="*/ 72 w 7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2" h="71">
                  <a:moveTo>
                    <a:pt x="72" y="71"/>
                  </a:moveTo>
                  <a:lnTo>
                    <a:pt x="0" y="0"/>
                  </a:lnTo>
                  <a:lnTo>
                    <a:pt x="72" y="71"/>
                  </a:lnTo>
                  <a:close/>
                  <a:moveTo>
                    <a:pt x="0" y="71"/>
                  </a:moveTo>
                  <a:lnTo>
                    <a:pt x="72"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91" name="Freeform 450"/>
            <p:cNvSpPr>
              <a:spLocks noEditPoints="1"/>
            </p:cNvSpPr>
            <p:nvPr/>
          </p:nvSpPr>
          <p:spPr bwMode="auto">
            <a:xfrm>
              <a:off x="2926" y="1825"/>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92" name="Freeform 451"/>
            <p:cNvSpPr>
              <a:spLocks noEditPoints="1"/>
            </p:cNvSpPr>
            <p:nvPr/>
          </p:nvSpPr>
          <p:spPr bwMode="auto">
            <a:xfrm>
              <a:off x="3028" y="1839"/>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93" name="Freeform 452"/>
            <p:cNvSpPr>
              <a:spLocks noEditPoints="1"/>
            </p:cNvSpPr>
            <p:nvPr/>
          </p:nvSpPr>
          <p:spPr bwMode="auto">
            <a:xfrm>
              <a:off x="3026" y="1837"/>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94" name="Freeform 453"/>
            <p:cNvSpPr>
              <a:spLocks noEditPoints="1"/>
            </p:cNvSpPr>
            <p:nvPr/>
          </p:nvSpPr>
          <p:spPr bwMode="auto">
            <a:xfrm>
              <a:off x="3129" y="1833"/>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95" name="Freeform 454"/>
            <p:cNvSpPr>
              <a:spLocks noEditPoints="1"/>
            </p:cNvSpPr>
            <p:nvPr/>
          </p:nvSpPr>
          <p:spPr bwMode="auto">
            <a:xfrm>
              <a:off x="3127" y="183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96" name="Freeform 455"/>
            <p:cNvSpPr>
              <a:spLocks noEditPoints="1"/>
            </p:cNvSpPr>
            <p:nvPr/>
          </p:nvSpPr>
          <p:spPr bwMode="auto">
            <a:xfrm>
              <a:off x="3230" y="1833"/>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97" name="Freeform 456"/>
            <p:cNvSpPr>
              <a:spLocks noEditPoints="1"/>
            </p:cNvSpPr>
            <p:nvPr/>
          </p:nvSpPr>
          <p:spPr bwMode="auto">
            <a:xfrm>
              <a:off x="3228" y="183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198" name="Freeform 457"/>
            <p:cNvSpPr>
              <a:spLocks noEditPoints="1"/>
            </p:cNvSpPr>
            <p:nvPr/>
          </p:nvSpPr>
          <p:spPr bwMode="auto">
            <a:xfrm>
              <a:off x="3324" y="1798"/>
              <a:ext cx="72" cy="71"/>
            </a:xfrm>
            <a:custGeom>
              <a:avLst/>
              <a:gdLst>
                <a:gd name="T0" fmla="*/ 72 w 72"/>
                <a:gd name="T1" fmla="*/ 71 h 71"/>
                <a:gd name="T2" fmla="*/ 0 w 72"/>
                <a:gd name="T3" fmla="*/ 0 h 71"/>
                <a:gd name="T4" fmla="*/ 72 w 72"/>
                <a:gd name="T5" fmla="*/ 71 h 71"/>
                <a:gd name="T6" fmla="*/ 0 w 72"/>
                <a:gd name="T7" fmla="*/ 71 h 71"/>
                <a:gd name="T8" fmla="*/ 72 w 72"/>
                <a:gd name="T9" fmla="*/ 0 h 71"/>
                <a:gd name="T10" fmla="*/ 0 w 72"/>
                <a:gd name="T11" fmla="*/ 71 h 71"/>
                <a:gd name="T12" fmla="*/ 0 60000 65536"/>
                <a:gd name="T13" fmla="*/ 0 60000 65536"/>
                <a:gd name="T14" fmla="*/ 0 60000 65536"/>
                <a:gd name="T15" fmla="*/ 0 60000 65536"/>
                <a:gd name="T16" fmla="*/ 0 60000 65536"/>
                <a:gd name="T17" fmla="*/ 0 60000 65536"/>
                <a:gd name="T18" fmla="*/ 0 w 72"/>
                <a:gd name="T19" fmla="*/ 0 h 71"/>
                <a:gd name="T20" fmla="*/ 72 w 7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2" h="71">
                  <a:moveTo>
                    <a:pt x="72" y="71"/>
                  </a:moveTo>
                  <a:lnTo>
                    <a:pt x="0" y="0"/>
                  </a:lnTo>
                  <a:lnTo>
                    <a:pt x="72" y="71"/>
                  </a:lnTo>
                  <a:close/>
                  <a:moveTo>
                    <a:pt x="0" y="71"/>
                  </a:moveTo>
                  <a:lnTo>
                    <a:pt x="72"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199" name="Freeform 458"/>
            <p:cNvSpPr>
              <a:spLocks noEditPoints="1"/>
            </p:cNvSpPr>
            <p:nvPr/>
          </p:nvSpPr>
          <p:spPr bwMode="auto">
            <a:xfrm>
              <a:off x="3323" y="1796"/>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00" name="Freeform 459"/>
            <p:cNvSpPr>
              <a:spLocks noEditPoints="1"/>
            </p:cNvSpPr>
            <p:nvPr/>
          </p:nvSpPr>
          <p:spPr bwMode="auto">
            <a:xfrm>
              <a:off x="3425" y="1774"/>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01" name="Freeform 460"/>
            <p:cNvSpPr>
              <a:spLocks noEditPoints="1"/>
            </p:cNvSpPr>
            <p:nvPr/>
          </p:nvSpPr>
          <p:spPr bwMode="auto">
            <a:xfrm>
              <a:off x="3423" y="1772"/>
              <a:ext cx="76" cy="75"/>
            </a:xfrm>
            <a:custGeom>
              <a:avLst/>
              <a:gdLst>
                <a:gd name="T0" fmla="*/ 71 w 76"/>
                <a:gd name="T1" fmla="*/ 75 h 75"/>
                <a:gd name="T2" fmla="*/ 0 w 76"/>
                <a:gd name="T3" fmla="*/ 4 h 75"/>
                <a:gd name="T4" fmla="*/ 4 w 76"/>
                <a:gd name="T5" fmla="*/ 0 h 75"/>
                <a:gd name="T6" fmla="*/ 76 w 76"/>
                <a:gd name="T7" fmla="*/ 71 h 75"/>
                <a:gd name="T8" fmla="*/ 71 w 76"/>
                <a:gd name="T9" fmla="*/ 75 h 75"/>
                <a:gd name="T10" fmla="*/ 0 w 76"/>
                <a:gd name="T11" fmla="*/ 71 h 75"/>
                <a:gd name="T12" fmla="*/ 71 w 76"/>
                <a:gd name="T13" fmla="*/ 0 h 75"/>
                <a:gd name="T14" fmla="*/ 76 w 76"/>
                <a:gd name="T15" fmla="*/ 4 h 75"/>
                <a:gd name="T16" fmla="*/ 4 w 76"/>
                <a:gd name="T17" fmla="*/ 75 h 75"/>
                <a:gd name="T18" fmla="*/ 0 w 76"/>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5"/>
                <a:gd name="T32" fmla="*/ 76 w 7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5">
                  <a:moveTo>
                    <a:pt x="71" y="75"/>
                  </a:moveTo>
                  <a:lnTo>
                    <a:pt x="0" y="4"/>
                  </a:lnTo>
                  <a:lnTo>
                    <a:pt x="4" y="0"/>
                  </a:lnTo>
                  <a:lnTo>
                    <a:pt x="76" y="71"/>
                  </a:lnTo>
                  <a:lnTo>
                    <a:pt x="71" y="75"/>
                  </a:lnTo>
                  <a:close/>
                  <a:moveTo>
                    <a:pt x="0" y="71"/>
                  </a:moveTo>
                  <a:lnTo>
                    <a:pt x="71" y="0"/>
                  </a:lnTo>
                  <a:lnTo>
                    <a:pt x="76"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02" name="Freeform 461"/>
            <p:cNvSpPr>
              <a:spLocks noEditPoints="1"/>
            </p:cNvSpPr>
            <p:nvPr/>
          </p:nvSpPr>
          <p:spPr bwMode="auto">
            <a:xfrm>
              <a:off x="3526" y="1732"/>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03" name="Freeform 462"/>
            <p:cNvSpPr>
              <a:spLocks noEditPoints="1"/>
            </p:cNvSpPr>
            <p:nvPr/>
          </p:nvSpPr>
          <p:spPr bwMode="auto">
            <a:xfrm>
              <a:off x="3524" y="1730"/>
              <a:ext cx="75" cy="76"/>
            </a:xfrm>
            <a:custGeom>
              <a:avLst/>
              <a:gdLst>
                <a:gd name="T0" fmla="*/ 71 w 75"/>
                <a:gd name="T1" fmla="*/ 76 h 76"/>
                <a:gd name="T2" fmla="*/ 0 w 75"/>
                <a:gd name="T3" fmla="*/ 5 h 76"/>
                <a:gd name="T4" fmla="*/ 4 w 75"/>
                <a:gd name="T5" fmla="*/ 0 h 76"/>
                <a:gd name="T6" fmla="*/ 75 w 75"/>
                <a:gd name="T7" fmla="*/ 72 h 76"/>
                <a:gd name="T8" fmla="*/ 71 w 75"/>
                <a:gd name="T9" fmla="*/ 76 h 76"/>
                <a:gd name="T10" fmla="*/ 0 w 75"/>
                <a:gd name="T11" fmla="*/ 72 h 76"/>
                <a:gd name="T12" fmla="*/ 71 w 75"/>
                <a:gd name="T13" fmla="*/ 0 h 76"/>
                <a:gd name="T14" fmla="*/ 75 w 75"/>
                <a:gd name="T15" fmla="*/ 5 h 76"/>
                <a:gd name="T16" fmla="*/ 4 w 75"/>
                <a:gd name="T17" fmla="*/ 76 h 76"/>
                <a:gd name="T18" fmla="*/ 0 w 75"/>
                <a:gd name="T19" fmla="*/ 7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6"/>
                <a:gd name="T32" fmla="*/ 75 w 75"/>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6">
                  <a:moveTo>
                    <a:pt x="71" y="76"/>
                  </a:moveTo>
                  <a:lnTo>
                    <a:pt x="0" y="5"/>
                  </a:lnTo>
                  <a:lnTo>
                    <a:pt x="4" y="0"/>
                  </a:lnTo>
                  <a:lnTo>
                    <a:pt x="75" y="72"/>
                  </a:lnTo>
                  <a:lnTo>
                    <a:pt x="71" y="76"/>
                  </a:lnTo>
                  <a:close/>
                  <a:moveTo>
                    <a:pt x="0" y="72"/>
                  </a:moveTo>
                  <a:lnTo>
                    <a:pt x="71" y="0"/>
                  </a:lnTo>
                  <a:lnTo>
                    <a:pt x="75" y="5"/>
                  </a:lnTo>
                  <a:lnTo>
                    <a:pt x="4" y="76"/>
                  </a:lnTo>
                  <a:lnTo>
                    <a:pt x="0" y="72"/>
                  </a:lnTo>
                  <a:close/>
                </a:path>
              </a:pathLst>
            </a:custGeom>
            <a:solidFill>
              <a:srgbClr val="FF6600"/>
            </a:solidFill>
            <a:ln w="6">
              <a:solidFill>
                <a:srgbClr val="FF6600"/>
              </a:solidFill>
              <a:bevel/>
              <a:headEnd/>
              <a:tailEnd/>
            </a:ln>
          </p:spPr>
          <p:txBody>
            <a:bodyPr/>
            <a:lstStyle/>
            <a:p>
              <a:endParaRPr lang="es-ES"/>
            </a:p>
          </p:txBody>
        </p:sp>
        <p:sp>
          <p:nvSpPr>
            <p:cNvPr id="6204" name="Freeform 463"/>
            <p:cNvSpPr>
              <a:spLocks noEditPoints="1"/>
            </p:cNvSpPr>
            <p:nvPr/>
          </p:nvSpPr>
          <p:spPr bwMode="auto">
            <a:xfrm>
              <a:off x="3621" y="168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05" name="Freeform 464"/>
            <p:cNvSpPr>
              <a:spLocks noEditPoints="1"/>
            </p:cNvSpPr>
            <p:nvPr/>
          </p:nvSpPr>
          <p:spPr bwMode="auto">
            <a:xfrm>
              <a:off x="3619" y="1683"/>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06" name="Freeform 465"/>
            <p:cNvSpPr>
              <a:spLocks noEditPoints="1"/>
            </p:cNvSpPr>
            <p:nvPr/>
          </p:nvSpPr>
          <p:spPr bwMode="auto">
            <a:xfrm>
              <a:off x="3721" y="1649"/>
              <a:ext cx="72" cy="71"/>
            </a:xfrm>
            <a:custGeom>
              <a:avLst/>
              <a:gdLst>
                <a:gd name="T0" fmla="*/ 72 w 72"/>
                <a:gd name="T1" fmla="*/ 71 h 71"/>
                <a:gd name="T2" fmla="*/ 0 w 72"/>
                <a:gd name="T3" fmla="*/ 0 h 71"/>
                <a:gd name="T4" fmla="*/ 72 w 72"/>
                <a:gd name="T5" fmla="*/ 71 h 71"/>
                <a:gd name="T6" fmla="*/ 0 w 72"/>
                <a:gd name="T7" fmla="*/ 71 h 71"/>
                <a:gd name="T8" fmla="*/ 72 w 72"/>
                <a:gd name="T9" fmla="*/ 0 h 71"/>
                <a:gd name="T10" fmla="*/ 0 w 72"/>
                <a:gd name="T11" fmla="*/ 71 h 71"/>
                <a:gd name="T12" fmla="*/ 0 60000 65536"/>
                <a:gd name="T13" fmla="*/ 0 60000 65536"/>
                <a:gd name="T14" fmla="*/ 0 60000 65536"/>
                <a:gd name="T15" fmla="*/ 0 60000 65536"/>
                <a:gd name="T16" fmla="*/ 0 60000 65536"/>
                <a:gd name="T17" fmla="*/ 0 60000 65536"/>
                <a:gd name="T18" fmla="*/ 0 w 72"/>
                <a:gd name="T19" fmla="*/ 0 h 71"/>
                <a:gd name="T20" fmla="*/ 72 w 7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2" h="71">
                  <a:moveTo>
                    <a:pt x="72" y="71"/>
                  </a:moveTo>
                  <a:lnTo>
                    <a:pt x="0" y="0"/>
                  </a:lnTo>
                  <a:lnTo>
                    <a:pt x="72" y="71"/>
                  </a:lnTo>
                  <a:close/>
                  <a:moveTo>
                    <a:pt x="0" y="71"/>
                  </a:moveTo>
                  <a:lnTo>
                    <a:pt x="72"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07" name="Freeform 466"/>
            <p:cNvSpPr>
              <a:spLocks noEditPoints="1"/>
            </p:cNvSpPr>
            <p:nvPr/>
          </p:nvSpPr>
          <p:spPr bwMode="auto">
            <a:xfrm>
              <a:off x="3720" y="1648"/>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08" name="Freeform 467"/>
            <p:cNvSpPr>
              <a:spLocks noEditPoints="1"/>
            </p:cNvSpPr>
            <p:nvPr/>
          </p:nvSpPr>
          <p:spPr bwMode="auto">
            <a:xfrm>
              <a:off x="3822" y="1602"/>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09" name="Freeform 468"/>
            <p:cNvSpPr>
              <a:spLocks noEditPoints="1"/>
            </p:cNvSpPr>
            <p:nvPr/>
          </p:nvSpPr>
          <p:spPr bwMode="auto">
            <a:xfrm>
              <a:off x="3820" y="1600"/>
              <a:ext cx="76" cy="75"/>
            </a:xfrm>
            <a:custGeom>
              <a:avLst/>
              <a:gdLst>
                <a:gd name="T0" fmla="*/ 71 w 76"/>
                <a:gd name="T1" fmla="*/ 75 h 75"/>
                <a:gd name="T2" fmla="*/ 0 w 76"/>
                <a:gd name="T3" fmla="*/ 4 h 75"/>
                <a:gd name="T4" fmla="*/ 4 w 76"/>
                <a:gd name="T5" fmla="*/ 0 h 75"/>
                <a:gd name="T6" fmla="*/ 76 w 76"/>
                <a:gd name="T7" fmla="*/ 71 h 75"/>
                <a:gd name="T8" fmla="*/ 71 w 76"/>
                <a:gd name="T9" fmla="*/ 75 h 75"/>
                <a:gd name="T10" fmla="*/ 0 w 76"/>
                <a:gd name="T11" fmla="*/ 71 h 75"/>
                <a:gd name="T12" fmla="*/ 71 w 76"/>
                <a:gd name="T13" fmla="*/ 0 h 75"/>
                <a:gd name="T14" fmla="*/ 76 w 76"/>
                <a:gd name="T15" fmla="*/ 4 h 75"/>
                <a:gd name="T16" fmla="*/ 4 w 76"/>
                <a:gd name="T17" fmla="*/ 75 h 75"/>
                <a:gd name="T18" fmla="*/ 0 w 76"/>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5"/>
                <a:gd name="T32" fmla="*/ 76 w 7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5">
                  <a:moveTo>
                    <a:pt x="71" y="75"/>
                  </a:moveTo>
                  <a:lnTo>
                    <a:pt x="0" y="4"/>
                  </a:lnTo>
                  <a:lnTo>
                    <a:pt x="4" y="0"/>
                  </a:lnTo>
                  <a:lnTo>
                    <a:pt x="76" y="71"/>
                  </a:lnTo>
                  <a:lnTo>
                    <a:pt x="71" y="75"/>
                  </a:lnTo>
                  <a:close/>
                  <a:moveTo>
                    <a:pt x="0" y="71"/>
                  </a:moveTo>
                  <a:lnTo>
                    <a:pt x="71" y="0"/>
                  </a:lnTo>
                  <a:lnTo>
                    <a:pt x="76"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10" name="Freeform 469"/>
            <p:cNvSpPr>
              <a:spLocks noEditPoints="1"/>
            </p:cNvSpPr>
            <p:nvPr/>
          </p:nvSpPr>
          <p:spPr bwMode="auto">
            <a:xfrm>
              <a:off x="3917" y="155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11" name="Freeform 470"/>
            <p:cNvSpPr>
              <a:spLocks noEditPoints="1"/>
            </p:cNvSpPr>
            <p:nvPr/>
          </p:nvSpPr>
          <p:spPr bwMode="auto">
            <a:xfrm>
              <a:off x="3915" y="1553"/>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12" name="Freeform 471"/>
            <p:cNvSpPr>
              <a:spLocks noEditPoints="1"/>
            </p:cNvSpPr>
            <p:nvPr/>
          </p:nvSpPr>
          <p:spPr bwMode="auto">
            <a:xfrm>
              <a:off x="4018" y="1478"/>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13" name="Freeform 472"/>
            <p:cNvSpPr>
              <a:spLocks noEditPoints="1"/>
            </p:cNvSpPr>
            <p:nvPr/>
          </p:nvSpPr>
          <p:spPr bwMode="auto">
            <a:xfrm>
              <a:off x="4016" y="1476"/>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14" name="Freeform 473"/>
            <p:cNvSpPr>
              <a:spLocks noEditPoints="1"/>
            </p:cNvSpPr>
            <p:nvPr/>
          </p:nvSpPr>
          <p:spPr bwMode="auto">
            <a:xfrm>
              <a:off x="4119" y="1513"/>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15" name="Freeform 474"/>
            <p:cNvSpPr>
              <a:spLocks noEditPoints="1"/>
            </p:cNvSpPr>
            <p:nvPr/>
          </p:nvSpPr>
          <p:spPr bwMode="auto">
            <a:xfrm>
              <a:off x="4117" y="151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16" name="Freeform 475"/>
            <p:cNvSpPr>
              <a:spLocks noEditPoints="1"/>
            </p:cNvSpPr>
            <p:nvPr/>
          </p:nvSpPr>
          <p:spPr bwMode="auto">
            <a:xfrm>
              <a:off x="4219" y="1436"/>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17" name="Freeform 476"/>
            <p:cNvSpPr>
              <a:spLocks noEditPoints="1"/>
            </p:cNvSpPr>
            <p:nvPr/>
          </p:nvSpPr>
          <p:spPr bwMode="auto">
            <a:xfrm>
              <a:off x="4217" y="1434"/>
              <a:ext cx="76" cy="75"/>
            </a:xfrm>
            <a:custGeom>
              <a:avLst/>
              <a:gdLst>
                <a:gd name="T0" fmla="*/ 72 w 76"/>
                <a:gd name="T1" fmla="*/ 75 h 75"/>
                <a:gd name="T2" fmla="*/ 0 w 76"/>
                <a:gd name="T3" fmla="*/ 4 h 75"/>
                <a:gd name="T4" fmla="*/ 4 w 76"/>
                <a:gd name="T5" fmla="*/ 0 h 75"/>
                <a:gd name="T6" fmla="*/ 76 w 76"/>
                <a:gd name="T7" fmla="*/ 71 h 75"/>
                <a:gd name="T8" fmla="*/ 72 w 76"/>
                <a:gd name="T9" fmla="*/ 75 h 75"/>
                <a:gd name="T10" fmla="*/ 0 w 76"/>
                <a:gd name="T11" fmla="*/ 71 h 75"/>
                <a:gd name="T12" fmla="*/ 72 w 76"/>
                <a:gd name="T13" fmla="*/ 0 h 75"/>
                <a:gd name="T14" fmla="*/ 76 w 76"/>
                <a:gd name="T15" fmla="*/ 4 h 75"/>
                <a:gd name="T16" fmla="*/ 4 w 76"/>
                <a:gd name="T17" fmla="*/ 75 h 75"/>
                <a:gd name="T18" fmla="*/ 0 w 76"/>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6"/>
                <a:gd name="T31" fmla="*/ 0 h 75"/>
                <a:gd name="T32" fmla="*/ 76 w 7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6" h="75">
                  <a:moveTo>
                    <a:pt x="72" y="75"/>
                  </a:moveTo>
                  <a:lnTo>
                    <a:pt x="0" y="4"/>
                  </a:lnTo>
                  <a:lnTo>
                    <a:pt x="4" y="0"/>
                  </a:lnTo>
                  <a:lnTo>
                    <a:pt x="76" y="71"/>
                  </a:lnTo>
                  <a:lnTo>
                    <a:pt x="72" y="75"/>
                  </a:lnTo>
                  <a:close/>
                  <a:moveTo>
                    <a:pt x="0" y="71"/>
                  </a:moveTo>
                  <a:lnTo>
                    <a:pt x="72" y="0"/>
                  </a:lnTo>
                  <a:lnTo>
                    <a:pt x="76"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18" name="Freeform 477"/>
            <p:cNvSpPr>
              <a:spLocks noEditPoints="1"/>
            </p:cNvSpPr>
            <p:nvPr/>
          </p:nvSpPr>
          <p:spPr bwMode="auto">
            <a:xfrm>
              <a:off x="4314" y="1353"/>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19" name="Freeform 478"/>
            <p:cNvSpPr>
              <a:spLocks noEditPoints="1"/>
            </p:cNvSpPr>
            <p:nvPr/>
          </p:nvSpPr>
          <p:spPr bwMode="auto">
            <a:xfrm>
              <a:off x="4312" y="135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20" name="Freeform 479"/>
            <p:cNvSpPr>
              <a:spLocks noEditPoints="1"/>
            </p:cNvSpPr>
            <p:nvPr/>
          </p:nvSpPr>
          <p:spPr bwMode="auto">
            <a:xfrm>
              <a:off x="4415" y="1270"/>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21" name="Freeform 480"/>
            <p:cNvSpPr>
              <a:spLocks noEditPoints="1"/>
            </p:cNvSpPr>
            <p:nvPr/>
          </p:nvSpPr>
          <p:spPr bwMode="auto">
            <a:xfrm>
              <a:off x="4413" y="1268"/>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22" name="Freeform 481"/>
            <p:cNvSpPr>
              <a:spLocks noEditPoints="1"/>
            </p:cNvSpPr>
            <p:nvPr/>
          </p:nvSpPr>
          <p:spPr bwMode="auto">
            <a:xfrm>
              <a:off x="4516" y="1223"/>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23" name="Freeform 482"/>
            <p:cNvSpPr>
              <a:spLocks noEditPoints="1"/>
            </p:cNvSpPr>
            <p:nvPr/>
          </p:nvSpPr>
          <p:spPr bwMode="auto">
            <a:xfrm>
              <a:off x="4514" y="122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24" name="Freeform 483"/>
            <p:cNvSpPr>
              <a:spLocks noEditPoints="1"/>
            </p:cNvSpPr>
            <p:nvPr/>
          </p:nvSpPr>
          <p:spPr bwMode="auto">
            <a:xfrm>
              <a:off x="4610" y="1175"/>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25" name="Freeform 484"/>
            <p:cNvSpPr>
              <a:spLocks noEditPoints="1"/>
            </p:cNvSpPr>
            <p:nvPr/>
          </p:nvSpPr>
          <p:spPr bwMode="auto">
            <a:xfrm>
              <a:off x="4609" y="1173"/>
              <a:ext cx="75" cy="76"/>
            </a:xfrm>
            <a:custGeom>
              <a:avLst/>
              <a:gdLst>
                <a:gd name="T0" fmla="*/ 71 w 75"/>
                <a:gd name="T1" fmla="*/ 76 h 76"/>
                <a:gd name="T2" fmla="*/ 0 w 75"/>
                <a:gd name="T3" fmla="*/ 5 h 76"/>
                <a:gd name="T4" fmla="*/ 4 w 75"/>
                <a:gd name="T5" fmla="*/ 0 h 76"/>
                <a:gd name="T6" fmla="*/ 75 w 75"/>
                <a:gd name="T7" fmla="*/ 72 h 76"/>
                <a:gd name="T8" fmla="*/ 71 w 75"/>
                <a:gd name="T9" fmla="*/ 76 h 76"/>
                <a:gd name="T10" fmla="*/ 0 w 75"/>
                <a:gd name="T11" fmla="*/ 72 h 76"/>
                <a:gd name="T12" fmla="*/ 71 w 75"/>
                <a:gd name="T13" fmla="*/ 0 h 76"/>
                <a:gd name="T14" fmla="*/ 75 w 75"/>
                <a:gd name="T15" fmla="*/ 5 h 76"/>
                <a:gd name="T16" fmla="*/ 4 w 75"/>
                <a:gd name="T17" fmla="*/ 76 h 76"/>
                <a:gd name="T18" fmla="*/ 0 w 75"/>
                <a:gd name="T19" fmla="*/ 7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6"/>
                <a:gd name="T32" fmla="*/ 75 w 75"/>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6">
                  <a:moveTo>
                    <a:pt x="71" y="76"/>
                  </a:moveTo>
                  <a:lnTo>
                    <a:pt x="0" y="5"/>
                  </a:lnTo>
                  <a:lnTo>
                    <a:pt x="4" y="0"/>
                  </a:lnTo>
                  <a:lnTo>
                    <a:pt x="75" y="72"/>
                  </a:lnTo>
                  <a:lnTo>
                    <a:pt x="71" y="76"/>
                  </a:lnTo>
                  <a:close/>
                  <a:moveTo>
                    <a:pt x="0" y="72"/>
                  </a:moveTo>
                  <a:lnTo>
                    <a:pt x="71" y="0"/>
                  </a:lnTo>
                  <a:lnTo>
                    <a:pt x="75" y="5"/>
                  </a:lnTo>
                  <a:lnTo>
                    <a:pt x="4" y="76"/>
                  </a:lnTo>
                  <a:lnTo>
                    <a:pt x="0" y="72"/>
                  </a:lnTo>
                  <a:close/>
                </a:path>
              </a:pathLst>
            </a:custGeom>
            <a:solidFill>
              <a:srgbClr val="FF6600"/>
            </a:solidFill>
            <a:ln w="6">
              <a:solidFill>
                <a:srgbClr val="FF6600"/>
              </a:solidFill>
              <a:bevel/>
              <a:headEnd/>
              <a:tailEnd/>
            </a:ln>
          </p:spPr>
          <p:txBody>
            <a:bodyPr/>
            <a:lstStyle/>
            <a:p>
              <a:endParaRPr lang="es-ES"/>
            </a:p>
          </p:txBody>
        </p:sp>
        <p:sp>
          <p:nvSpPr>
            <p:cNvPr id="6226" name="Freeform 485"/>
            <p:cNvSpPr>
              <a:spLocks noEditPoints="1"/>
            </p:cNvSpPr>
            <p:nvPr/>
          </p:nvSpPr>
          <p:spPr bwMode="auto">
            <a:xfrm>
              <a:off x="4711" y="1098"/>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27" name="Freeform 486"/>
            <p:cNvSpPr>
              <a:spLocks noEditPoints="1"/>
            </p:cNvSpPr>
            <p:nvPr/>
          </p:nvSpPr>
          <p:spPr bwMode="auto">
            <a:xfrm>
              <a:off x="4709" y="1096"/>
              <a:ext cx="75" cy="76"/>
            </a:xfrm>
            <a:custGeom>
              <a:avLst/>
              <a:gdLst>
                <a:gd name="T0" fmla="*/ 71 w 75"/>
                <a:gd name="T1" fmla="*/ 76 h 76"/>
                <a:gd name="T2" fmla="*/ 0 w 75"/>
                <a:gd name="T3" fmla="*/ 5 h 76"/>
                <a:gd name="T4" fmla="*/ 4 w 75"/>
                <a:gd name="T5" fmla="*/ 0 h 76"/>
                <a:gd name="T6" fmla="*/ 75 w 75"/>
                <a:gd name="T7" fmla="*/ 72 h 76"/>
                <a:gd name="T8" fmla="*/ 71 w 75"/>
                <a:gd name="T9" fmla="*/ 76 h 76"/>
                <a:gd name="T10" fmla="*/ 0 w 75"/>
                <a:gd name="T11" fmla="*/ 72 h 76"/>
                <a:gd name="T12" fmla="*/ 71 w 75"/>
                <a:gd name="T13" fmla="*/ 0 h 76"/>
                <a:gd name="T14" fmla="*/ 75 w 75"/>
                <a:gd name="T15" fmla="*/ 5 h 76"/>
                <a:gd name="T16" fmla="*/ 4 w 75"/>
                <a:gd name="T17" fmla="*/ 76 h 76"/>
                <a:gd name="T18" fmla="*/ 0 w 75"/>
                <a:gd name="T19" fmla="*/ 7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6"/>
                <a:gd name="T32" fmla="*/ 75 w 75"/>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6">
                  <a:moveTo>
                    <a:pt x="71" y="76"/>
                  </a:moveTo>
                  <a:lnTo>
                    <a:pt x="0" y="5"/>
                  </a:lnTo>
                  <a:lnTo>
                    <a:pt x="4" y="0"/>
                  </a:lnTo>
                  <a:lnTo>
                    <a:pt x="75" y="72"/>
                  </a:lnTo>
                  <a:lnTo>
                    <a:pt x="71" y="76"/>
                  </a:lnTo>
                  <a:close/>
                  <a:moveTo>
                    <a:pt x="0" y="72"/>
                  </a:moveTo>
                  <a:lnTo>
                    <a:pt x="71" y="0"/>
                  </a:lnTo>
                  <a:lnTo>
                    <a:pt x="75" y="5"/>
                  </a:lnTo>
                  <a:lnTo>
                    <a:pt x="4" y="76"/>
                  </a:lnTo>
                  <a:lnTo>
                    <a:pt x="0" y="72"/>
                  </a:lnTo>
                  <a:close/>
                </a:path>
              </a:pathLst>
            </a:custGeom>
            <a:solidFill>
              <a:srgbClr val="FF6600"/>
            </a:solidFill>
            <a:ln w="6">
              <a:solidFill>
                <a:srgbClr val="FF6600"/>
              </a:solidFill>
              <a:bevel/>
              <a:headEnd/>
              <a:tailEnd/>
            </a:ln>
          </p:spPr>
          <p:txBody>
            <a:bodyPr/>
            <a:lstStyle/>
            <a:p>
              <a:endParaRPr lang="es-ES"/>
            </a:p>
          </p:txBody>
        </p:sp>
        <p:sp>
          <p:nvSpPr>
            <p:cNvPr id="6228" name="Freeform 487"/>
            <p:cNvSpPr>
              <a:spLocks noEditPoints="1"/>
            </p:cNvSpPr>
            <p:nvPr/>
          </p:nvSpPr>
          <p:spPr bwMode="auto">
            <a:xfrm>
              <a:off x="4812" y="1152"/>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29" name="Freeform 488"/>
            <p:cNvSpPr>
              <a:spLocks noEditPoints="1"/>
            </p:cNvSpPr>
            <p:nvPr/>
          </p:nvSpPr>
          <p:spPr bwMode="auto">
            <a:xfrm>
              <a:off x="4810" y="1150"/>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30" name="Freeform 489"/>
            <p:cNvSpPr>
              <a:spLocks noEditPoints="1"/>
            </p:cNvSpPr>
            <p:nvPr/>
          </p:nvSpPr>
          <p:spPr bwMode="auto">
            <a:xfrm>
              <a:off x="4913" y="1199"/>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31" name="Freeform 490"/>
            <p:cNvSpPr>
              <a:spLocks noEditPoints="1"/>
            </p:cNvSpPr>
            <p:nvPr/>
          </p:nvSpPr>
          <p:spPr bwMode="auto">
            <a:xfrm>
              <a:off x="4911" y="1197"/>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32" name="Freeform 491"/>
            <p:cNvSpPr>
              <a:spLocks noEditPoints="1"/>
            </p:cNvSpPr>
            <p:nvPr/>
          </p:nvSpPr>
          <p:spPr bwMode="auto">
            <a:xfrm>
              <a:off x="5007" y="1229"/>
              <a:ext cx="72" cy="71"/>
            </a:xfrm>
            <a:custGeom>
              <a:avLst/>
              <a:gdLst>
                <a:gd name="T0" fmla="*/ 72 w 72"/>
                <a:gd name="T1" fmla="*/ 71 h 71"/>
                <a:gd name="T2" fmla="*/ 0 w 72"/>
                <a:gd name="T3" fmla="*/ 0 h 71"/>
                <a:gd name="T4" fmla="*/ 72 w 72"/>
                <a:gd name="T5" fmla="*/ 71 h 71"/>
                <a:gd name="T6" fmla="*/ 0 w 72"/>
                <a:gd name="T7" fmla="*/ 71 h 71"/>
                <a:gd name="T8" fmla="*/ 72 w 72"/>
                <a:gd name="T9" fmla="*/ 0 h 71"/>
                <a:gd name="T10" fmla="*/ 0 w 72"/>
                <a:gd name="T11" fmla="*/ 71 h 71"/>
                <a:gd name="T12" fmla="*/ 0 60000 65536"/>
                <a:gd name="T13" fmla="*/ 0 60000 65536"/>
                <a:gd name="T14" fmla="*/ 0 60000 65536"/>
                <a:gd name="T15" fmla="*/ 0 60000 65536"/>
                <a:gd name="T16" fmla="*/ 0 60000 65536"/>
                <a:gd name="T17" fmla="*/ 0 60000 65536"/>
                <a:gd name="T18" fmla="*/ 0 w 72"/>
                <a:gd name="T19" fmla="*/ 0 h 71"/>
                <a:gd name="T20" fmla="*/ 72 w 7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2" h="71">
                  <a:moveTo>
                    <a:pt x="72" y="71"/>
                  </a:moveTo>
                  <a:lnTo>
                    <a:pt x="0" y="0"/>
                  </a:lnTo>
                  <a:lnTo>
                    <a:pt x="72" y="71"/>
                  </a:lnTo>
                  <a:close/>
                  <a:moveTo>
                    <a:pt x="0" y="71"/>
                  </a:moveTo>
                  <a:lnTo>
                    <a:pt x="72"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33" name="Freeform 492"/>
            <p:cNvSpPr>
              <a:spLocks noEditPoints="1"/>
            </p:cNvSpPr>
            <p:nvPr/>
          </p:nvSpPr>
          <p:spPr bwMode="auto">
            <a:xfrm>
              <a:off x="5006" y="1227"/>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34" name="Freeform 493"/>
            <p:cNvSpPr>
              <a:spLocks noEditPoints="1"/>
            </p:cNvSpPr>
            <p:nvPr/>
          </p:nvSpPr>
          <p:spPr bwMode="auto">
            <a:xfrm>
              <a:off x="5108" y="1223"/>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35" name="Freeform 494"/>
            <p:cNvSpPr>
              <a:spLocks noEditPoints="1"/>
            </p:cNvSpPr>
            <p:nvPr/>
          </p:nvSpPr>
          <p:spPr bwMode="auto">
            <a:xfrm>
              <a:off x="5106" y="1221"/>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36" name="Freeform 495"/>
            <p:cNvSpPr>
              <a:spLocks noEditPoints="1"/>
            </p:cNvSpPr>
            <p:nvPr/>
          </p:nvSpPr>
          <p:spPr bwMode="auto">
            <a:xfrm>
              <a:off x="5209" y="1199"/>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37" name="Freeform 496"/>
            <p:cNvSpPr>
              <a:spLocks noEditPoints="1"/>
            </p:cNvSpPr>
            <p:nvPr/>
          </p:nvSpPr>
          <p:spPr bwMode="auto">
            <a:xfrm>
              <a:off x="5207" y="1197"/>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238" name="Freeform 497"/>
            <p:cNvSpPr>
              <a:spLocks noEditPoints="1"/>
            </p:cNvSpPr>
            <p:nvPr/>
          </p:nvSpPr>
          <p:spPr bwMode="auto">
            <a:xfrm>
              <a:off x="5304" y="1181"/>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239" name="Freeform 498"/>
            <p:cNvSpPr>
              <a:spLocks noEditPoints="1"/>
            </p:cNvSpPr>
            <p:nvPr/>
          </p:nvSpPr>
          <p:spPr bwMode="auto">
            <a:xfrm>
              <a:off x="5302" y="1179"/>
              <a:ext cx="75" cy="76"/>
            </a:xfrm>
            <a:custGeom>
              <a:avLst/>
              <a:gdLst>
                <a:gd name="T0" fmla="*/ 71 w 75"/>
                <a:gd name="T1" fmla="*/ 76 h 76"/>
                <a:gd name="T2" fmla="*/ 0 w 75"/>
                <a:gd name="T3" fmla="*/ 4 h 76"/>
                <a:gd name="T4" fmla="*/ 4 w 75"/>
                <a:gd name="T5" fmla="*/ 0 h 76"/>
                <a:gd name="T6" fmla="*/ 75 w 75"/>
                <a:gd name="T7" fmla="*/ 72 h 76"/>
                <a:gd name="T8" fmla="*/ 71 w 75"/>
                <a:gd name="T9" fmla="*/ 76 h 76"/>
                <a:gd name="T10" fmla="*/ 0 w 75"/>
                <a:gd name="T11" fmla="*/ 72 h 76"/>
                <a:gd name="T12" fmla="*/ 71 w 75"/>
                <a:gd name="T13" fmla="*/ 0 h 76"/>
                <a:gd name="T14" fmla="*/ 75 w 75"/>
                <a:gd name="T15" fmla="*/ 4 h 76"/>
                <a:gd name="T16" fmla="*/ 4 w 75"/>
                <a:gd name="T17" fmla="*/ 76 h 76"/>
                <a:gd name="T18" fmla="*/ 0 w 75"/>
                <a:gd name="T19" fmla="*/ 7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6"/>
                <a:gd name="T32" fmla="*/ 75 w 75"/>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6">
                  <a:moveTo>
                    <a:pt x="71" y="76"/>
                  </a:moveTo>
                  <a:lnTo>
                    <a:pt x="0" y="4"/>
                  </a:lnTo>
                  <a:lnTo>
                    <a:pt x="4" y="0"/>
                  </a:lnTo>
                  <a:lnTo>
                    <a:pt x="75" y="72"/>
                  </a:lnTo>
                  <a:lnTo>
                    <a:pt x="71" y="76"/>
                  </a:lnTo>
                  <a:close/>
                  <a:moveTo>
                    <a:pt x="0" y="72"/>
                  </a:moveTo>
                  <a:lnTo>
                    <a:pt x="71" y="0"/>
                  </a:lnTo>
                  <a:lnTo>
                    <a:pt x="75" y="4"/>
                  </a:lnTo>
                  <a:lnTo>
                    <a:pt x="4" y="76"/>
                  </a:lnTo>
                  <a:lnTo>
                    <a:pt x="0" y="72"/>
                  </a:lnTo>
                  <a:close/>
                </a:path>
              </a:pathLst>
            </a:custGeom>
            <a:solidFill>
              <a:srgbClr val="FF6600"/>
            </a:solidFill>
            <a:ln w="6">
              <a:solidFill>
                <a:srgbClr val="FF6600"/>
              </a:solidFill>
              <a:bevel/>
              <a:headEnd/>
              <a:tailEnd/>
            </a:ln>
          </p:spPr>
          <p:txBody>
            <a:bodyPr/>
            <a:lstStyle/>
            <a:p>
              <a:endParaRPr lang="es-ES"/>
            </a:p>
          </p:txBody>
        </p:sp>
        <p:sp>
          <p:nvSpPr>
            <p:cNvPr id="6240" name="Freeform 499"/>
            <p:cNvSpPr>
              <a:spLocks noEditPoints="1"/>
            </p:cNvSpPr>
            <p:nvPr/>
          </p:nvSpPr>
          <p:spPr bwMode="auto">
            <a:xfrm>
              <a:off x="590" y="1469"/>
              <a:ext cx="189" cy="183"/>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41" name="Freeform 500"/>
            <p:cNvSpPr>
              <a:spLocks noEditPoints="1"/>
            </p:cNvSpPr>
            <p:nvPr/>
          </p:nvSpPr>
          <p:spPr bwMode="auto">
            <a:xfrm>
              <a:off x="690" y="1309"/>
              <a:ext cx="190" cy="183"/>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42" name="Freeform 501"/>
            <p:cNvSpPr>
              <a:spLocks noEditPoints="1"/>
            </p:cNvSpPr>
            <p:nvPr/>
          </p:nvSpPr>
          <p:spPr bwMode="auto">
            <a:xfrm>
              <a:off x="797" y="1297"/>
              <a:ext cx="184" cy="183"/>
            </a:xfrm>
            <a:custGeom>
              <a:avLst/>
              <a:gdLst>
                <a:gd name="T0" fmla="*/ 0 w 496"/>
                <a:gd name="T1" fmla="*/ 0 h 496"/>
                <a:gd name="T2" fmla="*/ 0 w 496"/>
                <a:gd name="T3" fmla="*/ 0 h 496"/>
                <a:gd name="T4" fmla="*/ 0 w 496"/>
                <a:gd name="T5" fmla="*/ 0 h 496"/>
                <a:gd name="T6" fmla="*/ 0 w 496"/>
                <a:gd name="T7" fmla="*/ 0 h 496"/>
                <a:gd name="T8" fmla="*/ 0 w 496"/>
                <a:gd name="T9" fmla="*/ 0 h 496"/>
                <a:gd name="T10" fmla="*/ 0 w 496"/>
                <a:gd name="T11" fmla="*/ 0 h 496"/>
                <a:gd name="T12" fmla="*/ 0 w 496"/>
                <a:gd name="T13" fmla="*/ 0 h 496"/>
                <a:gd name="T14" fmla="*/ 0 w 496"/>
                <a:gd name="T15" fmla="*/ 0 h 496"/>
                <a:gd name="T16" fmla="*/ 0 w 496"/>
                <a:gd name="T17" fmla="*/ 0 h 496"/>
                <a:gd name="T18" fmla="*/ 0 w 496"/>
                <a:gd name="T19" fmla="*/ 0 h 496"/>
                <a:gd name="T20" fmla="*/ 0 w 496"/>
                <a:gd name="T21" fmla="*/ 0 h 496"/>
                <a:gd name="T22" fmla="*/ 0 w 496"/>
                <a:gd name="T23" fmla="*/ 0 h 496"/>
                <a:gd name="T24" fmla="*/ 0 w 496"/>
                <a:gd name="T25" fmla="*/ 0 h 496"/>
                <a:gd name="T26" fmla="*/ 0 w 496"/>
                <a:gd name="T27" fmla="*/ 0 h 496"/>
                <a:gd name="T28" fmla="*/ 0 w 496"/>
                <a:gd name="T29" fmla="*/ 0 h 496"/>
                <a:gd name="T30" fmla="*/ 0 w 496"/>
                <a:gd name="T31" fmla="*/ 0 h 496"/>
                <a:gd name="T32" fmla="*/ 0 w 496"/>
                <a:gd name="T33" fmla="*/ 0 h 496"/>
                <a:gd name="T34" fmla="*/ 0 w 496"/>
                <a:gd name="T35" fmla="*/ 0 h 496"/>
                <a:gd name="T36" fmla="*/ 0 w 496"/>
                <a:gd name="T37" fmla="*/ 0 h 496"/>
                <a:gd name="T38" fmla="*/ 0 w 496"/>
                <a:gd name="T39" fmla="*/ 0 h 496"/>
                <a:gd name="T40" fmla="*/ 0 w 496"/>
                <a:gd name="T41" fmla="*/ 0 h 496"/>
                <a:gd name="T42" fmla="*/ 0 w 496"/>
                <a:gd name="T43" fmla="*/ 0 h 496"/>
                <a:gd name="T44" fmla="*/ 0 w 496"/>
                <a:gd name="T45" fmla="*/ 0 h 496"/>
                <a:gd name="T46" fmla="*/ 0 w 496"/>
                <a:gd name="T47" fmla="*/ 0 h 496"/>
                <a:gd name="T48" fmla="*/ 0 w 496"/>
                <a:gd name="T49" fmla="*/ 0 h 496"/>
                <a:gd name="T50" fmla="*/ 0 w 496"/>
                <a:gd name="T51" fmla="*/ 0 h 496"/>
                <a:gd name="T52" fmla="*/ 0 w 496"/>
                <a:gd name="T53" fmla="*/ 0 h 496"/>
                <a:gd name="T54" fmla="*/ 0 w 496"/>
                <a:gd name="T55" fmla="*/ 0 h 496"/>
                <a:gd name="T56" fmla="*/ 0 w 496"/>
                <a:gd name="T57" fmla="*/ 0 h 496"/>
                <a:gd name="T58" fmla="*/ 0 w 496"/>
                <a:gd name="T59" fmla="*/ 0 h 496"/>
                <a:gd name="T60" fmla="*/ 0 w 496"/>
                <a:gd name="T61" fmla="*/ 0 h 496"/>
                <a:gd name="T62" fmla="*/ 0 w 496"/>
                <a:gd name="T63" fmla="*/ 0 h 496"/>
                <a:gd name="T64" fmla="*/ 0 w 496"/>
                <a:gd name="T65" fmla="*/ 0 h 496"/>
                <a:gd name="T66" fmla="*/ 0 w 496"/>
                <a:gd name="T67" fmla="*/ 0 h 496"/>
                <a:gd name="T68" fmla="*/ 0 w 496"/>
                <a:gd name="T69" fmla="*/ 0 h 496"/>
                <a:gd name="T70" fmla="*/ 0 w 496"/>
                <a:gd name="T71" fmla="*/ 0 h 496"/>
                <a:gd name="T72" fmla="*/ 0 w 496"/>
                <a:gd name="T73" fmla="*/ 0 h 496"/>
                <a:gd name="T74" fmla="*/ 0 w 496"/>
                <a:gd name="T75" fmla="*/ 0 h 496"/>
                <a:gd name="T76" fmla="*/ 0 w 496"/>
                <a:gd name="T77" fmla="*/ 0 h 496"/>
                <a:gd name="T78" fmla="*/ 0 w 496"/>
                <a:gd name="T79" fmla="*/ 0 h 496"/>
                <a:gd name="T80" fmla="*/ 0 w 496"/>
                <a:gd name="T81" fmla="*/ 0 h 496"/>
                <a:gd name="T82" fmla="*/ 0 w 496"/>
                <a:gd name="T83" fmla="*/ 0 h 496"/>
                <a:gd name="T84" fmla="*/ 0 w 496"/>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496"/>
                <a:gd name="T131" fmla="*/ 496 w 496"/>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496">
                  <a:moveTo>
                    <a:pt x="496" y="248"/>
                  </a:moveTo>
                  <a:cubicBezTo>
                    <a:pt x="496" y="248"/>
                    <a:pt x="496" y="249"/>
                    <a:pt x="496" y="249"/>
                  </a:cubicBezTo>
                  <a:lnTo>
                    <a:pt x="491" y="297"/>
                  </a:lnTo>
                  <a:cubicBezTo>
                    <a:pt x="491" y="298"/>
                    <a:pt x="491" y="298"/>
                    <a:pt x="491" y="299"/>
                  </a:cubicBezTo>
                  <a:lnTo>
                    <a:pt x="477" y="345"/>
                  </a:lnTo>
                  <a:cubicBezTo>
                    <a:pt x="477" y="345"/>
                    <a:pt x="477" y="346"/>
                    <a:pt x="476" y="346"/>
                  </a:cubicBezTo>
                  <a:lnTo>
                    <a:pt x="454" y="386"/>
                  </a:lnTo>
                  <a:cubicBezTo>
                    <a:pt x="454" y="387"/>
                    <a:pt x="454" y="387"/>
                    <a:pt x="454" y="387"/>
                  </a:cubicBezTo>
                  <a:lnTo>
                    <a:pt x="425" y="423"/>
                  </a:lnTo>
                  <a:cubicBezTo>
                    <a:pt x="424" y="424"/>
                    <a:pt x="424" y="424"/>
                    <a:pt x="423" y="425"/>
                  </a:cubicBezTo>
                  <a:lnTo>
                    <a:pt x="387" y="454"/>
                  </a:lnTo>
                  <a:cubicBezTo>
                    <a:pt x="387" y="454"/>
                    <a:pt x="387" y="454"/>
                    <a:pt x="386" y="454"/>
                  </a:cubicBezTo>
                  <a:lnTo>
                    <a:pt x="346" y="476"/>
                  </a:lnTo>
                  <a:cubicBezTo>
                    <a:pt x="346" y="477"/>
                    <a:pt x="345" y="477"/>
                    <a:pt x="345" y="477"/>
                  </a:cubicBezTo>
                  <a:lnTo>
                    <a:pt x="299" y="491"/>
                  </a:lnTo>
                  <a:cubicBezTo>
                    <a:pt x="298" y="491"/>
                    <a:pt x="298" y="491"/>
                    <a:pt x="297" y="491"/>
                  </a:cubicBezTo>
                  <a:lnTo>
                    <a:pt x="249" y="496"/>
                  </a:lnTo>
                  <a:cubicBezTo>
                    <a:pt x="249" y="496"/>
                    <a:pt x="248" y="496"/>
                    <a:pt x="248" y="496"/>
                  </a:cubicBezTo>
                  <a:lnTo>
                    <a:pt x="200" y="491"/>
                  </a:lnTo>
                  <a:cubicBezTo>
                    <a:pt x="199" y="491"/>
                    <a:pt x="199" y="491"/>
                    <a:pt x="198" y="491"/>
                  </a:cubicBezTo>
                  <a:lnTo>
                    <a:pt x="153" y="477"/>
                  </a:lnTo>
                  <a:cubicBezTo>
                    <a:pt x="153" y="477"/>
                    <a:pt x="152" y="477"/>
                    <a:pt x="152" y="477"/>
                  </a:cubicBezTo>
                  <a:lnTo>
                    <a:pt x="111" y="455"/>
                  </a:lnTo>
                  <a:cubicBezTo>
                    <a:pt x="110" y="454"/>
                    <a:pt x="110" y="454"/>
                    <a:pt x="109" y="454"/>
                  </a:cubicBezTo>
                  <a:lnTo>
                    <a:pt x="74" y="425"/>
                  </a:lnTo>
                  <a:cubicBezTo>
                    <a:pt x="74" y="424"/>
                    <a:pt x="74" y="424"/>
                    <a:pt x="73" y="424"/>
                  </a:cubicBezTo>
                  <a:lnTo>
                    <a:pt x="43" y="388"/>
                  </a:lnTo>
                  <a:cubicBezTo>
                    <a:pt x="43" y="387"/>
                    <a:pt x="43" y="387"/>
                    <a:pt x="42" y="386"/>
                  </a:cubicBezTo>
                  <a:lnTo>
                    <a:pt x="20" y="346"/>
                  </a:lnTo>
                  <a:cubicBezTo>
                    <a:pt x="20" y="346"/>
                    <a:pt x="20" y="345"/>
                    <a:pt x="20" y="345"/>
                  </a:cubicBezTo>
                  <a:lnTo>
                    <a:pt x="6" y="299"/>
                  </a:lnTo>
                  <a:cubicBezTo>
                    <a:pt x="6" y="298"/>
                    <a:pt x="6" y="298"/>
                    <a:pt x="6" y="297"/>
                  </a:cubicBezTo>
                  <a:lnTo>
                    <a:pt x="1" y="249"/>
                  </a:lnTo>
                  <a:cubicBezTo>
                    <a:pt x="0" y="249"/>
                    <a:pt x="0" y="248"/>
                    <a:pt x="1" y="248"/>
                  </a:cubicBezTo>
                  <a:lnTo>
                    <a:pt x="6" y="200"/>
                  </a:lnTo>
                  <a:cubicBezTo>
                    <a:pt x="6" y="199"/>
                    <a:pt x="6" y="199"/>
                    <a:pt x="6" y="198"/>
                  </a:cubicBezTo>
                  <a:lnTo>
                    <a:pt x="20" y="153"/>
                  </a:lnTo>
                  <a:cubicBezTo>
                    <a:pt x="20" y="153"/>
                    <a:pt x="20" y="152"/>
                    <a:pt x="20" y="152"/>
                  </a:cubicBezTo>
                  <a:lnTo>
                    <a:pt x="42" y="111"/>
                  </a:lnTo>
                  <a:cubicBezTo>
                    <a:pt x="43" y="110"/>
                    <a:pt x="43" y="110"/>
                    <a:pt x="43" y="109"/>
                  </a:cubicBezTo>
                  <a:lnTo>
                    <a:pt x="73" y="74"/>
                  </a:lnTo>
                  <a:cubicBezTo>
                    <a:pt x="74" y="74"/>
                    <a:pt x="74" y="74"/>
                    <a:pt x="74" y="73"/>
                  </a:cubicBezTo>
                  <a:lnTo>
                    <a:pt x="109" y="43"/>
                  </a:lnTo>
                  <a:cubicBezTo>
                    <a:pt x="110" y="43"/>
                    <a:pt x="110" y="43"/>
                    <a:pt x="111" y="42"/>
                  </a:cubicBezTo>
                  <a:lnTo>
                    <a:pt x="152" y="20"/>
                  </a:lnTo>
                  <a:cubicBezTo>
                    <a:pt x="152" y="20"/>
                    <a:pt x="153" y="20"/>
                    <a:pt x="153" y="20"/>
                  </a:cubicBezTo>
                  <a:lnTo>
                    <a:pt x="198" y="6"/>
                  </a:lnTo>
                  <a:cubicBezTo>
                    <a:pt x="199" y="6"/>
                    <a:pt x="199" y="6"/>
                    <a:pt x="200" y="6"/>
                  </a:cubicBezTo>
                  <a:lnTo>
                    <a:pt x="248" y="1"/>
                  </a:lnTo>
                  <a:cubicBezTo>
                    <a:pt x="248" y="0"/>
                    <a:pt x="249" y="0"/>
                    <a:pt x="249" y="1"/>
                  </a:cubicBezTo>
                  <a:lnTo>
                    <a:pt x="297" y="6"/>
                  </a:lnTo>
                  <a:cubicBezTo>
                    <a:pt x="298" y="6"/>
                    <a:pt x="298" y="6"/>
                    <a:pt x="299" y="6"/>
                  </a:cubicBezTo>
                  <a:lnTo>
                    <a:pt x="345" y="20"/>
                  </a:lnTo>
                  <a:cubicBezTo>
                    <a:pt x="345" y="20"/>
                    <a:pt x="346" y="20"/>
                    <a:pt x="346" y="20"/>
                  </a:cubicBezTo>
                  <a:lnTo>
                    <a:pt x="386" y="42"/>
                  </a:lnTo>
                  <a:cubicBezTo>
                    <a:pt x="387" y="43"/>
                    <a:pt x="387" y="43"/>
                    <a:pt x="388" y="43"/>
                  </a:cubicBezTo>
                  <a:lnTo>
                    <a:pt x="424" y="73"/>
                  </a:lnTo>
                  <a:cubicBezTo>
                    <a:pt x="424" y="74"/>
                    <a:pt x="424" y="74"/>
                    <a:pt x="425" y="74"/>
                  </a:cubicBezTo>
                  <a:lnTo>
                    <a:pt x="454" y="109"/>
                  </a:lnTo>
                  <a:cubicBezTo>
                    <a:pt x="454" y="110"/>
                    <a:pt x="454" y="110"/>
                    <a:pt x="455" y="111"/>
                  </a:cubicBezTo>
                  <a:lnTo>
                    <a:pt x="477" y="152"/>
                  </a:lnTo>
                  <a:cubicBezTo>
                    <a:pt x="477" y="152"/>
                    <a:pt x="477" y="153"/>
                    <a:pt x="477" y="153"/>
                  </a:cubicBezTo>
                  <a:lnTo>
                    <a:pt x="491" y="198"/>
                  </a:lnTo>
                  <a:cubicBezTo>
                    <a:pt x="491" y="199"/>
                    <a:pt x="491" y="199"/>
                    <a:pt x="491" y="200"/>
                  </a:cubicBezTo>
                  <a:lnTo>
                    <a:pt x="496" y="248"/>
                  </a:lnTo>
                  <a:close/>
                  <a:moveTo>
                    <a:pt x="476" y="201"/>
                  </a:moveTo>
                  <a:lnTo>
                    <a:pt x="476" y="203"/>
                  </a:lnTo>
                  <a:lnTo>
                    <a:pt x="462" y="158"/>
                  </a:lnTo>
                  <a:lnTo>
                    <a:pt x="462" y="159"/>
                  </a:lnTo>
                  <a:lnTo>
                    <a:pt x="440" y="118"/>
                  </a:lnTo>
                  <a:lnTo>
                    <a:pt x="441" y="120"/>
                  </a:lnTo>
                  <a:lnTo>
                    <a:pt x="412" y="85"/>
                  </a:lnTo>
                  <a:lnTo>
                    <a:pt x="413" y="86"/>
                  </a:lnTo>
                  <a:lnTo>
                    <a:pt x="377" y="56"/>
                  </a:lnTo>
                  <a:lnTo>
                    <a:pt x="379" y="56"/>
                  </a:lnTo>
                  <a:lnTo>
                    <a:pt x="339" y="34"/>
                  </a:lnTo>
                  <a:lnTo>
                    <a:pt x="340" y="35"/>
                  </a:lnTo>
                  <a:lnTo>
                    <a:pt x="294" y="21"/>
                  </a:lnTo>
                  <a:lnTo>
                    <a:pt x="296" y="21"/>
                  </a:lnTo>
                  <a:lnTo>
                    <a:pt x="248" y="16"/>
                  </a:lnTo>
                  <a:lnTo>
                    <a:pt x="249" y="16"/>
                  </a:lnTo>
                  <a:lnTo>
                    <a:pt x="201" y="21"/>
                  </a:lnTo>
                  <a:lnTo>
                    <a:pt x="203" y="21"/>
                  </a:lnTo>
                  <a:lnTo>
                    <a:pt x="158" y="35"/>
                  </a:lnTo>
                  <a:lnTo>
                    <a:pt x="159" y="35"/>
                  </a:lnTo>
                  <a:lnTo>
                    <a:pt x="118" y="57"/>
                  </a:lnTo>
                  <a:lnTo>
                    <a:pt x="120" y="56"/>
                  </a:lnTo>
                  <a:lnTo>
                    <a:pt x="85" y="86"/>
                  </a:lnTo>
                  <a:lnTo>
                    <a:pt x="86" y="85"/>
                  </a:lnTo>
                  <a:lnTo>
                    <a:pt x="56" y="120"/>
                  </a:lnTo>
                  <a:lnTo>
                    <a:pt x="57" y="118"/>
                  </a:lnTo>
                  <a:lnTo>
                    <a:pt x="35" y="159"/>
                  </a:lnTo>
                  <a:lnTo>
                    <a:pt x="35" y="158"/>
                  </a:lnTo>
                  <a:lnTo>
                    <a:pt x="21" y="203"/>
                  </a:lnTo>
                  <a:lnTo>
                    <a:pt x="21" y="201"/>
                  </a:lnTo>
                  <a:lnTo>
                    <a:pt x="16" y="249"/>
                  </a:lnTo>
                  <a:lnTo>
                    <a:pt x="16" y="248"/>
                  </a:lnTo>
                  <a:lnTo>
                    <a:pt x="21" y="296"/>
                  </a:lnTo>
                  <a:lnTo>
                    <a:pt x="21" y="294"/>
                  </a:lnTo>
                  <a:lnTo>
                    <a:pt x="35" y="340"/>
                  </a:lnTo>
                  <a:lnTo>
                    <a:pt x="34" y="339"/>
                  </a:lnTo>
                  <a:lnTo>
                    <a:pt x="56" y="379"/>
                  </a:lnTo>
                  <a:lnTo>
                    <a:pt x="56" y="377"/>
                  </a:lnTo>
                  <a:lnTo>
                    <a:pt x="86" y="413"/>
                  </a:lnTo>
                  <a:lnTo>
                    <a:pt x="85" y="412"/>
                  </a:lnTo>
                  <a:lnTo>
                    <a:pt x="120" y="441"/>
                  </a:lnTo>
                  <a:lnTo>
                    <a:pt x="118" y="440"/>
                  </a:lnTo>
                  <a:lnTo>
                    <a:pt x="159" y="462"/>
                  </a:lnTo>
                  <a:lnTo>
                    <a:pt x="158" y="462"/>
                  </a:lnTo>
                  <a:lnTo>
                    <a:pt x="203" y="476"/>
                  </a:lnTo>
                  <a:lnTo>
                    <a:pt x="201" y="476"/>
                  </a:lnTo>
                  <a:lnTo>
                    <a:pt x="249" y="481"/>
                  </a:lnTo>
                  <a:lnTo>
                    <a:pt x="248" y="481"/>
                  </a:lnTo>
                  <a:lnTo>
                    <a:pt x="296" y="476"/>
                  </a:lnTo>
                  <a:lnTo>
                    <a:pt x="294" y="476"/>
                  </a:lnTo>
                  <a:lnTo>
                    <a:pt x="340" y="462"/>
                  </a:lnTo>
                  <a:lnTo>
                    <a:pt x="339" y="462"/>
                  </a:lnTo>
                  <a:lnTo>
                    <a:pt x="379" y="440"/>
                  </a:lnTo>
                  <a:lnTo>
                    <a:pt x="377" y="441"/>
                  </a:lnTo>
                  <a:lnTo>
                    <a:pt x="413" y="412"/>
                  </a:lnTo>
                  <a:lnTo>
                    <a:pt x="412" y="413"/>
                  </a:lnTo>
                  <a:lnTo>
                    <a:pt x="441" y="377"/>
                  </a:lnTo>
                  <a:lnTo>
                    <a:pt x="440" y="379"/>
                  </a:lnTo>
                  <a:lnTo>
                    <a:pt x="462" y="339"/>
                  </a:lnTo>
                  <a:lnTo>
                    <a:pt x="462" y="340"/>
                  </a:lnTo>
                  <a:lnTo>
                    <a:pt x="476" y="294"/>
                  </a:lnTo>
                  <a:lnTo>
                    <a:pt x="476" y="296"/>
                  </a:lnTo>
                  <a:lnTo>
                    <a:pt x="481" y="248"/>
                  </a:lnTo>
                  <a:lnTo>
                    <a:pt x="481" y="249"/>
                  </a:lnTo>
                  <a:lnTo>
                    <a:pt x="476" y="201"/>
                  </a:lnTo>
                  <a:close/>
                </a:path>
              </a:pathLst>
            </a:custGeom>
            <a:solidFill>
              <a:srgbClr val="FF0000"/>
            </a:solidFill>
            <a:ln w="6">
              <a:solidFill>
                <a:srgbClr val="FF0000"/>
              </a:solidFill>
              <a:bevel/>
              <a:headEnd/>
              <a:tailEnd/>
            </a:ln>
          </p:spPr>
          <p:txBody>
            <a:bodyPr/>
            <a:lstStyle/>
            <a:p>
              <a:endParaRPr lang="es-ES"/>
            </a:p>
          </p:txBody>
        </p:sp>
        <p:sp>
          <p:nvSpPr>
            <p:cNvPr id="6243" name="Freeform 502"/>
            <p:cNvSpPr>
              <a:spLocks noEditPoints="1"/>
            </p:cNvSpPr>
            <p:nvPr/>
          </p:nvSpPr>
          <p:spPr bwMode="auto">
            <a:xfrm>
              <a:off x="886" y="1356"/>
              <a:ext cx="190" cy="184"/>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44" name="Freeform 503"/>
            <p:cNvSpPr>
              <a:spLocks noEditPoints="1"/>
            </p:cNvSpPr>
            <p:nvPr/>
          </p:nvSpPr>
          <p:spPr bwMode="auto">
            <a:xfrm>
              <a:off x="987" y="1178"/>
              <a:ext cx="189"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45" name="Freeform 504"/>
            <p:cNvSpPr>
              <a:spLocks noEditPoints="1"/>
            </p:cNvSpPr>
            <p:nvPr/>
          </p:nvSpPr>
          <p:spPr bwMode="auto">
            <a:xfrm>
              <a:off x="1093" y="1297"/>
              <a:ext cx="184" cy="189"/>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46" name="Freeform 505"/>
            <p:cNvSpPr>
              <a:spLocks noEditPoints="1"/>
            </p:cNvSpPr>
            <p:nvPr/>
          </p:nvSpPr>
          <p:spPr bwMode="auto">
            <a:xfrm>
              <a:off x="1182" y="1249"/>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47" name="Freeform 506"/>
            <p:cNvSpPr>
              <a:spLocks noEditPoints="1"/>
            </p:cNvSpPr>
            <p:nvPr/>
          </p:nvSpPr>
          <p:spPr bwMode="auto">
            <a:xfrm>
              <a:off x="1283" y="1492"/>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48" name="Freeform 507"/>
            <p:cNvSpPr>
              <a:spLocks noEditPoints="1"/>
            </p:cNvSpPr>
            <p:nvPr/>
          </p:nvSpPr>
          <p:spPr bwMode="auto">
            <a:xfrm>
              <a:off x="1390" y="1528"/>
              <a:ext cx="183"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49" name="Freeform 508"/>
            <p:cNvSpPr>
              <a:spLocks noEditPoints="1"/>
            </p:cNvSpPr>
            <p:nvPr/>
          </p:nvSpPr>
          <p:spPr bwMode="auto">
            <a:xfrm>
              <a:off x="1490" y="1457"/>
              <a:ext cx="184" cy="189"/>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50" name="Freeform 509"/>
            <p:cNvSpPr>
              <a:spLocks noEditPoints="1"/>
            </p:cNvSpPr>
            <p:nvPr/>
          </p:nvSpPr>
          <p:spPr bwMode="auto">
            <a:xfrm>
              <a:off x="1579" y="1540"/>
              <a:ext cx="190" cy="189"/>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51" name="Freeform 510"/>
            <p:cNvSpPr>
              <a:spLocks noEditPoints="1"/>
            </p:cNvSpPr>
            <p:nvPr/>
          </p:nvSpPr>
          <p:spPr bwMode="auto">
            <a:xfrm>
              <a:off x="1680" y="1522"/>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52" name="Freeform 511"/>
            <p:cNvSpPr>
              <a:spLocks noEditPoints="1"/>
            </p:cNvSpPr>
            <p:nvPr/>
          </p:nvSpPr>
          <p:spPr bwMode="auto">
            <a:xfrm>
              <a:off x="1787" y="1629"/>
              <a:ext cx="183" cy="189"/>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53" name="Freeform 512"/>
            <p:cNvSpPr>
              <a:spLocks noEditPoints="1"/>
            </p:cNvSpPr>
            <p:nvPr/>
          </p:nvSpPr>
          <p:spPr bwMode="auto">
            <a:xfrm>
              <a:off x="1876" y="1516"/>
              <a:ext cx="189"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54" name="Freeform 513"/>
            <p:cNvSpPr>
              <a:spLocks noEditPoints="1"/>
            </p:cNvSpPr>
            <p:nvPr/>
          </p:nvSpPr>
          <p:spPr bwMode="auto">
            <a:xfrm>
              <a:off x="1976" y="1504"/>
              <a:ext cx="190" cy="184"/>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55" name="Freeform 514"/>
            <p:cNvSpPr>
              <a:spLocks noEditPoints="1"/>
            </p:cNvSpPr>
            <p:nvPr/>
          </p:nvSpPr>
          <p:spPr bwMode="auto">
            <a:xfrm>
              <a:off x="2083" y="1498"/>
              <a:ext cx="184"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56" name="Freeform 515"/>
            <p:cNvSpPr>
              <a:spLocks noEditPoints="1"/>
            </p:cNvSpPr>
            <p:nvPr/>
          </p:nvSpPr>
          <p:spPr bwMode="auto">
            <a:xfrm>
              <a:off x="2172" y="1492"/>
              <a:ext cx="189" cy="184"/>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57" name="Freeform 516"/>
            <p:cNvSpPr>
              <a:spLocks noEditPoints="1"/>
            </p:cNvSpPr>
            <p:nvPr/>
          </p:nvSpPr>
          <p:spPr bwMode="auto">
            <a:xfrm>
              <a:off x="2273" y="1552"/>
              <a:ext cx="189" cy="189"/>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58" name="Freeform 517"/>
            <p:cNvSpPr>
              <a:spLocks noEditPoints="1"/>
            </p:cNvSpPr>
            <p:nvPr/>
          </p:nvSpPr>
          <p:spPr bwMode="auto">
            <a:xfrm>
              <a:off x="2373" y="1445"/>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59" name="Freeform 518"/>
            <p:cNvSpPr>
              <a:spLocks noEditPoints="1"/>
            </p:cNvSpPr>
            <p:nvPr/>
          </p:nvSpPr>
          <p:spPr bwMode="auto">
            <a:xfrm>
              <a:off x="2480" y="1273"/>
              <a:ext cx="184"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60" name="Freeform 519"/>
            <p:cNvSpPr>
              <a:spLocks noEditPoints="1"/>
            </p:cNvSpPr>
            <p:nvPr/>
          </p:nvSpPr>
          <p:spPr bwMode="auto">
            <a:xfrm>
              <a:off x="2569" y="1273"/>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61" name="Freeform 520"/>
            <p:cNvSpPr>
              <a:spLocks noEditPoints="1"/>
            </p:cNvSpPr>
            <p:nvPr/>
          </p:nvSpPr>
          <p:spPr bwMode="auto">
            <a:xfrm>
              <a:off x="2670" y="1279"/>
              <a:ext cx="189"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62" name="Freeform 521"/>
            <p:cNvSpPr>
              <a:spLocks noEditPoints="1"/>
            </p:cNvSpPr>
            <p:nvPr/>
          </p:nvSpPr>
          <p:spPr bwMode="auto">
            <a:xfrm>
              <a:off x="2776" y="1232"/>
              <a:ext cx="184" cy="183"/>
            </a:xfrm>
            <a:custGeom>
              <a:avLst/>
              <a:gdLst>
                <a:gd name="T0" fmla="*/ 0 w 496"/>
                <a:gd name="T1" fmla="*/ 0 h 496"/>
                <a:gd name="T2" fmla="*/ 0 w 496"/>
                <a:gd name="T3" fmla="*/ 0 h 496"/>
                <a:gd name="T4" fmla="*/ 0 w 496"/>
                <a:gd name="T5" fmla="*/ 0 h 496"/>
                <a:gd name="T6" fmla="*/ 0 w 496"/>
                <a:gd name="T7" fmla="*/ 0 h 496"/>
                <a:gd name="T8" fmla="*/ 0 w 496"/>
                <a:gd name="T9" fmla="*/ 0 h 496"/>
                <a:gd name="T10" fmla="*/ 0 w 496"/>
                <a:gd name="T11" fmla="*/ 0 h 496"/>
                <a:gd name="T12" fmla="*/ 0 w 496"/>
                <a:gd name="T13" fmla="*/ 0 h 496"/>
                <a:gd name="T14" fmla="*/ 0 w 496"/>
                <a:gd name="T15" fmla="*/ 0 h 496"/>
                <a:gd name="T16" fmla="*/ 0 w 496"/>
                <a:gd name="T17" fmla="*/ 0 h 496"/>
                <a:gd name="T18" fmla="*/ 0 w 496"/>
                <a:gd name="T19" fmla="*/ 0 h 496"/>
                <a:gd name="T20" fmla="*/ 0 w 496"/>
                <a:gd name="T21" fmla="*/ 0 h 496"/>
                <a:gd name="T22" fmla="*/ 0 w 496"/>
                <a:gd name="T23" fmla="*/ 0 h 496"/>
                <a:gd name="T24" fmla="*/ 0 w 496"/>
                <a:gd name="T25" fmla="*/ 0 h 496"/>
                <a:gd name="T26" fmla="*/ 0 w 496"/>
                <a:gd name="T27" fmla="*/ 0 h 496"/>
                <a:gd name="T28" fmla="*/ 0 w 496"/>
                <a:gd name="T29" fmla="*/ 0 h 496"/>
                <a:gd name="T30" fmla="*/ 0 w 496"/>
                <a:gd name="T31" fmla="*/ 0 h 496"/>
                <a:gd name="T32" fmla="*/ 0 w 496"/>
                <a:gd name="T33" fmla="*/ 0 h 496"/>
                <a:gd name="T34" fmla="*/ 0 w 496"/>
                <a:gd name="T35" fmla="*/ 0 h 496"/>
                <a:gd name="T36" fmla="*/ 0 w 496"/>
                <a:gd name="T37" fmla="*/ 0 h 496"/>
                <a:gd name="T38" fmla="*/ 0 w 496"/>
                <a:gd name="T39" fmla="*/ 0 h 496"/>
                <a:gd name="T40" fmla="*/ 0 w 496"/>
                <a:gd name="T41" fmla="*/ 0 h 496"/>
                <a:gd name="T42" fmla="*/ 0 w 496"/>
                <a:gd name="T43" fmla="*/ 0 h 496"/>
                <a:gd name="T44" fmla="*/ 0 w 496"/>
                <a:gd name="T45" fmla="*/ 0 h 496"/>
                <a:gd name="T46" fmla="*/ 0 w 496"/>
                <a:gd name="T47" fmla="*/ 0 h 496"/>
                <a:gd name="T48" fmla="*/ 0 w 496"/>
                <a:gd name="T49" fmla="*/ 0 h 496"/>
                <a:gd name="T50" fmla="*/ 0 w 496"/>
                <a:gd name="T51" fmla="*/ 0 h 496"/>
                <a:gd name="T52" fmla="*/ 0 w 496"/>
                <a:gd name="T53" fmla="*/ 0 h 496"/>
                <a:gd name="T54" fmla="*/ 0 w 496"/>
                <a:gd name="T55" fmla="*/ 0 h 496"/>
                <a:gd name="T56" fmla="*/ 0 w 496"/>
                <a:gd name="T57" fmla="*/ 0 h 496"/>
                <a:gd name="T58" fmla="*/ 0 w 496"/>
                <a:gd name="T59" fmla="*/ 0 h 496"/>
                <a:gd name="T60" fmla="*/ 0 w 496"/>
                <a:gd name="T61" fmla="*/ 0 h 496"/>
                <a:gd name="T62" fmla="*/ 0 w 496"/>
                <a:gd name="T63" fmla="*/ 0 h 496"/>
                <a:gd name="T64" fmla="*/ 0 w 496"/>
                <a:gd name="T65" fmla="*/ 0 h 496"/>
                <a:gd name="T66" fmla="*/ 0 w 496"/>
                <a:gd name="T67" fmla="*/ 0 h 496"/>
                <a:gd name="T68" fmla="*/ 0 w 496"/>
                <a:gd name="T69" fmla="*/ 0 h 496"/>
                <a:gd name="T70" fmla="*/ 0 w 496"/>
                <a:gd name="T71" fmla="*/ 0 h 496"/>
                <a:gd name="T72" fmla="*/ 0 w 496"/>
                <a:gd name="T73" fmla="*/ 0 h 496"/>
                <a:gd name="T74" fmla="*/ 0 w 496"/>
                <a:gd name="T75" fmla="*/ 0 h 496"/>
                <a:gd name="T76" fmla="*/ 0 w 496"/>
                <a:gd name="T77" fmla="*/ 0 h 496"/>
                <a:gd name="T78" fmla="*/ 0 w 496"/>
                <a:gd name="T79" fmla="*/ 0 h 496"/>
                <a:gd name="T80" fmla="*/ 0 w 496"/>
                <a:gd name="T81" fmla="*/ 0 h 496"/>
                <a:gd name="T82" fmla="*/ 0 w 496"/>
                <a:gd name="T83" fmla="*/ 0 h 496"/>
                <a:gd name="T84" fmla="*/ 0 w 496"/>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496"/>
                <a:gd name="T131" fmla="*/ 496 w 496"/>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496">
                  <a:moveTo>
                    <a:pt x="496" y="248"/>
                  </a:moveTo>
                  <a:cubicBezTo>
                    <a:pt x="496" y="248"/>
                    <a:pt x="496" y="249"/>
                    <a:pt x="496" y="249"/>
                  </a:cubicBezTo>
                  <a:lnTo>
                    <a:pt x="491" y="297"/>
                  </a:lnTo>
                  <a:cubicBezTo>
                    <a:pt x="491" y="298"/>
                    <a:pt x="491" y="298"/>
                    <a:pt x="491" y="299"/>
                  </a:cubicBezTo>
                  <a:lnTo>
                    <a:pt x="477" y="345"/>
                  </a:lnTo>
                  <a:cubicBezTo>
                    <a:pt x="477" y="345"/>
                    <a:pt x="477" y="346"/>
                    <a:pt x="476" y="346"/>
                  </a:cubicBezTo>
                  <a:lnTo>
                    <a:pt x="454" y="386"/>
                  </a:lnTo>
                  <a:cubicBezTo>
                    <a:pt x="454" y="387"/>
                    <a:pt x="454" y="387"/>
                    <a:pt x="454" y="387"/>
                  </a:cubicBezTo>
                  <a:lnTo>
                    <a:pt x="425" y="423"/>
                  </a:lnTo>
                  <a:cubicBezTo>
                    <a:pt x="424" y="424"/>
                    <a:pt x="424" y="424"/>
                    <a:pt x="423" y="425"/>
                  </a:cubicBezTo>
                  <a:lnTo>
                    <a:pt x="387" y="454"/>
                  </a:lnTo>
                  <a:cubicBezTo>
                    <a:pt x="387" y="454"/>
                    <a:pt x="387" y="454"/>
                    <a:pt x="386" y="454"/>
                  </a:cubicBezTo>
                  <a:lnTo>
                    <a:pt x="346" y="476"/>
                  </a:lnTo>
                  <a:cubicBezTo>
                    <a:pt x="346" y="477"/>
                    <a:pt x="345" y="477"/>
                    <a:pt x="345" y="477"/>
                  </a:cubicBezTo>
                  <a:lnTo>
                    <a:pt x="299" y="491"/>
                  </a:lnTo>
                  <a:cubicBezTo>
                    <a:pt x="298" y="491"/>
                    <a:pt x="298" y="491"/>
                    <a:pt x="297" y="491"/>
                  </a:cubicBezTo>
                  <a:lnTo>
                    <a:pt x="249" y="496"/>
                  </a:lnTo>
                  <a:cubicBezTo>
                    <a:pt x="249" y="496"/>
                    <a:pt x="248" y="496"/>
                    <a:pt x="248" y="496"/>
                  </a:cubicBezTo>
                  <a:lnTo>
                    <a:pt x="200" y="491"/>
                  </a:lnTo>
                  <a:cubicBezTo>
                    <a:pt x="199" y="491"/>
                    <a:pt x="199" y="491"/>
                    <a:pt x="198" y="491"/>
                  </a:cubicBezTo>
                  <a:lnTo>
                    <a:pt x="153" y="477"/>
                  </a:lnTo>
                  <a:cubicBezTo>
                    <a:pt x="153" y="477"/>
                    <a:pt x="152" y="477"/>
                    <a:pt x="152" y="477"/>
                  </a:cubicBezTo>
                  <a:lnTo>
                    <a:pt x="111" y="455"/>
                  </a:lnTo>
                  <a:cubicBezTo>
                    <a:pt x="110" y="454"/>
                    <a:pt x="110" y="454"/>
                    <a:pt x="109" y="454"/>
                  </a:cubicBezTo>
                  <a:lnTo>
                    <a:pt x="74" y="425"/>
                  </a:lnTo>
                  <a:cubicBezTo>
                    <a:pt x="74" y="424"/>
                    <a:pt x="74" y="424"/>
                    <a:pt x="73" y="424"/>
                  </a:cubicBezTo>
                  <a:lnTo>
                    <a:pt x="43" y="388"/>
                  </a:lnTo>
                  <a:cubicBezTo>
                    <a:pt x="43" y="387"/>
                    <a:pt x="43" y="387"/>
                    <a:pt x="42" y="386"/>
                  </a:cubicBezTo>
                  <a:lnTo>
                    <a:pt x="20" y="346"/>
                  </a:lnTo>
                  <a:cubicBezTo>
                    <a:pt x="20" y="346"/>
                    <a:pt x="20" y="345"/>
                    <a:pt x="20" y="345"/>
                  </a:cubicBezTo>
                  <a:lnTo>
                    <a:pt x="6" y="299"/>
                  </a:lnTo>
                  <a:cubicBezTo>
                    <a:pt x="6" y="298"/>
                    <a:pt x="6" y="298"/>
                    <a:pt x="6" y="297"/>
                  </a:cubicBezTo>
                  <a:lnTo>
                    <a:pt x="1" y="249"/>
                  </a:lnTo>
                  <a:cubicBezTo>
                    <a:pt x="0" y="249"/>
                    <a:pt x="0" y="248"/>
                    <a:pt x="1" y="248"/>
                  </a:cubicBezTo>
                  <a:lnTo>
                    <a:pt x="6" y="200"/>
                  </a:lnTo>
                  <a:cubicBezTo>
                    <a:pt x="6" y="199"/>
                    <a:pt x="6" y="199"/>
                    <a:pt x="6" y="198"/>
                  </a:cubicBezTo>
                  <a:lnTo>
                    <a:pt x="20" y="153"/>
                  </a:lnTo>
                  <a:cubicBezTo>
                    <a:pt x="20" y="153"/>
                    <a:pt x="20" y="152"/>
                    <a:pt x="20" y="152"/>
                  </a:cubicBezTo>
                  <a:lnTo>
                    <a:pt x="42" y="111"/>
                  </a:lnTo>
                  <a:cubicBezTo>
                    <a:pt x="43" y="110"/>
                    <a:pt x="43" y="110"/>
                    <a:pt x="43" y="109"/>
                  </a:cubicBezTo>
                  <a:lnTo>
                    <a:pt x="73" y="74"/>
                  </a:lnTo>
                  <a:cubicBezTo>
                    <a:pt x="74" y="74"/>
                    <a:pt x="74" y="74"/>
                    <a:pt x="74" y="73"/>
                  </a:cubicBezTo>
                  <a:lnTo>
                    <a:pt x="109" y="43"/>
                  </a:lnTo>
                  <a:cubicBezTo>
                    <a:pt x="110" y="43"/>
                    <a:pt x="110" y="43"/>
                    <a:pt x="111" y="42"/>
                  </a:cubicBezTo>
                  <a:lnTo>
                    <a:pt x="152" y="20"/>
                  </a:lnTo>
                  <a:cubicBezTo>
                    <a:pt x="152" y="20"/>
                    <a:pt x="153" y="20"/>
                    <a:pt x="153" y="20"/>
                  </a:cubicBezTo>
                  <a:lnTo>
                    <a:pt x="198" y="6"/>
                  </a:lnTo>
                  <a:cubicBezTo>
                    <a:pt x="199" y="6"/>
                    <a:pt x="199" y="6"/>
                    <a:pt x="200" y="6"/>
                  </a:cubicBezTo>
                  <a:lnTo>
                    <a:pt x="248" y="1"/>
                  </a:lnTo>
                  <a:cubicBezTo>
                    <a:pt x="248" y="0"/>
                    <a:pt x="249" y="0"/>
                    <a:pt x="249" y="1"/>
                  </a:cubicBezTo>
                  <a:lnTo>
                    <a:pt x="297" y="6"/>
                  </a:lnTo>
                  <a:cubicBezTo>
                    <a:pt x="298" y="6"/>
                    <a:pt x="298" y="6"/>
                    <a:pt x="299" y="6"/>
                  </a:cubicBezTo>
                  <a:lnTo>
                    <a:pt x="345" y="20"/>
                  </a:lnTo>
                  <a:cubicBezTo>
                    <a:pt x="345" y="20"/>
                    <a:pt x="346" y="20"/>
                    <a:pt x="346" y="20"/>
                  </a:cubicBezTo>
                  <a:lnTo>
                    <a:pt x="386" y="42"/>
                  </a:lnTo>
                  <a:cubicBezTo>
                    <a:pt x="387" y="43"/>
                    <a:pt x="387" y="43"/>
                    <a:pt x="388" y="43"/>
                  </a:cubicBezTo>
                  <a:lnTo>
                    <a:pt x="424" y="73"/>
                  </a:lnTo>
                  <a:cubicBezTo>
                    <a:pt x="424" y="74"/>
                    <a:pt x="424" y="74"/>
                    <a:pt x="425" y="74"/>
                  </a:cubicBezTo>
                  <a:lnTo>
                    <a:pt x="454" y="109"/>
                  </a:lnTo>
                  <a:cubicBezTo>
                    <a:pt x="454" y="110"/>
                    <a:pt x="454" y="110"/>
                    <a:pt x="455" y="111"/>
                  </a:cubicBezTo>
                  <a:lnTo>
                    <a:pt x="477" y="152"/>
                  </a:lnTo>
                  <a:cubicBezTo>
                    <a:pt x="477" y="152"/>
                    <a:pt x="477" y="153"/>
                    <a:pt x="477" y="153"/>
                  </a:cubicBezTo>
                  <a:lnTo>
                    <a:pt x="491" y="198"/>
                  </a:lnTo>
                  <a:cubicBezTo>
                    <a:pt x="491" y="199"/>
                    <a:pt x="491" y="199"/>
                    <a:pt x="491" y="200"/>
                  </a:cubicBezTo>
                  <a:lnTo>
                    <a:pt x="496" y="248"/>
                  </a:lnTo>
                  <a:close/>
                  <a:moveTo>
                    <a:pt x="476" y="201"/>
                  </a:moveTo>
                  <a:lnTo>
                    <a:pt x="476" y="203"/>
                  </a:lnTo>
                  <a:lnTo>
                    <a:pt x="462" y="158"/>
                  </a:lnTo>
                  <a:lnTo>
                    <a:pt x="462" y="159"/>
                  </a:lnTo>
                  <a:lnTo>
                    <a:pt x="440" y="118"/>
                  </a:lnTo>
                  <a:lnTo>
                    <a:pt x="441" y="120"/>
                  </a:lnTo>
                  <a:lnTo>
                    <a:pt x="412" y="85"/>
                  </a:lnTo>
                  <a:lnTo>
                    <a:pt x="413" y="86"/>
                  </a:lnTo>
                  <a:lnTo>
                    <a:pt x="377" y="56"/>
                  </a:lnTo>
                  <a:lnTo>
                    <a:pt x="379" y="56"/>
                  </a:lnTo>
                  <a:lnTo>
                    <a:pt x="339" y="34"/>
                  </a:lnTo>
                  <a:lnTo>
                    <a:pt x="340" y="35"/>
                  </a:lnTo>
                  <a:lnTo>
                    <a:pt x="294" y="21"/>
                  </a:lnTo>
                  <a:lnTo>
                    <a:pt x="296" y="21"/>
                  </a:lnTo>
                  <a:lnTo>
                    <a:pt x="248" y="16"/>
                  </a:lnTo>
                  <a:lnTo>
                    <a:pt x="249" y="16"/>
                  </a:lnTo>
                  <a:lnTo>
                    <a:pt x="201" y="21"/>
                  </a:lnTo>
                  <a:lnTo>
                    <a:pt x="203" y="21"/>
                  </a:lnTo>
                  <a:lnTo>
                    <a:pt x="158" y="35"/>
                  </a:lnTo>
                  <a:lnTo>
                    <a:pt x="159" y="35"/>
                  </a:lnTo>
                  <a:lnTo>
                    <a:pt x="118" y="57"/>
                  </a:lnTo>
                  <a:lnTo>
                    <a:pt x="120" y="56"/>
                  </a:lnTo>
                  <a:lnTo>
                    <a:pt x="85" y="86"/>
                  </a:lnTo>
                  <a:lnTo>
                    <a:pt x="86" y="85"/>
                  </a:lnTo>
                  <a:lnTo>
                    <a:pt x="56" y="120"/>
                  </a:lnTo>
                  <a:lnTo>
                    <a:pt x="57" y="118"/>
                  </a:lnTo>
                  <a:lnTo>
                    <a:pt x="35" y="159"/>
                  </a:lnTo>
                  <a:lnTo>
                    <a:pt x="35" y="158"/>
                  </a:lnTo>
                  <a:lnTo>
                    <a:pt x="21" y="203"/>
                  </a:lnTo>
                  <a:lnTo>
                    <a:pt x="21" y="201"/>
                  </a:lnTo>
                  <a:lnTo>
                    <a:pt x="16" y="249"/>
                  </a:lnTo>
                  <a:lnTo>
                    <a:pt x="16" y="248"/>
                  </a:lnTo>
                  <a:lnTo>
                    <a:pt x="21" y="296"/>
                  </a:lnTo>
                  <a:lnTo>
                    <a:pt x="21" y="294"/>
                  </a:lnTo>
                  <a:lnTo>
                    <a:pt x="35" y="340"/>
                  </a:lnTo>
                  <a:lnTo>
                    <a:pt x="34" y="339"/>
                  </a:lnTo>
                  <a:lnTo>
                    <a:pt x="56" y="379"/>
                  </a:lnTo>
                  <a:lnTo>
                    <a:pt x="56" y="377"/>
                  </a:lnTo>
                  <a:lnTo>
                    <a:pt x="86" y="413"/>
                  </a:lnTo>
                  <a:lnTo>
                    <a:pt x="85" y="412"/>
                  </a:lnTo>
                  <a:lnTo>
                    <a:pt x="120" y="441"/>
                  </a:lnTo>
                  <a:lnTo>
                    <a:pt x="118" y="440"/>
                  </a:lnTo>
                  <a:lnTo>
                    <a:pt x="159" y="462"/>
                  </a:lnTo>
                  <a:lnTo>
                    <a:pt x="158" y="462"/>
                  </a:lnTo>
                  <a:lnTo>
                    <a:pt x="203" y="476"/>
                  </a:lnTo>
                  <a:lnTo>
                    <a:pt x="201" y="476"/>
                  </a:lnTo>
                  <a:lnTo>
                    <a:pt x="249" y="481"/>
                  </a:lnTo>
                  <a:lnTo>
                    <a:pt x="248" y="481"/>
                  </a:lnTo>
                  <a:lnTo>
                    <a:pt x="296" y="476"/>
                  </a:lnTo>
                  <a:lnTo>
                    <a:pt x="294" y="476"/>
                  </a:lnTo>
                  <a:lnTo>
                    <a:pt x="340" y="462"/>
                  </a:lnTo>
                  <a:lnTo>
                    <a:pt x="339" y="462"/>
                  </a:lnTo>
                  <a:lnTo>
                    <a:pt x="379" y="440"/>
                  </a:lnTo>
                  <a:lnTo>
                    <a:pt x="377" y="441"/>
                  </a:lnTo>
                  <a:lnTo>
                    <a:pt x="413" y="412"/>
                  </a:lnTo>
                  <a:lnTo>
                    <a:pt x="412" y="413"/>
                  </a:lnTo>
                  <a:lnTo>
                    <a:pt x="441" y="377"/>
                  </a:lnTo>
                  <a:lnTo>
                    <a:pt x="440" y="379"/>
                  </a:lnTo>
                  <a:lnTo>
                    <a:pt x="462" y="339"/>
                  </a:lnTo>
                  <a:lnTo>
                    <a:pt x="462" y="340"/>
                  </a:lnTo>
                  <a:lnTo>
                    <a:pt x="476" y="294"/>
                  </a:lnTo>
                  <a:lnTo>
                    <a:pt x="476" y="296"/>
                  </a:lnTo>
                  <a:lnTo>
                    <a:pt x="481" y="248"/>
                  </a:lnTo>
                  <a:lnTo>
                    <a:pt x="481" y="249"/>
                  </a:lnTo>
                  <a:lnTo>
                    <a:pt x="476" y="201"/>
                  </a:lnTo>
                  <a:close/>
                </a:path>
              </a:pathLst>
            </a:custGeom>
            <a:solidFill>
              <a:srgbClr val="FF0000"/>
            </a:solidFill>
            <a:ln w="6">
              <a:solidFill>
                <a:srgbClr val="FF0000"/>
              </a:solidFill>
              <a:bevel/>
              <a:headEnd/>
              <a:tailEnd/>
            </a:ln>
          </p:spPr>
          <p:txBody>
            <a:bodyPr/>
            <a:lstStyle/>
            <a:p>
              <a:endParaRPr lang="es-ES"/>
            </a:p>
          </p:txBody>
        </p:sp>
        <p:sp>
          <p:nvSpPr>
            <p:cNvPr id="6263" name="Freeform 522"/>
            <p:cNvSpPr>
              <a:spLocks noEditPoints="1"/>
            </p:cNvSpPr>
            <p:nvPr/>
          </p:nvSpPr>
          <p:spPr bwMode="auto">
            <a:xfrm>
              <a:off x="2865" y="1320"/>
              <a:ext cx="190" cy="184"/>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64" name="Freeform 523"/>
            <p:cNvSpPr>
              <a:spLocks noEditPoints="1"/>
            </p:cNvSpPr>
            <p:nvPr/>
          </p:nvSpPr>
          <p:spPr bwMode="auto">
            <a:xfrm>
              <a:off x="2966" y="1078"/>
              <a:ext cx="190" cy="189"/>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65" name="Freeform 524"/>
            <p:cNvSpPr>
              <a:spLocks noEditPoints="1"/>
            </p:cNvSpPr>
            <p:nvPr/>
          </p:nvSpPr>
          <p:spPr bwMode="auto">
            <a:xfrm>
              <a:off x="3073" y="1101"/>
              <a:ext cx="183"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66" name="Freeform 525"/>
            <p:cNvSpPr>
              <a:spLocks noEditPoints="1"/>
            </p:cNvSpPr>
            <p:nvPr/>
          </p:nvSpPr>
          <p:spPr bwMode="auto">
            <a:xfrm>
              <a:off x="3173" y="1202"/>
              <a:ext cx="184"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67" name="Freeform 526"/>
            <p:cNvSpPr>
              <a:spLocks noEditPoints="1"/>
            </p:cNvSpPr>
            <p:nvPr/>
          </p:nvSpPr>
          <p:spPr bwMode="auto">
            <a:xfrm>
              <a:off x="3262" y="1149"/>
              <a:ext cx="190" cy="183"/>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68" name="Freeform 527"/>
            <p:cNvSpPr>
              <a:spLocks noEditPoints="1"/>
            </p:cNvSpPr>
            <p:nvPr/>
          </p:nvSpPr>
          <p:spPr bwMode="auto">
            <a:xfrm>
              <a:off x="3363" y="1089"/>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69" name="Freeform 528"/>
            <p:cNvSpPr>
              <a:spLocks noEditPoints="1"/>
            </p:cNvSpPr>
            <p:nvPr/>
          </p:nvSpPr>
          <p:spPr bwMode="auto">
            <a:xfrm>
              <a:off x="3470" y="965"/>
              <a:ext cx="183"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70" name="Freeform 529"/>
            <p:cNvSpPr>
              <a:spLocks noEditPoints="1"/>
            </p:cNvSpPr>
            <p:nvPr/>
          </p:nvSpPr>
          <p:spPr bwMode="auto">
            <a:xfrm>
              <a:off x="3559" y="1119"/>
              <a:ext cx="189"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71" name="Freeform 530"/>
            <p:cNvSpPr>
              <a:spLocks noEditPoints="1"/>
            </p:cNvSpPr>
            <p:nvPr/>
          </p:nvSpPr>
          <p:spPr bwMode="auto">
            <a:xfrm>
              <a:off x="3659" y="1137"/>
              <a:ext cx="190" cy="183"/>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72" name="Freeform 531"/>
            <p:cNvSpPr>
              <a:spLocks noEditPoints="1"/>
            </p:cNvSpPr>
            <p:nvPr/>
          </p:nvSpPr>
          <p:spPr bwMode="auto">
            <a:xfrm>
              <a:off x="3766" y="1089"/>
              <a:ext cx="184" cy="184"/>
            </a:xfrm>
            <a:custGeom>
              <a:avLst/>
              <a:gdLst>
                <a:gd name="T0" fmla="*/ 0 w 496"/>
                <a:gd name="T1" fmla="*/ 0 h 496"/>
                <a:gd name="T2" fmla="*/ 0 w 496"/>
                <a:gd name="T3" fmla="*/ 0 h 496"/>
                <a:gd name="T4" fmla="*/ 0 w 496"/>
                <a:gd name="T5" fmla="*/ 0 h 496"/>
                <a:gd name="T6" fmla="*/ 0 w 496"/>
                <a:gd name="T7" fmla="*/ 0 h 496"/>
                <a:gd name="T8" fmla="*/ 0 w 496"/>
                <a:gd name="T9" fmla="*/ 0 h 496"/>
                <a:gd name="T10" fmla="*/ 0 w 496"/>
                <a:gd name="T11" fmla="*/ 0 h 496"/>
                <a:gd name="T12" fmla="*/ 0 w 496"/>
                <a:gd name="T13" fmla="*/ 0 h 496"/>
                <a:gd name="T14" fmla="*/ 0 w 496"/>
                <a:gd name="T15" fmla="*/ 0 h 496"/>
                <a:gd name="T16" fmla="*/ 0 w 496"/>
                <a:gd name="T17" fmla="*/ 0 h 496"/>
                <a:gd name="T18" fmla="*/ 0 w 496"/>
                <a:gd name="T19" fmla="*/ 0 h 496"/>
                <a:gd name="T20" fmla="*/ 0 w 496"/>
                <a:gd name="T21" fmla="*/ 0 h 496"/>
                <a:gd name="T22" fmla="*/ 0 w 496"/>
                <a:gd name="T23" fmla="*/ 0 h 496"/>
                <a:gd name="T24" fmla="*/ 0 w 496"/>
                <a:gd name="T25" fmla="*/ 0 h 496"/>
                <a:gd name="T26" fmla="*/ 0 w 496"/>
                <a:gd name="T27" fmla="*/ 0 h 496"/>
                <a:gd name="T28" fmla="*/ 0 w 496"/>
                <a:gd name="T29" fmla="*/ 0 h 496"/>
                <a:gd name="T30" fmla="*/ 0 w 496"/>
                <a:gd name="T31" fmla="*/ 0 h 496"/>
                <a:gd name="T32" fmla="*/ 0 w 496"/>
                <a:gd name="T33" fmla="*/ 0 h 496"/>
                <a:gd name="T34" fmla="*/ 0 w 496"/>
                <a:gd name="T35" fmla="*/ 0 h 496"/>
                <a:gd name="T36" fmla="*/ 0 w 496"/>
                <a:gd name="T37" fmla="*/ 0 h 496"/>
                <a:gd name="T38" fmla="*/ 0 w 496"/>
                <a:gd name="T39" fmla="*/ 0 h 496"/>
                <a:gd name="T40" fmla="*/ 0 w 496"/>
                <a:gd name="T41" fmla="*/ 0 h 496"/>
                <a:gd name="T42" fmla="*/ 0 w 496"/>
                <a:gd name="T43" fmla="*/ 0 h 496"/>
                <a:gd name="T44" fmla="*/ 0 w 496"/>
                <a:gd name="T45" fmla="*/ 0 h 496"/>
                <a:gd name="T46" fmla="*/ 0 w 496"/>
                <a:gd name="T47" fmla="*/ 0 h 496"/>
                <a:gd name="T48" fmla="*/ 0 w 496"/>
                <a:gd name="T49" fmla="*/ 0 h 496"/>
                <a:gd name="T50" fmla="*/ 0 w 496"/>
                <a:gd name="T51" fmla="*/ 0 h 496"/>
                <a:gd name="T52" fmla="*/ 0 w 496"/>
                <a:gd name="T53" fmla="*/ 0 h 496"/>
                <a:gd name="T54" fmla="*/ 0 w 496"/>
                <a:gd name="T55" fmla="*/ 0 h 496"/>
                <a:gd name="T56" fmla="*/ 0 w 496"/>
                <a:gd name="T57" fmla="*/ 0 h 496"/>
                <a:gd name="T58" fmla="*/ 0 w 496"/>
                <a:gd name="T59" fmla="*/ 0 h 496"/>
                <a:gd name="T60" fmla="*/ 0 w 496"/>
                <a:gd name="T61" fmla="*/ 0 h 496"/>
                <a:gd name="T62" fmla="*/ 0 w 496"/>
                <a:gd name="T63" fmla="*/ 0 h 496"/>
                <a:gd name="T64" fmla="*/ 0 w 496"/>
                <a:gd name="T65" fmla="*/ 0 h 496"/>
                <a:gd name="T66" fmla="*/ 0 w 496"/>
                <a:gd name="T67" fmla="*/ 0 h 496"/>
                <a:gd name="T68" fmla="*/ 0 w 496"/>
                <a:gd name="T69" fmla="*/ 0 h 496"/>
                <a:gd name="T70" fmla="*/ 0 w 496"/>
                <a:gd name="T71" fmla="*/ 0 h 496"/>
                <a:gd name="T72" fmla="*/ 0 w 496"/>
                <a:gd name="T73" fmla="*/ 0 h 496"/>
                <a:gd name="T74" fmla="*/ 0 w 496"/>
                <a:gd name="T75" fmla="*/ 0 h 496"/>
                <a:gd name="T76" fmla="*/ 0 w 496"/>
                <a:gd name="T77" fmla="*/ 0 h 496"/>
                <a:gd name="T78" fmla="*/ 0 w 496"/>
                <a:gd name="T79" fmla="*/ 0 h 496"/>
                <a:gd name="T80" fmla="*/ 0 w 496"/>
                <a:gd name="T81" fmla="*/ 0 h 496"/>
                <a:gd name="T82" fmla="*/ 0 w 496"/>
                <a:gd name="T83" fmla="*/ 0 h 496"/>
                <a:gd name="T84" fmla="*/ 0 w 496"/>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496"/>
                <a:gd name="T131" fmla="*/ 496 w 496"/>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496">
                  <a:moveTo>
                    <a:pt x="496" y="248"/>
                  </a:moveTo>
                  <a:cubicBezTo>
                    <a:pt x="496" y="248"/>
                    <a:pt x="496" y="249"/>
                    <a:pt x="496" y="249"/>
                  </a:cubicBezTo>
                  <a:lnTo>
                    <a:pt x="491" y="297"/>
                  </a:lnTo>
                  <a:cubicBezTo>
                    <a:pt x="491" y="298"/>
                    <a:pt x="491" y="298"/>
                    <a:pt x="491" y="299"/>
                  </a:cubicBezTo>
                  <a:lnTo>
                    <a:pt x="477" y="345"/>
                  </a:lnTo>
                  <a:cubicBezTo>
                    <a:pt x="477" y="345"/>
                    <a:pt x="477" y="346"/>
                    <a:pt x="476" y="346"/>
                  </a:cubicBezTo>
                  <a:lnTo>
                    <a:pt x="454" y="386"/>
                  </a:lnTo>
                  <a:cubicBezTo>
                    <a:pt x="454" y="387"/>
                    <a:pt x="454" y="387"/>
                    <a:pt x="454" y="387"/>
                  </a:cubicBezTo>
                  <a:lnTo>
                    <a:pt x="425" y="423"/>
                  </a:lnTo>
                  <a:cubicBezTo>
                    <a:pt x="424" y="424"/>
                    <a:pt x="424" y="424"/>
                    <a:pt x="423" y="425"/>
                  </a:cubicBezTo>
                  <a:lnTo>
                    <a:pt x="387" y="454"/>
                  </a:lnTo>
                  <a:cubicBezTo>
                    <a:pt x="387" y="454"/>
                    <a:pt x="387" y="454"/>
                    <a:pt x="386" y="454"/>
                  </a:cubicBezTo>
                  <a:lnTo>
                    <a:pt x="346" y="476"/>
                  </a:lnTo>
                  <a:cubicBezTo>
                    <a:pt x="346" y="477"/>
                    <a:pt x="345" y="477"/>
                    <a:pt x="345" y="477"/>
                  </a:cubicBezTo>
                  <a:lnTo>
                    <a:pt x="299" y="491"/>
                  </a:lnTo>
                  <a:cubicBezTo>
                    <a:pt x="298" y="491"/>
                    <a:pt x="298" y="491"/>
                    <a:pt x="297" y="491"/>
                  </a:cubicBezTo>
                  <a:lnTo>
                    <a:pt x="249" y="496"/>
                  </a:lnTo>
                  <a:cubicBezTo>
                    <a:pt x="249" y="496"/>
                    <a:pt x="248" y="496"/>
                    <a:pt x="248" y="496"/>
                  </a:cubicBezTo>
                  <a:lnTo>
                    <a:pt x="200" y="491"/>
                  </a:lnTo>
                  <a:cubicBezTo>
                    <a:pt x="199" y="491"/>
                    <a:pt x="199" y="491"/>
                    <a:pt x="198" y="491"/>
                  </a:cubicBezTo>
                  <a:lnTo>
                    <a:pt x="153" y="477"/>
                  </a:lnTo>
                  <a:cubicBezTo>
                    <a:pt x="153" y="477"/>
                    <a:pt x="152" y="477"/>
                    <a:pt x="152" y="477"/>
                  </a:cubicBezTo>
                  <a:lnTo>
                    <a:pt x="111" y="455"/>
                  </a:lnTo>
                  <a:cubicBezTo>
                    <a:pt x="110" y="454"/>
                    <a:pt x="110" y="454"/>
                    <a:pt x="109" y="454"/>
                  </a:cubicBezTo>
                  <a:lnTo>
                    <a:pt x="74" y="425"/>
                  </a:lnTo>
                  <a:cubicBezTo>
                    <a:pt x="74" y="424"/>
                    <a:pt x="74" y="424"/>
                    <a:pt x="73" y="424"/>
                  </a:cubicBezTo>
                  <a:lnTo>
                    <a:pt x="43" y="388"/>
                  </a:lnTo>
                  <a:cubicBezTo>
                    <a:pt x="43" y="387"/>
                    <a:pt x="43" y="387"/>
                    <a:pt x="42" y="386"/>
                  </a:cubicBezTo>
                  <a:lnTo>
                    <a:pt x="20" y="346"/>
                  </a:lnTo>
                  <a:cubicBezTo>
                    <a:pt x="20" y="346"/>
                    <a:pt x="20" y="345"/>
                    <a:pt x="20" y="345"/>
                  </a:cubicBezTo>
                  <a:lnTo>
                    <a:pt x="6" y="299"/>
                  </a:lnTo>
                  <a:cubicBezTo>
                    <a:pt x="6" y="298"/>
                    <a:pt x="6" y="298"/>
                    <a:pt x="6" y="297"/>
                  </a:cubicBezTo>
                  <a:lnTo>
                    <a:pt x="1" y="249"/>
                  </a:lnTo>
                  <a:cubicBezTo>
                    <a:pt x="0" y="249"/>
                    <a:pt x="0" y="248"/>
                    <a:pt x="1" y="248"/>
                  </a:cubicBezTo>
                  <a:lnTo>
                    <a:pt x="6" y="200"/>
                  </a:lnTo>
                  <a:cubicBezTo>
                    <a:pt x="6" y="199"/>
                    <a:pt x="6" y="199"/>
                    <a:pt x="6" y="198"/>
                  </a:cubicBezTo>
                  <a:lnTo>
                    <a:pt x="20" y="153"/>
                  </a:lnTo>
                  <a:cubicBezTo>
                    <a:pt x="20" y="153"/>
                    <a:pt x="20" y="152"/>
                    <a:pt x="20" y="152"/>
                  </a:cubicBezTo>
                  <a:lnTo>
                    <a:pt x="42" y="111"/>
                  </a:lnTo>
                  <a:cubicBezTo>
                    <a:pt x="43" y="110"/>
                    <a:pt x="43" y="110"/>
                    <a:pt x="43" y="109"/>
                  </a:cubicBezTo>
                  <a:lnTo>
                    <a:pt x="73" y="74"/>
                  </a:lnTo>
                  <a:cubicBezTo>
                    <a:pt x="74" y="74"/>
                    <a:pt x="74" y="74"/>
                    <a:pt x="74" y="73"/>
                  </a:cubicBezTo>
                  <a:lnTo>
                    <a:pt x="109" y="43"/>
                  </a:lnTo>
                  <a:cubicBezTo>
                    <a:pt x="110" y="43"/>
                    <a:pt x="110" y="43"/>
                    <a:pt x="111" y="42"/>
                  </a:cubicBezTo>
                  <a:lnTo>
                    <a:pt x="152" y="20"/>
                  </a:lnTo>
                  <a:cubicBezTo>
                    <a:pt x="152" y="20"/>
                    <a:pt x="153" y="20"/>
                    <a:pt x="153" y="20"/>
                  </a:cubicBezTo>
                  <a:lnTo>
                    <a:pt x="198" y="6"/>
                  </a:lnTo>
                  <a:cubicBezTo>
                    <a:pt x="199" y="6"/>
                    <a:pt x="199" y="6"/>
                    <a:pt x="200" y="6"/>
                  </a:cubicBezTo>
                  <a:lnTo>
                    <a:pt x="248" y="1"/>
                  </a:lnTo>
                  <a:cubicBezTo>
                    <a:pt x="248" y="0"/>
                    <a:pt x="249" y="0"/>
                    <a:pt x="249" y="1"/>
                  </a:cubicBezTo>
                  <a:lnTo>
                    <a:pt x="297" y="6"/>
                  </a:lnTo>
                  <a:cubicBezTo>
                    <a:pt x="298" y="6"/>
                    <a:pt x="298" y="6"/>
                    <a:pt x="299" y="6"/>
                  </a:cubicBezTo>
                  <a:lnTo>
                    <a:pt x="345" y="20"/>
                  </a:lnTo>
                  <a:cubicBezTo>
                    <a:pt x="345" y="20"/>
                    <a:pt x="346" y="20"/>
                    <a:pt x="346" y="20"/>
                  </a:cubicBezTo>
                  <a:lnTo>
                    <a:pt x="386" y="42"/>
                  </a:lnTo>
                  <a:cubicBezTo>
                    <a:pt x="387" y="43"/>
                    <a:pt x="387" y="43"/>
                    <a:pt x="388" y="43"/>
                  </a:cubicBezTo>
                  <a:lnTo>
                    <a:pt x="424" y="73"/>
                  </a:lnTo>
                  <a:cubicBezTo>
                    <a:pt x="424" y="74"/>
                    <a:pt x="424" y="74"/>
                    <a:pt x="425" y="74"/>
                  </a:cubicBezTo>
                  <a:lnTo>
                    <a:pt x="454" y="109"/>
                  </a:lnTo>
                  <a:cubicBezTo>
                    <a:pt x="454" y="110"/>
                    <a:pt x="454" y="110"/>
                    <a:pt x="455" y="111"/>
                  </a:cubicBezTo>
                  <a:lnTo>
                    <a:pt x="477" y="152"/>
                  </a:lnTo>
                  <a:cubicBezTo>
                    <a:pt x="477" y="152"/>
                    <a:pt x="477" y="153"/>
                    <a:pt x="477" y="153"/>
                  </a:cubicBezTo>
                  <a:lnTo>
                    <a:pt x="491" y="198"/>
                  </a:lnTo>
                  <a:cubicBezTo>
                    <a:pt x="491" y="199"/>
                    <a:pt x="491" y="199"/>
                    <a:pt x="491" y="200"/>
                  </a:cubicBezTo>
                  <a:lnTo>
                    <a:pt x="496" y="248"/>
                  </a:lnTo>
                  <a:close/>
                  <a:moveTo>
                    <a:pt x="476" y="201"/>
                  </a:moveTo>
                  <a:lnTo>
                    <a:pt x="476" y="203"/>
                  </a:lnTo>
                  <a:lnTo>
                    <a:pt x="462" y="158"/>
                  </a:lnTo>
                  <a:lnTo>
                    <a:pt x="462" y="159"/>
                  </a:lnTo>
                  <a:lnTo>
                    <a:pt x="440" y="118"/>
                  </a:lnTo>
                  <a:lnTo>
                    <a:pt x="441" y="120"/>
                  </a:lnTo>
                  <a:lnTo>
                    <a:pt x="412" y="85"/>
                  </a:lnTo>
                  <a:lnTo>
                    <a:pt x="413" y="86"/>
                  </a:lnTo>
                  <a:lnTo>
                    <a:pt x="377" y="56"/>
                  </a:lnTo>
                  <a:lnTo>
                    <a:pt x="379" y="56"/>
                  </a:lnTo>
                  <a:lnTo>
                    <a:pt x="339" y="34"/>
                  </a:lnTo>
                  <a:lnTo>
                    <a:pt x="340" y="35"/>
                  </a:lnTo>
                  <a:lnTo>
                    <a:pt x="294" y="21"/>
                  </a:lnTo>
                  <a:lnTo>
                    <a:pt x="296" y="21"/>
                  </a:lnTo>
                  <a:lnTo>
                    <a:pt x="248" y="16"/>
                  </a:lnTo>
                  <a:lnTo>
                    <a:pt x="249" y="16"/>
                  </a:lnTo>
                  <a:lnTo>
                    <a:pt x="201" y="21"/>
                  </a:lnTo>
                  <a:lnTo>
                    <a:pt x="203" y="21"/>
                  </a:lnTo>
                  <a:lnTo>
                    <a:pt x="158" y="35"/>
                  </a:lnTo>
                  <a:lnTo>
                    <a:pt x="159" y="35"/>
                  </a:lnTo>
                  <a:lnTo>
                    <a:pt x="118" y="57"/>
                  </a:lnTo>
                  <a:lnTo>
                    <a:pt x="120" y="56"/>
                  </a:lnTo>
                  <a:lnTo>
                    <a:pt x="85" y="86"/>
                  </a:lnTo>
                  <a:lnTo>
                    <a:pt x="86" y="85"/>
                  </a:lnTo>
                  <a:lnTo>
                    <a:pt x="56" y="120"/>
                  </a:lnTo>
                  <a:lnTo>
                    <a:pt x="57" y="118"/>
                  </a:lnTo>
                  <a:lnTo>
                    <a:pt x="35" y="159"/>
                  </a:lnTo>
                  <a:lnTo>
                    <a:pt x="35" y="158"/>
                  </a:lnTo>
                  <a:lnTo>
                    <a:pt x="21" y="203"/>
                  </a:lnTo>
                  <a:lnTo>
                    <a:pt x="21" y="201"/>
                  </a:lnTo>
                  <a:lnTo>
                    <a:pt x="16" y="249"/>
                  </a:lnTo>
                  <a:lnTo>
                    <a:pt x="16" y="248"/>
                  </a:lnTo>
                  <a:lnTo>
                    <a:pt x="21" y="296"/>
                  </a:lnTo>
                  <a:lnTo>
                    <a:pt x="21" y="294"/>
                  </a:lnTo>
                  <a:lnTo>
                    <a:pt x="35" y="340"/>
                  </a:lnTo>
                  <a:lnTo>
                    <a:pt x="34" y="339"/>
                  </a:lnTo>
                  <a:lnTo>
                    <a:pt x="56" y="379"/>
                  </a:lnTo>
                  <a:lnTo>
                    <a:pt x="56" y="377"/>
                  </a:lnTo>
                  <a:lnTo>
                    <a:pt x="86" y="413"/>
                  </a:lnTo>
                  <a:lnTo>
                    <a:pt x="85" y="412"/>
                  </a:lnTo>
                  <a:lnTo>
                    <a:pt x="120" y="441"/>
                  </a:lnTo>
                  <a:lnTo>
                    <a:pt x="118" y="440"/>
                  </a:lnTo>
                  <a:lnTo>
                    <a:pt x="159" y="462"/>
                  </a:lnTo>
                  <a:lnTo>
                    <a:pt x="158" y="462"/>
                  </a:lnTo>
                  <a:lnTo>
                    <a:pt x="203" y="476"/>
                  </a:lnTo>
                  <a:lnTo>
                    <a:pt x="201" y="476"/>
                  </a:lnTo>
                  <a:lnTo>
                    <a:pt x="249" y="481"/>
                  </a:lnTo>
                  <a:lnTo>
                    <a:pt x="248" y="481"/>
                  </a:lnTo>
                  <a:lnTo>
                    <a:pt x="296" y="476"/>
                  </a:lnTo>
                  <a:lnTo>
                    <a:pt x="294" y="476"/>
                  </a:lnTo>
                  <a:lnTo>
                    <a:pt x="340" y="462"/>
                  </a:lnTo>
                  <a:lnTo>
                    <a:pt x="339" y="462"/>
                  </a:lnTo>
                  <a:lnTo>
                    <a:pt x="379" y="440"/>
                  </a:lnTo>
                  <a:lnTo>
                    <a:pt x="377" y="441"/>
                  </a:lnTo>
                  <a:lnTo>
                    <a:pt x="413" y="412"/>
                  </a:lnTo>
                  <a:lnTo>
                    <a:pt x="412" y="413"/>
                  </a:lnTo>
                  <a:lnTo>
                    <a:pt x="441" y="377"/>
                  </a:lnTo>
                  <a:lnTo>
                    <a:pt x="440" y="379"/>
                  </a:lnTo>
                  <a:lnTo>
                    <a:pt x="462" y="339"/>
                  </a:lnTo>
                  <a:lnTo>
                    <a:pt x="462" y="340"/>
                  </a:lnTo>
                  <a:lnTo>
                    <a:pt x="476" y="294"/>
                  </a:lnTo>
                  <a:lnTo>
                    <a:pt x="476" y="296"/>
                  </a:lnTo>
                  <a:lnTo>
                    <a:pt x="481" y="248"/>
                  </a:lnTo>
                  <a:lnTo>
                    <a:pt x="481" y="249"/>
                  </a:lnTo>
                  <a:lnTo>
                    <a:pt x="476" y="201"/>
                  </a:lnTo>
                  <a:close/>
                </a:path>
              </a:pathLst>
            </a:custGeom>
            <a:solidFill>
              <a:srgbClr val="FF0000"/>
            </a:solidFill>
            <a:ln w="6">
              <a:solidFill>
                <a:srgbClr val="FF0000"/>
              </a:solidFill>
              <a:bevel/>
              <a:headEnd/>
              <a:tailEnd/>
            </a:ln>
          </p:spPr>
          <p:txBody>
            <a:bodyPr/>
            <a:lstStyle/>
            <a:p>
              <a:endParaRPr lang="es-ES"/>
            </a:p>
          </p:txBody>
        </p:sp>
        <p:sp>
          <p:nvSpPr>
            <p:cNvPr id="6273" name="Freeform 532"/>
            <p:cNvSpPr>
              <a:spLocks noEditPoints="1"/>
            </p:cNvSpPr>
            <p:nvPr/>
          </p:nvSpPr>
          <p:spPr bwMode="auto">
            <a:xfrm>
              <a:off x="3855" y="1190"/>
              <a:ext cx="189"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74" name="Freeform 533"/>
            <p:cNvSpPr>
              <a:spLocks noEditPoints="1"/>
            </p:cNvSpPr>
            <p:nvPr/>
          </p:nvSpPr>
          <p:spPr bwMode="auto">
            <a:xfrm>
              <a:off x="3956" y="1297"/>
              <a:ext cx="189" cy="189"/>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75" name="Freeform 534"/>
            <p:cNvSpPr>
              <a:spLocks noEditPoints="1"/>
            </p:cNvSpPr>
            <p:nvPr/>
          </p:nvSpPr>
          <p:spPr bwMode="auto">
            <a:xfrm>
              <a:off x="4056" y="1326"/>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76" name="Freeform 535"/>
            <p:cNvSpPr>
              <a:spLocks noEditPoints="1"/>
            </p:cNvSpPr>
            <p:nvPr/>
          </p:nvSpPr>
          <p:spPr bwMode="auto">
            <a:xfrm>
              <a:off x="4163" y="1380"/>
              <a:ext cx="184" cy="189"/>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77" name="Freeform 536"/>
            <p:cNvSpPr>
              <a:spLocks noEditPoints="1"/>
            </p:cNvSpPr>
            <p:nvPr/>
          </p:nvSpPr>
          <p:spPr bwMode="auto">
            <a:xfrm>
              <a:off x="4252" y="1214"/>
              <a:ext cx="189" cy="189"/>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78" name="Freeform 537"/>
            <p:cNvSpPr>
              <a:spLocks noEditPoints="1"/>
            </p:cNvSpPr>
            <p:nvPr/>
          </p:nvSpPr>
          <p:spPr bwMode="auto">
            <a:xfrm>
              <a:off x="4353" y="1291"/>
              <a:ext cx="189" cy="189"/>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79" name="Freeform 538"/>
            <p:cNvSpPr>
              <a:spLocks noEditPoints="1"/>
            </p:cNvSpPr>
            <p:nvPr/>
          </p:nvSpPr>
          <p:spPr bwMode="auto">
            <a:xfrm>
              <a:off x="4459" y="1386"/>
              <a:ext cx="184" cy="183"/>
            </a:xfrm>
            <a:custGeom>
              <a:avLst/>
              <a:gdLst>
                <a:gd name="T0" fmla="*/ 0 w 496"/>
                <a:gd name="T1" fmla="*/ 0 h 496"/>
                <a:gd name="T2" fmla="*/ 0 w 496"/>
                <a:gd name="T3" fmla="*/ 0 h 496"/>
                <a:gd name="T4" fmla="*/ 0 w 496"/>
                <a:gd name="T5" fmla="*/ 0 h 496"/>
                <a:gd name="T6" fmla="*/ 0 w 496"/>
                <a:gd name="T7" fmla="*/ 0 h 496"/>
                <a:gd name="T8" fmla="*/ 0 w 496"/>
                <a:gd name="T9" fmla="*/ 0 h 496"/>
                <a:gd name="T10" fmla="*/ 0 w 496"/>
                <a:gd name="T11" fmla="*/ 0 h 496"/>
                <a:gd name="T12" fmla="*/ 0 w 496"/>
                <a:gd name="T13" fmla="*/ 0 h 496"/>
                <a:gd name="T14" fmla="*/ 0 w 496"/>
                <a:gd name="T15" fmla="*/ 0 h 496"/>
                <a:gd name="T16" fmla="*/ 0 w 496"/>
                <a:gd name="T17" fmla="*/ 0 h 496"/>
                <a:gd name="T18" fmla="*/ 0 w 496"/>
                <a:gd name="T19" fmla="*/ 0 h 496"/>
                <a:gd name="T20" fmla="*/ 0 w 496"/>
                <a:gd name="T21" fmla="*/ 0 h 496"/>
                <a:gd name="T22" fmla="*/ 0 w 496"/>
                <a:gd name="T23" fmla="*/ 0 h 496"/>
                <a:gd name="T24" fmla="*/ 0 w 496"/>
                <a:gd name="T25" fmla="*/ 0 h 496"/>
                <a:gd name="T26" fmla="*/ 0 w 496"/>
                <a:gd name="T27" fmla="*/ 0 h 496"/>
                <a:gd name="T28" fmla="*/ 0 w 496"/>
                <a:gd name="T29" fmla="*/ 0 h 496"/>
                <a:gd name="T30" fmla="*/ 0 w 496"/>
                <a:gd name="T31" fmla="*/ 0 h 496"/>
                <a:gd name="T32" fmla="*/ 0 w 496"/>
                <a:gd name="T33" fmla="*/ 0 h 496"/>
                <a:gd name="T34" fmla="*/ 0 w 496"/>
                <a:gd name="T35" fmla="*/ 0 h 496"/>
                <a:gd name="T36" fmla="*/ 0 w 496"/>
                <a:gd name="T37" fmla="*/ 0 h 496"/>
                <a:gd name="T38" fmla="*/ 0 w 496"/>
                <a:gd name="T39" fmla="*/ 0 h 496"/>
                <a:gd name="T40" fmla="*/ 0 w 496"/>
                <a:gd name="T41" fmla="*/ 0 h 496"/>
                <a:gd name="T42" fmla="*/ 0 w 496"/>
                <a:gd name="T43" fmla="*/ 0 h 496"/>
                <a:gd name="T44" fmla="*/ 0 w 496"/>
                <a:gd name="T45" fmla="*/ 0 h 496"/>
                <a:gd name="T46" fmla="*/ 0 w 496"/>
                <a:gd name="T47" fmla="*/ 0 h 496"/>
                <a:gd name="T48" fmla="*/ 0 w 496"/>
                <a:gd name="T49" fmla="*/ 0 h 496"/>
                <a:gd name="T50" fmla="*/ 0 w 496"/>
                <a:gd name="T51" fmla="*/ 0 h 496"/>
                <a:gd name="T52" fmla="*/ 0 w 496"/>
                <a:gd name="T53" fmla="*/ 0 h 496"/>
                <a:gd name="T54" fmla="*/ 0 w 496"/>
                <a:gd name="T55" fmla="*/ 0 h 496"/>
                <a:gd name="T56" fmla="*/ 0 w 496"/>
                <a:gd name="T57" fmla="*/ 0 h 496"/>
                <a:gd name="T58" fmla="*/ 0 w 496"/>
                <a:gd name="T59" fmla="*/ 0 h 496"/>
                <a:gd name="T60" fmla="*/ 0 w 496"/>
                <a:gd name="T61" fmla="*/ 0 h 496"/>
                <a:gd name="T62" fmla="*/ 0 w 496"/>
                <a:gd name="T63" fmla="*/ 0 h 496"/>
                <a:gd name="T64" fmla="*/ 0 w 496"/>
                <a:gd name="T65" fmla="*/ 0 h 496"/>
                <a:gd name="T66" fmla="*/ 0 w 496"/>
                <a:gd name="T67" fmla="*/ 0 h 496"/>
                <a:gd name="T68" fmla="*/ 0 w 496"/>
                <a:gd name="T69" fmla="*/ 0 h 496"/>
                <a:gd name="T70" fmla="*/ 0 w 496"/>
                <a:gd name="T71" fmla="*/ 0 h 496"/>
                <a:gd name="T72" fmla="*/ 0 w 496"/>
                <a:gd name="T73" fmla="*/ 0 h 496"/>
                <a:gd name="T74" fmla="*/ 0 w 496"/>
                <a:gd name="T75" fmla="*/ 0 h 496"/>
                <a:gd name="T76" fmla="*/ 0 w 496"/>
                <a:gd name="T77" fmla="*/ 0 h 496"/>
                <a:gd name="T78" fmla="*/ 0 w 496"/>
                <a:gd name="T79" fmla="*/ 0 h 496"/>
                <a:gd name="T80" fmla="*/ 0 w 496"/>
                <a:gd name="T81" fmla="*/ 0 h 496"/>
                <a:gd name="T82" fmla="*/ 0 w 496"/>
                <a:gd name="T83" fmla="*/ 0 h 496"/>
                <a:gd name="T84" fmla="*/ 0 w 496"/>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496"/>
                <a:gd name="T131" fmla="*/ 496 w 496"/>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496">
                  <a:moveTo>
                    <a:pt x="496" y="248"/>
                  </a:moveTo>
                  <a:cubicBezTo>
                    <a:pt x="496" y="248"/>
                    <a:pt x="496" y="249"/>
                    <a:pt x="496" y="249"/>
                  </a:cubicBezTo>
                  <a:lnTo>
                    <a:pt x="491" y="297"/>
                  </a:lnTo>
                  <a:cubicBezTo>
                    <a:pt x="491" y="298"/>
                    <a:pt x="491" y="298"/>
                    <a:pt x="491" y="299"/>
                  </a:cubicBezTo>
                  <a:lnTo>
                    <a:pt x="477" y="345"/>
                  </a:lnTo>
                  <a:cubicBezTo>
                    <a:pt x="477" y="345"/>
                    <a:pt x="477" y="346"/>
                    <a:pt x="476" y="346"/>
                  </a:cubicBezTo>
                  <a:lnTo>
                    <a:pt x="454" y="386"/>
                  </a:lnTo>
                  <a:cubicBezTo>
                    <a:pt x="454" y="387"/>
                    <a:pt x="454" y="387"/>
                    <a:pt x="454" y="387"/>
                  </a:cubicBezTo>
                  <a:lnTo>
                    <a:pt x="425" y="423"/>
                  </a:lnTo>
                  <a:cubicBezTo>
                    <a:pt x="424" y="424"/>
                    <a:pt x="424" y="424"/>
                    <a:pt x="423" y="425"/>
                  </a:cubicBezTo>
                  <a:lnTo>
                    <a:pt x="387" y="454"/>
                  </a:lnTo>
                  <a:cubicBezTo>
                    <a:pt x="387" y="454"/>
                    <a:pt x="387" y="454"/>
                    <a:pt x="386" y="454"/>
                  </a:cubicBezTo>
                  <a:lnTo>
                    <a:pt x="346" y="476"/>
                  </a:lnTo>
                  <a:cubicBezTo>
                    <a:pt x="346" y="477"/>
                    <a:pt x="345" y="477"/>
                    <a:pt x="345" y="477"/>
                  </a:cubicBezTo>
                  <a:lnTo>
                    <a:pt x="299" y="491"/>
                  </a:lnTo>
                  <a:cubicBezTo>
                    <a:pt x="298" y="491"/>
                    <a:pt x="298" y="491"/>
                    <a:pt x="297" y="491"/>
                  </a:cubicBezTo>
                  <a:lnTo>
                    <a:pt x="249" y="496"/>
                  </a:lnTo>
                  <a:cubicBezTo>
                    <a:pt x="249" y="496"/>
                    <a:pt x="248" y="496"/>
                    <a:pt x="248" y="496"/>
                  </a:cubicBezTo>
                  <a:lnTo>
                    <a:pt x="200" y="491"/>
                  </a:lnTo>
                  <a:cubicBezTo>
                    <a:pt x="199" y="491"/>
                    <a:pt x="199" y="491"/>
                    <a:pt x="198" y="491"/>
                  </a:cubicBezTo>
                  <a:lnTo>
                    <a:pt x="153" y="477"/>
                  </a:lnTo>
                  <a:cubicBezTo>
                    <a:pt x="153" y="477"/>
                    <a:pt x="152" y="477"/>
                    <a:pt x="152" y="477"/>
                  </a:cubicBezTo>
                  <a:lnTo>
                    <a:pt x="111" y="455"/>
                  </a:lnTo>
                  <a:cubicBezTo>
                    <a:pt x="110" y="454"/>
                    <a:pt x="110" y="454"/>
                    <a:pt x="109" y="454"/>
                  </a:cubicBezTo>
                  <a:lnTo>
                    <a:pt x="74" y="425"/>
                  </a:lnTo>
                  <a:cubicBezTo>
                    <a:pt x="74" y="424"/>
                    <a:pt x="74" y="424"/>
                    <a:pt x="73" y="424"/>
                  </a:cubicBezTo>
                  <a:lnTo>
                    <a:pt x="43" y="388"/>
                  </a:lnTo>
                  <a:cubicBezTo>
                    <a:pt x="43" y="387"/>
                    <a:pt x="43" y="387"/>
                    <a:pt x="42" y="386"/>
                  </a:cubicBezTo>
                  <a:lnTo>
                    <a:pt x="20" y="346"/>
                  </a:lnTo>
                  <a:cubicBezTo>
                    <a:pt x="20" y="346"/>
                    <a:pt x="20" y="345"/>
                    <a:pt x="20" y="345"/>
                  </a:cubicBezTo>
                  <a:lnTo>
                    <a:pt x="6" y="299"/>
                  </a:lnTo>
                  <a:cubicBezTo>
                    <a:pt x="6" y="298"/>
                    <a:pt x="6" y="298"/>
                    <a:pt x="6" y="297"/>
                  </a:cubicBezTo>
                  <a:lnTo>
                    <a:pt x="1" y="249"/>
                  </a:lnTo>
                  <a:cubicBezTo>
                    <a:pt x="0" y="249"/>
                    <a:pt x="0" y="248"/>
                    <a:pt x="1" y="248"/>
                  </a:cubicBezTo>
                  <a:lnTo>
                    <a:pt x="6" y="200"/>
                  </a:lnTo>
                  <a:cubicBezTo>
                    <a:pt x="6" y="199"/>
                    <a:pt x="6" y="199"/>
                    <a:pt x="6" y="198"/>
                  </a:cubicBezTo>
                  <a:lnTo>
                    <a:pt x="20" y="153"/>
                  </a:lnTo>
                  <a:cubicBezTo>
                    <a:pt x="20" y="153"/>
                    <a:pt x="20" y="152"/>
                    <a:pt x="20" y="152"/>
                  </a:cubicBezTo>
                  <a:lnTo>
                    <a:pt x="42" y="111"/>
                  </a:lnTo>
                  <a:cubicBezTo>
                    <a:pt x="43" y="110"/>
                    <a:pt x="43" y="110"/>
                    <a:pt x="43" y="109"/>
                  </a:cubicBezTo>
                  <a:lnTo>
                    <a:pt x="73" y="74"/>
                  </a:lnTo>
                  <a:cubicBezTo>
                    <a:pt x="74" y="74"/>
                    <a:pt x="74" y="74"/>
                    <a:pt x="74" y="73"/>
                  </a:cubicBezTo>
                  <a:lnTo>
                    <a:pt x="109" y="43"/>
                  </a:lnTo>
                  <a:cubicBezTo>
                    <a:pt x="110" y="43"/>
                    <a:pt x="110" y="43"/>
                    <a:pt x="111" y="42"/>
                  </a:cubicBezTo>
                  <a:lnTo>
                    <a:pt x="152" y="20"/>
                  </a:lnTo>
                  <a:cubicBezTo>
                    <a:pt x="152" y="20"/>
                    <a:pt x="153" y="20"/>
                    <a:pt x="153" y="20"/>
                  </a:cubicBezTo>
                  <a:lnTo>
                    <a:pt x="198" y="6"/>
                  </a:lnTo>
                  <a:cubicBezTo>
                    <a:pt x="199" y="6"/>
                    <a:pt x="199" y="6"/>
                    <a:pt x="200" y="6"/>
                  </a:cubicBezTo>
                  <a:lnTo>
                    <a:pt x="248" y="1"/>
                  </a:lnTo>
                  <a:cubicBezTo>
                    <a:pt x="248" y="0"/>
                    <a:pt x="249" y="0"/>
                    <a:pt x="249" y="1"/>
                  </a:cubicBezTo>
                  <a:lnTo>
                    <a:pt x="297" y="6"/>
                  </a:lnTo>
                  <a:cubicBezTo>
                    <a:pt x="298" y="6"/>
                    <a:pt x="298" y="6"/>
                    <a:pt x="299" y="6"/>
                  </a:cubicBezTo>
                  <a:lnTo>
                    <a:pt x="345" y="20"/>
                  </a:lnTo>
                  <a:cubicBezTo>
                    <a:pt x="345" y="20"/>
                    <a:pt x="346" y="20"/>
                    <a:pt x="346" y="20"/>
                  </a:cubicBezTo>
                  <a:lnTo>
                    <a:pt x="386" y="42"/>
                  </a:lnTo>
                  <a:cubicBezTo>
                    <a:pt x="387" y="43"/>
                    <a:pt x="387" y="43"/>
                    <a:pt x="388" y="43"/>
                  </a:cubicBezTo>
                  <a:lnTo>
                    <a:pt x="424" y="73"/>
                  </a:lnTo>
                  <a:cubicBezTo>
                    <a:pt x="424" y="74"/>
                    <a:pt x="424" y="74"/>
                    <a:pt x="425" y="74"/>
                  </a:cubicBezTo>
                  <a:lnTo>
                    <a:pt x="454" y="109"/>
                  </a:lnTo>
                  <a:cubicBezTo>
                    <a:pt x="454" y="110"/>
                    <a:pt x="454" y="110"/>
                    <a:pt x="455" y="111"/>
                  </a:cubicBezTo>
                  <a:lnTo>
                    <a:pt x="477" y="152"/>
                  </a:lnTo>
                  <a:cubicBezTo>
                    <a:pt x="477" y="152"/>
                    <a:pt x="477" y="153"/>
                    <a:pt x="477" y="153"/>
                  </a:cubicBezTo>
                  <a:lnTo>
                    <a:pt x="491" y="198"/>
                  </a:lnTo>
                  <a:cubicBezTo>
                    <a:pt x="491" y="199"/>
                    <a:pt x="491" y="199"/>
                    <a:pt x="491" y="200"/>
                  </a:cubicBezTo>
                  <a:lnTo>
                    <a:pt x="496" y="248"/>
                  </a:lnTo>
                  <a:close/>
                  <a:moveTo>
                    <a:pt x="476" y="201"/>
                  </a:moveTo>
                  <a:lnTo>
                    <a:pt x="476" y="203"/>
                  </a:lnTo>
                  <a:lnTo>
                    <a:pt x="462" y="158"/>
                  </a:lnTo>
                  <a:lnTo>
                    <a:pt x="462" y="159"/>
                  </a:lnTo>
                  <a:lnTo>
                    <a:pt x="440" y="118"/>
                  </a:lnTo>
                  <a:lnTo>
                    <a:pt x="441" y="120"/>
                  </a:lnTo>
                  <a:lnTo>
                    <a:pt x="412" y="85"/>
                  </a:lnTo>
                  <a:lnTo>
                    <a:pt x="413" y="86"/>
                  </a:lnTo>
                  <a:lnTo>
                    <a:pt x="377" y="56"/>
                  </a:lnTo>
                  <a:lnTo>
                    <a:pt x="379" y="56"/>
                  </a:lnTo>
                  <a:lnTo>
                    <a:pt x="339" y="34"/>
                  </a:lnTo>
                  <a:lnTo>
                    <a:pt x="340" y="35"/>
                  </a:lnTo>
                  <a:lnTo>
                    <a:pt x="294" y="21"/>
                  </a:lnTo>
                  <a:lnTo>
                    <a:pt x="296" y="21"/>
                  </a:lnTo>
                  <a:lnTo>
                    <a:pt x="248" y="16"/>
                  </a:lnTo>
                  <a:lnTo>
                    <a:pt x="249" y="16"/>
                  </a:lnTo>
                  <a:lnTo>
                    <a:pt x="201" y="21"/>
                  </a:lnTo>
                  <a:lnTo>
                    <a:pt x="203" y="21"/>
                  </a:lnTo>
                  <a:lnTo>
                    <a:pt x="158" y="35"/>
                  </a:lnTo>
                  <a:lnTo>
                    <a:pt x="159" y="35"/>
                  </a:lnTo>
                  <a:lnTo>
                    <a:pt x="118" y="57"/>
                  </a:lnTo>
                  <a:lnTo>
                    <a:pt x="120" y="56"/>
                  </a:lnTo>
                  <a:lnTo>
                    <a:pt x="85" y="86"/>
                  </a:lnTo>
                  <a:lnTo>
                    <a:pt x="86" y="85"/>
                  </a:lnTo>
                  <a:lnTo>
                    <a:pt x="56" y="120"/>
                  </a:lnTo>
                  <a:lnTo>
                    <a:pt x="57" y="118"/>
                  </a:lnTo>
                  <a:lnTo>
                    <a:pt x="35" y="159"/>
                  </a:lnTo>
                  <a:lnTo>
                    <a:pt x="35" y="158"/>
                  </a:lnTo>
                  <a:lnTo>
                    <a:pt x="21" y="203"/>
                  </a:lnTo>
                  <a:lnTo>
                    <a:pt x="21" y="201"/>
                  </a:lnTo>
                  <a:lnTo>
                    <a:pt x="16" y="249"/>
                  </a:lnTo>
                  <a:lnTo>
                    <a:pt x="16" y="248"/>
                  </a:lnTo>
                  <a:lnTo>
                    <a:pt x="21" y="296"/>
                  </a:lnTo>
                  <a:lnTo>
                    <a:pt x="21" y="294"/>
                  </a:lnTo>
                  <a:lnTo>
                    <a:pt x="35" y="340"/>
                  </a:lnTo>
                  <a:lnTo>
                    <a:pt x="34" y="339"/>
                  </a:lnTo>
                  <a:lnTo>
                    <a:pt x="56" y="379"/>
                  </a:lnTo>
                  <a:lnTo>
                    <a:pt x="56" y="377"/>
                  </a:lnTo>
                  <a:lnTo>
                    <a:pt x="86" y="413"/>
                  </a:lnTo>
                  <a:lnTo>
                    <a:pt x="85" y="412"/>
                  </a:lnTo>
                  <a:lnTo>
                    <a:pt x="120" y="441"/>
                  </a:lnTo>
                  <a:lnTo>
                    <a:pt x="118" y="440"/>
                  </a:lnTo>
                  <a:lnTo>
                    <a:pt x="159" y="462"/>
                  </a:lnTo>
                  <a:lnTo>
                    <a:pt x="158" y="462"/>
                  </a:lnTo>
                  <a:lnTo>
                    <a:pt x="203" y="476"/>
                  </a:lnTo>
                  <a:lnTo>
                    <a:pt x="201" y="476"/>
                  </a:lnTo>
                  <a:lnTo>
                    <a:pt x="249" y="481"/>
                  </a:lnTo>
                  <a:lnTo>
                    <a:pt x="248" y="481"/>
                  </a:lnTo>
                  <a:lnTo>
                    <a:pt x="296" y="476"/>
                  </a:lnTo>
                  <a:lnTo>
                    <a:pt x="294" y="476"/>
                  </a:lnTo>
                  <a:lnTo>
                    <a:pt x="340" y="462"/>
                  </a:lnTo>
                  <a:lnTo>
                    <a:pt x="339" y="462"/>
                  </a:lnTo>
                  <a:lnTo>
                    <a:pt x="379" y="440"/>
                  </a:lnTo>
                  <a:lnTo>
                    <a:pt x="377" y="441"/>
                  </a:lnTo>
                  <a:lnTo>
                    <a:pt x="413" y="412"/>
                  </a:lnTo>
                  <a:lnTo>
                    <a:pt x="412" y="413"/>
                  </a:lnTo>
                  <a:lnTo>
                    <a:pt x="441" y="377"/>
                  </a:lnTo>
                  <a:lnTo>
                    <a:pt x="440" y="379"/>
                  </a:lnTo>
                  <a:lnTo>
                    <a:pt x="462" y="339"/>
                  </a:lnTo>
                  <a:lnTo>
                    <a:pt x="462" y="340"/>
                  </a:lnTo>
                  <a:lnTo>
                    <a:pt x="476" y="294"/>
                  </a:lnTo>
                  <a:lnTo>
                    <a:pt x="476" y="296"/>
                  </a:lnTo>
                  <a:lnTo>
                    <a:pt x="481" y="248"/>
                  </a:lnTo>
                  <a:lnTo>
                    <a:pt x="481" y="249"/>
                  </a:lnTo>
                  <a:lnTo>
                    <a:pt x="476" y="201"/>
                  </a:lnTo>
                  <a:close/>
                </a:path>
              </a:pathLst>
            </a:custGeom>
            <a:solidFill>
              <a:srgbClr val="FF0000"/>
            </a:solidFill>
            <a:ln w="6">
              <a:solidFill>
                <a:srgbClr val="FF0000"/>
              </a:solidFill>
              <a:bevel/>
              <a:headEnd/>
              <a:tailEnd/>
            </a:ln>
          </p:spPr>
          <p:txBody>
            <a:bodyPr/>
            <a:lstStyle/>
            <a:p>
              <a:endParaRPr lang="es-ES"/>
            </a:p>
          </p:txBody>
        </p:sp>
        <p:sp>
          <p:nvSpPr>
            <p:cNvPr id="6280" name="Freeform 539"/>
            <p:cNvSpPr>
              <a:spLocks noEditPoints="1"/>
            </p:cNvSpPr>
            <p:nvPr/>
          </p:nvSpPr>
          <p:spPr bwMode="auto">
            <a:xfrm>
              <a:off x="4548" y="1486"/>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81" name="Freeform 540"/>
            <p:cNvSpPr>
              <a:spLocks noEditPoints="1"/>
            </p:cNvSpPr>
            <p:nvPr/>
          </p:nvSpPr>
          <p:spPr bwMode="auto">
            <a:xfrm>
              <a:off x="4649" y="1475"/>
              <a:ext cx="190" cy="183"/>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82" name="Freeform 541"/>
            <p:cNvSpPr>
              <a:spLocks noEditPoints="1"/>
            </p:cNvSpPr>
            <p:nvPr/>
          </p:nvSpPr>
          <p:spPr bwMode="auto">
            <a:xfrm>
              <a:off x="4756" y="1528"/>
              <a:ext cx="183" cy="184"/>
            </a:xfrm>
            <a:custGeom>
              <a:avLst/>
              <a:gdLst>
                <a:gd name="T0" fmla="*/ 0 w 496"/>
                <a:gd name="T1" fmla="*/ 0 h 496"/>
                <a:gd name="T2" fmla="*/ 0 w 496"/>
                <a:gd name="T3" fmla="*/ 0 h 496"/>
                <a:gd name="T4" fmla="*/ 0 w 496"/>
                <a:gd name="T5" fmla="*/ 0 h 496"/>
                <a:gd name="T6" fmla="*/ 0 w 496"/>
                <a:gd name="T7" fmla="*/ 0 h 496"/>
                <a:gd name="T8" fmla="*/ 0 w 496"/>
                <a:gd name="T9" fmla="*/ 0 h 496"/>
                <a:gd name="T10" fmla="*/ 0 w 496"/>
                <a:gd name="T11" fmla="*/ 0 h 496"/>
                <a:gd name="T12" fmla="*/ 0 w 496"/>
                <a:gd name="T13" fmla="*/ 0 h 496"/>
                <a:gd name="T14" fmla="*/ 0 w 496"/>
                <a:gd name="T15" fmla="*/ 0 h 496"/>
                <a:gd name="T16" fmla="*/ 0 w 496"/>
                <a:gd name="T17" fmla="*/ 0 h 496"/>
                <a:gd name="T18" fmla="*/ 0 w 496"/>
                <a:gd name="T19" fmla="*/ 0 h 496"/>
                <a:gd name="T20" fmla="*/ 0 w 496"/>
                <a:gd name="T21" fmla="*/ 0 h 496"/>
                <a:gd name="T22" fmla="*/ 0 w 496"/>
                <a:gd name="T23" fmla="*/ 0 h 496"/>
                <a:gd name="T24" fmla="*/ 0 w 496"/>
                <a:gd name="T25" fmla="*/ 0 h 496"/>
                <a:gd name="T26" fmla="*/ 0 w 496"/>
                <a:gd name="T27" fmla="*/ 0 h 496"/>
                <a:gd name="T28" fmla="*/ 0 w 496"/>
                <a:gd name="T29" fmla="*/ 0 h 496"/>
                <a:gd name="T30" fmla="*/ 0 w 496"/>
                <a:gd name="T31" fmla="*/ 0 h 496"/>
                <a:gd name="T32" fmla="*/ 0 w 496"/>
                <a:gd name="T33" fmla="*/ 0 h 496"/>
                <a:gd name="T34" fmla="*/ 0 w 496"/>
                <a:gd name="T35" fmla="*/ 0 h 496"/>
                <a:gd name="T36" fmla="*/ 0 w 496"/>
                <a:gd name="T37" fmla="*/ 0 h 496"/>
                <a:gd name="T38" fmla="*/ 0 w 496"/>
                <a:gd name="T39" fmla="*/ 0 h 496"/>
                <a:gd name="T40" fmla="*/ 0 w 496"/>
                <a:gd name="T41" fmla="*/ 0 h 496"/>
                <a:gd name="T42" fmla="*/ 0 w 496"/>
                <a:gd name="T43" fmla="*/ 0 h 496"/>
                <a:gd name="T44" fmla="*/ 0 w 496"/>
                <a:gd name="T45" fmla="*/ 0 h 496"/>
                <a:gd name="T46" fmla="*/ 0 w 496"/>
                <a:gd name="T47" fmla="*/ 0 h 496"/>
                <a:gd name="T48" fmla="*/ 0 w 496"/>
                <a:gd name="T49" fmla="*/ 0 h 496"/>
                <a:gd name="T50" fmla="*/ 0 w 496"/>
                <a:gd name="T51" fmla="*/ 0 h 496"/>
                <a:gd name="T52" fmla="*/ 0 w 496"/>
                <a:gd name="T53" fmla="*/ 0 h 496"/>
                <a:gd name="T54" fmla="*/ 0 w 496"/>
                <a:gd name="T55" fmla="*/ 0 h 496"/>
                <a:gd name="T56" fmla="*/ 0 w 496"/>
                <a:gd name="T57" fmla="*/ 0 h 496"/>
                <a:gd name="T58" fmla="*/ 0 w 496"/>
                <a:gd name="T59" fmla="*/ 0 h 496"/>
                <a:gd name="T60" fmla="*/ 0 w 496"/>
                <a:gd name="T61" fmla="*/ 0 h 496"/>
                <a:gd name="T62" fmla="*/ 0 w 496"/>
                <a:gd name="T63" fmla="*/ 0 h 496"/>
                <a:gd name="T64" fmla="*/ 0 w 496"/>
                <a:gd name="T65" fmla="*/ 0 h 496"/>
                <a:gd name="T66" fmla="*/ 0 w 496"/>
                <a:gd name="T67" fmla="*/ 0 h 496"/>
                <a:gd name="T68" fmla="*/ 0 w 496"/>
                <a:gd name="T69" fmla="*/ 0 h 496"/>
                <a:gd name="T70" fmla="*/ 0 w 496"/>
                <a:gd name="T71" fmla="*/ 0 h 496"/>
                <a:gd name="T72" fmla="*/ 0 w 496"/>
                <a:gd name="T73" fmla="*/ 0 h 496"/>
                <a:gd name="T74" fmla="*/ 0 w 496"/>
                <a:gd name="T75" fmla="*/ 0 h 496"/>
                <a:gd name="T76" fmla="*/ 0 w 496"/>
                <a:gd name="T77" fmla="*/ 0 h 496"/>
                <a:gd name="T78" fmla="*/ 0 w 496"/>
                <a:gd name="T79" fmla="*/ 0 h 496"/>
                <a:gd name="T80" fmla="*/ 0 w 496"/>
                <a:gd name="T81" fmla="*/ 0 h 496"/>
                <a:gd name="T82" fmla="*/ 0 w 496"/>
                <a:gd name="T83" fmla="*/ 0 h 496"/>
                <a:gd name="T84" fmla="*/ 0 w 496"/>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496"/>
                <a:gd name="T131" fmla="*/ 496 w 496"/>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496">
                  <a:moveTo>
                    <a:pt x="496" y="248"/>
                  </a:moveTo>
                  <a:cubicBezTo>
                    <a:pt x="496" y="248"/>
                    <a:pt x="496" y="249"/>
                    <a:pt x="496" y="249"/>
                  </a:cubicBezTo>
                  <a:lnTo>
                    <a:pt x="491" y="297"/>
                  </a:lnTo>
                  <a:cubicBezTo>
                    <a:pt x="491" y="298"/>
                    <a:pt x="491" y="298"/>
                    <a:pt x="491" y="299"/>
                  </a:cubicBezTo>
                  <a:lnTo>
                    <a:pt x="477" y="345"/>
                  </a:lnTo>
                  <a:cubicBezTo>
                    <a:pt x="477" y="345"/>
                    <a:pt x="477" y="346"/>
                    <a:pt x="476" y="346"/>
                  </a:cubicBezTo>
                  <a:lnTo>
                    <a:pt x="454" y="386"/>
                  </a:lnTo>
                  <a:cubicBezTo>
                    <a:pt x="454" y="387"/>
                    <a:pt x="454" y="387"/>
                    <a:pt x="454" y="387"/>
                  </a:cubicBezTo>
                  <a:lnTo>
                    <a:pt x="425" y="423"/>
                  </a:lnTo>
                  <a:cubicBezTo>
                    <a:pt x="424" y="424"/>
                    <a:pt x="424" y="424"/>
                    <a:pt x="423" y="425"/>
                  </a:cubicBezTo>
                  <a:lnTo>
                    <a:pt x="387" y="454"/>
                  </a:lnTo>
                  <a:cubicBezTo>
                    <a:pt x="387" y="454"/>
                    <a:pt x="387" y="454"/>
                    <a:pt x="386" y="454"/>
                  </a:cubicBezTo>
                  <a:lnTo>
                    <a:pt x="346" y="476"/>
                  </a:lnTo>
                  <a:cubicBezTo>
                    <a:pt x="346" y="477"/>
                    <a:pt x="345" y="477"/>
                    <a:pt x="345" y="477"/>
                  </a:cubicBezTo>
                  <a:lnTo>
                    <a:pt x="299" y="491"/>
                  </a:lnTo>
                  <a:cubicBezTo>
                    <a:pt x="298" y="491"/>
                    <a:pt x="298" y="491"/>
                    <a:pt x="297" y="491"/>
                  </a:cubicBezTo>
                  <a:lnTo>
                    <a:pt x="249" y="496"/>
                  </a:lnTo>
                  <a:cubicBezTo>
                    <a:pt x="249" y="496"/>
                    <a:pt x="248" y="496"/>
                    <a:pt x="248" y="496"/>
                  </a:cubicBezTo>
                  <a:lnTo>
                    <a:pt x="200" y="491"/>
                  </a:lnTo>
                  <a:cubicBezTo>
                    <a:pt x="199" y="491"/>
                    <a:pt x="199" y="491"/>
                    <a:pt x="198" y="491"/>
                  </a:cubicBezTo>
                  <a:lnTo>
                    <a:pt x="153" y="477"/>
                  </a:lnTo>
                  <a:cubicBezTo>
                    <a:pt x="153" y="477"/>
                    <a:pt x="152" y="477"/>
                    <a:pt x="152" y="477"/>
                  </a:cubicBezTo>
                  <a:lnTo>
                    <a:pt x="111" y="455"/>
                  </a:lnTo>
                  <a:cubicBezTo>
                    <a:pt x="110" y="454"/>
                    <a:pt x="110" y="454"/>
                    <a:pt x="109" y="454"/>
                  </a:cubicBezTo>
                  <a:lnTo>
                    <a:pt x="74" y="425"/>
                  </a:lnTo>
                  <a:cubicBezTo>
                    <a:pt x="74" y="424"/>
                    <a:pt x="74" y="424"/>
                    <a:pt x="73" y="424"/>
                  </a:cubicBezTo>
                  <a:lnTo>
                    <a:pt x="43" y="388"/>
                  </a:lnTo>
                  <a:cubicBezTo>
                    <a:pt x="43" y="387"/>
                    <a:pt x="43" y="387"/>
                    <a:pt x="42" y="386"/>
                  </a:cubicBezTo>
                  <a:lnTo>
                    <a:pt x="20" y="346"/>
                  </a:lnTo>
                  <a:cubicBezTo>
                    <a:pt x="20" y="346"/>
                    <a:pt x="20" y="345"/>
                    <a:pt x="20" y="345"/>
                  </a:cubicBezTo>
                  <a:lnTo>
                    <a:pt x="6" y="299"/>
                  </a:lnTo>
                  <a:cubicBezTo>
                    <a:pt x="6" y="298"/>
                    <a:pt x="6" y="298"/>
                    <a:pt x="6" y="297"/>
                  </a:cubicBezTo>
                  <a:lnTo>
                    <a:pt x="1" y="249"/>
                  </a:lnTo>
                  <a:cubicBezTo>
                    <a:pt x="0" y="249"/>
                    <a:pt x="0" y="248"/>
                    <a:pt x="1" y="248"/>
                  </a:cubicBezTo>
                  <a:lnTo>
                    <a:pt x="6" y="200"/>
                  </a:lnTo>
                  <a:cubicBezTo>
                    <a:pt x="6" y="199"/>
                    <a:pt x="6" y="199"/>
                    <a:pt x="6" y="198"/>
                  </a:cubicBezTo>
                  <a:lnTo>
                    <a:pt x="20" y="153"/>
                  </a:lnTo>
                  <a:cubicBezTo>
                    <a:pt x="20" y="153"/>
                    <a:pt x="20" y="152"/>
                    <a:pt x="20" y="152"/>
                  </a:cubicBezTo>
                  <a:lnTo>
                    <a:pt x="42" y="111"/>
                  </a:lnTo>
                  <a:cubicBezTo>
                    <a:pt x="43" y="110"/>
                    <a:pt x="43" y="110"/>
                    <a:pt x="43" y="109"/>
                  </a:cubicBezTo>
                  <a:lnTo>
                    <a:pt x="73" y="74"/>
                  </a:lnTo>
                  <a:cubicBezTo>
                    <a:pt x="74" y="74"/>
                    <a:pt x="74" y="74"/>
                    <a:pt x="74" y="73"/>
                  </a:cubicBezTo>
                  <a:lnTo>
                    <a:pt x="109" y="43"/>
                  </a:lnTo>
                  <a:cubicBezTo>
                    <a:pt x="110" y="43"/>
                    <a:pt x="110" y="43"/>
                    <a:pt x="111" y="42"/>
                  </a:cubicBezTo>
                  <a:lnTo>
                    <a:pt x="152" y="20"/>
                  </a:lnTo>
                  <a:cubicBezTo>
                    <a:pt x="152" y="20"/>
                    <a:pt x="153" y="20"/>
                    <a:pt x="153" y="20"/>
                  </a:cubicBezTo>
                  <a:lnTo>
                    <a:pt x="198" y="6"/>
                  </a:lnTo>
                  <a:cubicBezTo>
                    <a:pt x="199" y="6"/>
                    <a:pt x="199" y="6"/>
                    <a:pt x="200" y="6"/>
                  </a:cubicBezTo>
                  <a:lnTo>
                    <a:pt x="248" y="1"/>
                  </a:lnTo>
                  <a:cubicBezTo>
                    <a:pt x="248" y="0"/>
                    <a:pt x="249" y="0"/>
                    <a:pt x="249" y="1"/>
                  </a:cubicBezTo>
                  <a:lnTo>
                    <a:pt x="297" y="6"/>
                  </a:lnTo>
                  <a:cubicBezTo>
                    <a:pt x="298" y="6"/>
                    <a:pt x="298" y="6"/>
                    <a:pt x="299" y="6"/>
                  </a:cubicBezTo>
                  <a:lnTo>
                    <a:pt x="345" y="20"/>
                  </a:lnTo>
                  <a:cubicBezTo>
                    <a:pt x="345" y="20"/>
                    <a:pt x="346" y="20"/>
                    <a:pt x="346" y="20"/>
                  </a:cubicBezTo>
                  <a:lnTo>
                    <a:pt x="386" y="42"/>
                  </a:lnTo>
                  <a:cubicBezTo>
                    <a:pt x="387" y="43"/>
                    <a:pt x="387" y="43"/>
                    <a:pt x="388" y="43"/>
                  </a:cubicBezTo>
                  <a:lnTo>
                    <a:pt x="424" y="73"/>
                  </a:lnTo>
                  <a:cubicBezTo>
                    <a:pt x="424" y="74"/>
                    <a:pt x="424" y="74"/>
                    <a:pt x="425" y="74"/>
                  </a:cubicBezTo>
                  <a:lnTo>
                    <a:pt x="454" y="109"/>
                  </a:lnTo>
                  <a:cubicBezTo>
                    <a:pt x="454" y="110"/>
                    <a:pt x="454" y="110"/>
                    <a:pt x="455" y="111"/>
                  </a:cubicBezTo>
                  <a:lnTo>
                    <a:pt x="477" y="152"/>
                  </a:lnTo>
                  <a:cubicBezTo>
                    <a:pt x="477" y="152"/>
                    <a:pt x="477" y="153"/>
                    <a:pt x="477" y="153"/>
                  </a:cubicBezTo>
                  <a:lnTo>
                    <a:pt x="491" y="198"/>
                  </a:lnTo>
                  <a:cubicBezTo>
                    <a:pt x="491" y="199"/>
                    <a:pt x="491" y="199"/>
                    <a:pt x="491" y="200"/>
                  </a:cubicBezTo>
                  <a:lnTo>
                    <a:pt x="496" y="248"/>
                  </a:lnTo>
                  <a:close/>
                  <a:moveTo>
                    <a:pt x="476" y="201"/>
                  </a:moveTo>
                  <a:lnTo>
                    <a:pt x="476" y="203"/>
                  </a:lnTo>
                  <a:lnTo>
                    <a:pt x="462" y="158"/>
                  </a:lnTo>
                  <a:lnTo>
                    <a:pt x="462" y="159"/>
                  </a:lnTo>
                  <a:lnTo>
                    <a:pt x="440" y="118"/>
                  </a:lnTo>
                  <a:lnTo>
                    <a:pt x="441" y="120"/>
                  </a:lnTo>
                  <a:lnTo>
                    <a:pt x="412" y="85"/>
                  </a:lnTo>
                  <a:lnTo>
                    <a:pt x="413" y="86"/>
                  </a:lnTo>
                  <a:lnTo>
                    <a:pt x="377" y="56"/>
                  </a:lnTo>
                  <a:lnTo>
                    <a:pt x="379" y="56"/>
                  </a:lnTo>
                  <a:lnTo>
                    <a:pt x="339" y="34"/>
                  </a:lnTo>
                  <a:lnTo>
                    <a:pt x="340" y="35"/>
                  </a:lnTo>
                  <a:lnTo>
                    <a:pt x="294" y="21"/>
                  </a:lnTo>
                  <a:lnTo>
                    <a:pt x="296" y="21"/>
                  </a:lnTo>
                  <a:lnTo>
                    <a:pt x="248" y="16"/>
                  </a:lnTo>
                  <a:lnTo>
                    <a:pt x="249" y="16"/>
                  </a:lnTo>
                  <a:lnTo>
                    <a:pt x="201" y="21"/>
                  </a:lnTo>
                  <a:lnTo>
                    <a:pt x="203" y="21"/>
                  </a:lnTo>
                  <a:lnTo>
                    <a:pt x="158" y="35"/>
                  </a:lnTo>
                  <a:lnTo>
                    <a:pt x="159" y="35"/>
                  </a:lnTo>
                  <a:lnTo>
                    <a:pt x="118" y="57"/>
                  </a:lnTo>
                  <a:lnTo>
                    <a:pt x="120" y="56"/>
                  </a:lnTo>
                  <a:lnTo>
                    <a:pt x="85" y="86"/>
                  </a:lnTo>
                  <a:lnTo>
                    <a:pt x="86" y="85"/>
                  </a:lnTo>
                  <a:lnTo>
                    <a:pt x="56" y="120"/>
                  </a:lnTo>
                  <a:lnTo>
                    <a:pt x="57" y="118"/>
                  </a:lnTo>
                  <a:lnTo>
                    <a:pt x="35" y="159"/>
                  </a:lnTo>
                  <a:lnTo>
                    <a:pt x="35" y="158"/>
                  </a:lnTo>
                  <a:lnTo>
                    <a:pt x="21" y="203"/>
                  </a:lnTo>
                  <a:lnTo>
                    <a:pt x="21" y="201"/>
                  </a:lnTo>
                  <a:lnTo>
                    <a:pt x="16" y="249"/>
                  </a:lnTo>
                  <a:lnTo>
                    <a:pt x="16" y="248"/>
                  </a:lnTo>
                  <a:lnTo>
                    <a:pt x="21" y="296"/>
                  </a:lnTo>
                  <a:lnTo>
                    <a:pt x="21" y="294"/>
                  </a:lnTo>
                  <a:lnTo>
                    <a:pt x="35" y="340"/>
                  </a:lnTo>
                  <a:lnTo>
                    <a:pt x="34" y="339"/>
                  </a:lnTo>
                  <a:lnTo>
                    <a:pt x="56" y="379"/>
                  </a:lnTo>
                  <a:lnTo>
                    <a:pt x="56" y="377"/>
                  </a:lnTo>
                  <a:lnTo>
                    <a:pt x="86" y="413"/>
                  </a:lnTo>
                  <a:lnTo>
                    <a:pt x="85" y="412"/>
                  </a:lnTo>
                  <a:lnTo>
                    <a:pt x="120" y="441"/>
                  </a:lnTo>
                  <a:lnTo>
                    <a:pt x="118" y="440"/>
                  </a:lnTo>
                  <a:lnTo>
                    <a:pt x="159" y="462"/>
                  </a:lnTo>
                  <a:lnTo>
                    <a:pt x="158" y="462"/>
                  </a:lnTo>
                  <a:lnTo>
                    <a:pt x="203" y="476"/>
                  </a:lnTo>
                  <a:lnTo>
                    <a:pt x="201" y="476"/>
                  </a:lnTo>
                  <a:lnTo>
                    <a:pt x="249" y="481"/>
                  </a:lnTo>
                  <a:lnTo>
                    <a:pt x="248" y="481"/>
                  </a:lnTo>
                  <a:lnTo>
                    <a:pt x="296" y="476"/>
                  </a:lnTo>
                  <a:lnTo>
                    <a:pt x="294" y="476"/>
                  </a:lnTo>
                  <a:lnTo>
                    <a:pt x="340" y="462"/>
                  </a:lnTo>
                  <a:lnTo>
                    <a:pt x="339" y="462"/>
                  </a:lnTo>
                  <a:lnTo>
                    <a:pt x="379" y="440"/>
                  </a:lnTo>
                  <a:lnTo>
                    <a:pt x="377" y="441"/>
                  </a:lnTo>
                  <a:lnTo>
                    <a:pt x="413" y="412"/>
                  </a:lnTo>
                  <a:lnTo>
                    <a:pt x="412" y="413"/>
                  </a:lnTo>
                  <a:lnTo>
                    <a:pt x="441" y="377"/>
                  </a:lnTo>
                  <a:lnTo>
                    <a:pt x="440" y="379"/>
                  </a:lnTo>
                  <a:lnTo>
                    <a:pt x="462" y="339"/>
                  </a:lnTo>
                  <a:lnTo>
                    <a:pt x="462" y="340"/>
                  </a:lnTo>
                  <a:lnTo>
                    <a:pt x="476" y="294"/>
                  </a:lnTo>
                  <a:lnTo>
                    <a:pt x="476" y="296"/>
                  </a:lnTo>
                  <a:lnTo>
                    <a:pt x="481" y="248"/>
                  </a:lnTo>
                  <a:lnTo>
                    <a:pt x="481" y="249"/>
                  </a:lnTo>
                  <a:lnTo>
                    <a:pt x="476" y="201"/>
                  </a:lnTo>
                  <a:close/>
                </a:path>
              </a:pathLst>
            </a:custGeom>
            <a:solidFill>
              <a:srgbClr val="FF0000"/>
            </a:solidFill>
            <a:ln w="6">
              <a:solidFill>
                <a:srgbClr val="FF0000"/>
              </a:solidFill>
              <a:bevel/>
              <a:headEnd/>
              <a:tailEnd/>
            </a:ln>
          </p:spPr>
          <p:txBody>
            <a:bodyPr/>
            <a:lstStyle/>
            <a:p>
              <a:endParaRPr lang="es-ES"/>
            </a:p>
          </p:txBody>
        </p:sp>
        <p:sp>
          <p:nvSpPr>
            <p:cNvPr id="6283" name="Freeform 542"/>
            <p:cNvSpPr>
              <a:spLocks noEditPoints="1"/>
            </p:cNvSpPr>
            <p:nvPr/>
          </p:nvSpPr>
          <p:spPr bwMode="auto">
            <a:xfrm>
              <a:off x="4856" y="1522"/>
              <a:ext cx="184"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84" name="Freeform 543"/>
            <p:cNvSpPr>
              <a:spLocks noEditPoints="1"/>
            </p:cNvSpPr>
            <p:nvPr/>
          </p:nvSpPr>
          <p:spPr bwMode="auto">
            <a:xfrm>
              <a:off x="4945" y="1492"/>
              <a:ext cx="190" cy="190"/>
            </a:xfrm>
            <a:custGeom>
              <a:avLst/>
              <a:gdLst>
                <a:gd name="T0" fmla="*/ 0 w 512"/>
                <a:gd name="T1" fmla="*/ 0 h 512"/>
                <a:gd name="T2" fmla="*/ 0 w 512"/>
                <a:gd name="T3" fmla="*/ 0 h 512"/>
                <a:gd name="T4" fmla="*/ 0 w 512"/>
                <a:gd name="T5" fmla="*/ 0 h 512"/>
                <a:gd name="T6" fmla="*/ 0 w 512"/>
                <a:gd name="T7" fmla="*/ 0 h 512"/>
                <a:gd name="T8" fmla="*/ 0 w 512"/>
                <a:gd name="T9" fmla="*/ 0 h 512"/>
                <a:gd name="T10" fmla="*/ 0 w 512"/>
                <a:gd name="T11" fmla="*/ 0 h 512"/>
                <a:gd name="T12" fmla="*/ 0 w 512"/>
                <a:gd name="T13" fmla="*/ 0 h 512"/>
                <a:gd name="T14" fmla="*/ 0 w 512"/>
                <a:gd name="T15" fmla="*/ 0 h 512"/>
                <a:gd name="T16" fmla="*/ 0 w 512"/>
                <a:gd name="T17" fmla="*/ 0 h 512"/>
                <a:gd name="T18" fmla="*/ 0 w 512"/>
                <a:gd name="T19" fmla="*/ 0 h 512"/>
                <a:gd name="T20" fmla="*/ 0 w 512"/>
                <a:gd name="T21" fmla="*/ 0 h 512"/>
                <a:gd name="T22" fmla="*/ 0 w 512"/>
                <a:gd name="T23" fmla="*/ 0 h 512"/>
                <a:gd name="T24" fmla="*/ 0 w 512"/>
                <a:gd name="T25" fmla="*/ 0 h 512"/>
                <a:gd name="T26" fmla="*/ 0 w 512"/>
                <a:gd name="T27" fmla="*/ 0 h 512"/>
                <a:gd name="T28" fmla="*/ 0 w 512"/>
                <a:gd name="T29" fmla="*/ 0 h 512"/>
                <a:gd name="T30" fmla="*/ 0 w 512"/>
                <a:gd name="T31" fmla="*/ 0 h 512"/>
                <a:gd name="T32" fmla="*/ 0 w 512"/>
                <a:gd name="T33" fmla="*/ 0 h 512"/>
                <a:gd name="T34" fmla="*/ 0 w 512"/>
                <a:gd name="T35" fmla="*/ 0 h 512"/>
                <a:gd name="T36" fmla="*/ 0 w 512"/>
                <a:gd name="T37" fmla="*/ 0 h 512"/>
                <a:gd name="T38" fmla="*/ 0 w 512"/>
                <a:gd name="T39" fmla="*/ 0 h 512"/>
                <a:gd name="T40" fmla="*/ 0 w 512"/>
                <a:gd name="T41" fmla="*/ 0 h 512"/>
                <a:gd name="T42" fmla="*/ 0 w 512"/>
                <a:gd name="T43" fmla="*/ 0 h 512"/>
                <a:gd name="T44" fmla="*/ 0 w 512"/>
                <a:gd name="T45" fmla="*/ 0 h 512"/>
                <a:gd name="T46" fmla="*/ 0 w 512"/>
                <a:gd name="T47" fmla="*/ 0 h 512"/>
                <a:gd name="T48" fmla="*/ 0 w 512"/>
                <a:gd name="T49" fmla="*/ 0 h 512"/>
                <a:gd name="T50" fmla="*/ 0 w 512"/>
                <a:gd name="T51" fmla="*/ 0 h 512"/>
                <a:gd name="T52" fmla="*/ 0 w 512"/>
                <a:gd name="T53" fmla="*/ 0 h 512"/>
                <a:gd name="T54" fmla="*/ 0 w 512"/>
                <a:gd name="T55" fmla="*/ 0 h 512"/>
                <a:gd name="T56" fmla="*/ 0 w 512"/>
                <a:gd name="T57" fmla="*/ 0 h 512"/>
                <a:gd name="T58" fmla="*/ 0 w 512"/>
                <a:gd name="T59" fmla="*/ 0 h 512"/>
                <a:gd name="T60" fmla="*/ 0 w 512"/>
                <a:gd name="T61" fmla="*/ 0 h 512"/>
                <a:gd name="T62" fmla="*/ 0 w 512"/>
                <a:gd name="T63" fmla="*/ 0 h 512"/>
                <a:gd name="T64" fmla="*/ 0 w 512"/>
                <a:gd name="T65" fmla="*/ 0 h 512"/>
                <a:gd name="T66" fmla="*/ 0 w 512"/>
                <a:gd name="T67" fmla="*/ 0 h 512"/>
                <a:gd name="T68" fmla="*/ 0 w 512"/>
                <a:gd name="T69" fmla="*/ 0 h 512"/>
                <a:gd name="T70" fmla="*/ 0 w 512"/>
                <a:gd name="T71" fmla="*/ 0 h 512"/>
                <a:gd name="T72" fmla="*/ 0 w 512"/>
                <a:gd name="T73" fmla="*/ 0 h 512"/>
                <a:gd name="T74" fmla="*/ 0 w 512"/>
                <a:gd name="T75" fmla="*/ 0 h 512"/>
                <a:gd name="T76" fmla="*/ 0 w 512"/>
                <a:gd name="T77" fmla="*/ 0 h 512"/>
                <a:gd name="T78" fmla="*/ 0 w 512"/>
                <a:gd name="T79" fmla="*/ 0 h 512"/>
                <a:gd name="T80" fmla="*/ 0 w 512"/>
                <a:gd name="T81" fmla="*/ 0 h 512"/>
                <a:gd name="T82" fmla="*/ 0 w 512"/>
                <a:gd name="T83" fmla="*/ 0 h 512"/>
                <a:gd name="T84" fmla="*/ 0 w 512"/>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512"/>
                <a:gd name="T131" fmla="*/ 512 w 512"/>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512">
                  <a:moveTo>
                    <a:pt x="512" y="256"/>
                  </a:moveTo>
                  <a:cubicBezTo>
                    <a:pt x="512" y="256"/>
                    <a:pt x="512" y="257"/>
                    <a:pt x="512" y="257"/>
                  </a:cubicBezTo>
                  <a:lnTo>
                    <a:pt x="507" y="307"/>
                  </a:lnTo>
                  <a:cubicBezTo>
                    <a:pt x="507" y="308"/>
                    <a:pt x="507" y="308"/>
                    <a:pt x="507" y="309"/>
                  </a:cubicBezTo>
                  <a:lnTo>
                    <a:pt x="493" y="356"/>
                  </a:lnTo>
                  <a:cubicBezTo>
                    <a:pt x="493" y="356"/>
                    <a:pt x="493" y="357"/>
                    <a:pt x="492" y="357"/>
                  </a:cubicBezTo>
                  <a:lnTo>
                    <a:pt x="469" y="399"/>
                  </a:lnTo>
                  <a:cubicBezTo>
                    <a:pt x="469" y="400"/>
                    <a:pt x="469" y="400"/>
                    <a:pt x="469" y="401"/>
                  </a:cubicBezTo>
                  <a:lnTo>
                    <a:pt x="438" y="437"/>
                  </a:lnTo>
                  <a:cubicBezTo>
                    <a:pt x="437" y="437"/>
                    <a:pt x="437" y="437"/>
                    <a:pt x="437" y="438"/>
                  </a:cubicBezTo>
                  <a:lnTo>
                    <a:pt x="401" y="469"/>
                  </a:lnTo>
                  <a:cubicBezTo>
                    <a:pt x="400" y="469"/>
                    <a:pt x="400" y="469"/>
                    <a:pt x="399" y="469"/>
                  </a:cubicBezTo>
                  <a:lnTo>
                    <a:pt x="357" y="492"/>
                  </a:lnTo>
                  <a:cubicBezTo>
                    <a:pt x="357" y="493"/>
                    <a:pt x="356" y="493"/>
                    <a:pt x="356" y="493"/>
                  </a:cubicBezTo>
                  <a:lnTo>
                    <a:pt x="309" y="507"/>
                  </a:lnTo>
                  <a:cubicBezTo>
                    <a:pt x="308" y="507"/>
                    <a:pt x="308" y="507"/>
                    <a:pt x="307" y="507"/>
                  </a:cubicBezTo>
                  <a:lnTo>
                    <a:pt x="257" y="512"/>
                  </a:lnTo>
                  <a:cubicBezTo>
                    <a:pt x="257" y="512"/>
                    <a:pt x="256" y="512"/>
                    <a:pt x="256" y="512"/>
                  </a:cubicBezTo>
                  <a:lnTo>
                    <a:pt x="206" y="507"/>
                  </a:lnTo>
                  <a:cubicBezTo>
                    <a:pt x="205" y="507"/>
                    <a:pt x="205" y="507"/>
                    <a:pt x="204" y="507"/>
                  </a:cubicBezTo>
                  <a:lnTo>
                    <a:pt x="158" y="493"/>
                  </a:lnTo>
                  <a:cubicBezTo>
                    <a:pt x="158" y="493"/>
                    <a:pt x="157" y="493"/>
                    <a:pt x="157" y="492"/>
                  </a:cubicBezTo>
                  <a:lnTo>
                    <a:pt x="115" y="469"/>
                  </a:lnTo>
                  <a:cubicBezTo>
                    <a:pt x="114" y="469"/>
                    <a:pt x="114" y="469"/>
                    <a:pt x="113" y="469"/>
                  </a:cubicBezTo>
                  <a:lnTo>
                    <a:pt x="76" y="438"/>
                  </a:lnTo>
                  <a:cubicBezTo>
                    <a:pt x="76" y="437"/>
                    <a:pt x="76" y="437"/>
                    <a:pt x="75" y="437"/>
                  </a:cubicBezTo>
                  <a:lnTo>
                    <a:pt x="45" y="401"/>
                  </a:lnTo>
                  <a:cubicBezTo>
                    <a:pt x="45" y="400"/>
                    <a:pt x="45" y="400"/>
                    <a:pt x="44" y="399"/>
                  </a:cubicBezTo>
                  <a:lnTo>
                    <a:pt x="21" y="357"/>
                  </a:lnTo>
                  <a:cubicBezTo>
                    <a:pt x="21" y="357"/>
                    <a:pt x="21" y="356"/>
                    <a:pt x="21"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1" y="158"/>
                  </a:lnTo>
                  <a:cubicBezTo>
                    <a:pt x="21" y="158"/>
                    <a:pt x="21" y="157"/>
                    <a:pt x="21" y="157"/>
                  </a:cubicBezTo>
                  <a:lnTo>
                    <a:pt x="44" y="115"/>
                  </a:lnTo>
                  <a:cubicBezTo>
                    <a:pt x="45" y="114"/>
                    <a:pt x="45" y="114"/>
                    <a:pt x="45" y="113"/>
                  </a:cubicBezTo>
                  <a:lnTo>
                    <a:pt x="75" y="76"/>
                  </a:lnTo>
                  <a:cubicBezTo>
                    <a:pt x="76" y="76"/>
                    <a:pt x="76" y="76"/>
                    <a:pt x="76" y="75"/>
                  </a:cubicBezTo>
                  <a:lnTo>
                    <a:pt x="113" y="45"/>
                  </a:lnTo>
                  <a:cubicBezTo>
                    <a:pt x="114" y="45"/>
                    <a:pt x="114" y="45"/>
                    <a:pt x="115" y="44"/>
                  </a:cubicBezTo>
                  <a:lnTo>
                    <a:pt x="157" y="21"/>
                  </a:lnTo>
                  <a:cubicBezTo>
                    <a:pt x="157" y="21"/>
                    <a:pt x="158" y="21"/>
                    <a:pt x="158" y="21"/>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1"/>
                  </a:lnTo>
                  <a:cubicBezTo>
                    <a:pt x="356" y="21"/>
                    <a:pt x="357" y="21"/>
                    <a:pt x="357" y="21"/>
                  </a:cubicBezTo>
                  <a:lnTo>
                    <a:pt x="399" y="44"/>
                  </a:lnTo>
                  <a:cubicBezTo>
                    <a:pt x="400" y="45"/>
                    <a:pt x="400" y="45"/>
                    <a:pt x="401" y="45"/>
                  </a:cubicBezTo>
                  <a:lnTo>
                    <a:pt x="437" y="75"/>
                  </a:lnTo>
                  <a:cubicBezTo>
                    <a:pt x="437" y="76"/>
                    <a:pt x="437" y="76"/>
                    <a:pt x="438" y="76"/>
                  </a:cubicBezTo>
                  <a:lnTo>
                    <a:pt x="469" y="113"/>
                  </a:lnTo>
                  <a:cubicBezTo>
                    <a:pt x="469" y="114"/>
                    <a:pt x="469" y="114"/>
                    <a:pt x="469" y="115"/>
                  </a:cubicBezTo>
                  <a:lnTo>
                    <a:pt x="492" y="157"/>
                  </a:lnTo>
                  <a:cubicBezTo>
                    <a:pt x="493" y="157"/>
                    <a:pt x="493" y="158"/>
                    <a:pt x="493" y="158"/>
                  </a:cubicBezTo>
                  <a:lnTo>
                    <a:pt x="507" y="204"/>
                  </a:lnTo>
                  <a:cubicBezTo>
                    <a:pt x="507" y="205"/>
                    <a:pt x="507" y="205"/>
                    <a:pt x="507" y="206"/>
                  </a:cubicBezTo>
                  <a:lnTo>
                    <a:pt x="512" y="256"/>
                  </a:lnTo>
                  <a:close/>
                  <a:moveTo>
                    <a:pt x="492" y="207"/>
                  </a:moveTo>
                  <a:lnTo>
                    <a:pt x="492" y="209"/>
                  </a:lnTo>
                  <a:lnTo>
                    <a:pt x="478" y="163"/>
                  </a:lnTo>
                  <a:lnTo>
                    <a:pt x="478" y="164"/>
                  </a:lnTo>
                  <a:lnTo>
                    <a:pt x="455" y="122"/>
                  </a:lnTo>
                  <a:lnTo>
                    <a:pt x="456" y="124"/>
                  </a:lnTo>
                  <a:lnTo>
                    <a:pt x="425" y="87"/>
                  </a:lnTo>
                  <a:lnTo>
                    <a:pt x="426" y="88"/>
                  </a:lnTo>
                  <a:lnTo>
                    <a:pt x="390" y="58"/>
                  </a:lnTo>
                  <a:lnTo>
                    <a:pt x="392" y="58"/>
                  </a:lnTo>
                  <a:lnTo>
                    <a:pt x="350" y="35"/>
                  </a:lnTo>
                  <a:lnTo>
                    <a:pt x="351" y="36"/>
                  </a:lnTo>
                  <a:lnTo>
                    <a:pt x="304" y="21"/>
                  </a:lnTo>
                  <a:lnTo>
                    <a:pt x="306" y="21"/>
                  </a:lnTo>
                  <a:lnTo>
                    <a:pt x="256" y="16"/>
                  </a:lnTo>
                  <a:lnTo>
                    <a:pt x="257" y="16"/>
                  </a:lnTo>
                  <a:lnTo>
                    <a:pt x="207" y="21"/>
                  </a:lnTo>
                  <a:lnTo>
                    <a:pt x="209" y="21"/>
                  </a:lnTo>
                  <a:lnTo>
                    <a:pt x="163" y="36"/>
                  </a:lnTo>
                  <a:lnTo>
                    <a:pt x="164" y="35"/>
                  </a:lnTo>
                  <a:lnTo>
                    <a:pt x="122" y="58"/>
                  </a:lnTo>
                  <a:lnTo>
                    <a:pt x="124" y="58"/>
                  </a:lnTo>
                  <a:lnTo>
                    <a:pt x="87" y="88"/>
                  </a:lnTo>
                  <a:lnTo>
                    <a:pt x="88" y="87"/>
                  </a:lnTo>
                  <a:lnTo>
                    <a:pt x="58" y="124"/>
                  </a:lnTo>
                  <a:lnTo>
                    <a:pt x="58" y="122"/>
                  </a:lnTo>
                  <a:lnTo>
                    <a:pt x="35" y="164"/>
                  </a:lnTo>
                  <a:lnTo>
                    <a:pt x="36" y="163"/>
                  </a:lnTo>
                  <a:lnTo>
                    <a:pt x="21" y="209"/>
                  </a:lnTo>
                  <a:lnTo>
                    <a:pt x="21" y="207"/>
                  </a:lnTo>
                  <a:lnTo>
                    <a:pt x="16" y="257"/>
                  </a:lnTo>
                  <a:lnTo>
                    <a:pt x="16" y="256"/>
                  </a:lnTo>
                  <a:lnTo>
                    <a:pt x="21" y="306"/>
                  </a:lnTo>
                  <a:lnTo>
                    <a:pt x="21" y="304"/>
                  </a:lnTo>
                  <a:lnTo>
                    <a:pt x="36" y="351"/>
                  </a:lnTo>
                  <a:lnTo>
                    <a:pt x="35" y="350"/>
                  </a:lnTo>
                  <a:lnTo>
                    <a:pt x="58" y="392"/>
                  </a:lnTo>
                  <a:lnTo>
                    <a:pt x="58" y="390"/>
                  </a:lnTo>
                  <a:lnTo>
                    <a:pt x="88" y="426"/>
                  </a:lnTo>
                  <a:lnTo>
                    <a:pt x="87" y="425"/>
                  </a:lnTo>
                  <a:lnTo>
                    <a:pt x="124" y="456"/>
                  </a:lnTo>
                  <a:lnTo>
                    <a:pt x="122" y="455"/>
                  </a:lnTo>
                  <a:lnTo>
                    <a:pt x="164" y="478"/>
                  </a:lnTo>
                  <a:lnTo>
                    <a:pt x="163" y="478"/>
                  </a:lnTo>
                  <a:lnTo>
                    <a:pt x="209" y="492"/>
                  </a:lnTo>
                  <a:lnTo>
                    <a:pt x="207" y="492"/>
                  </a:lnTo>
                  <a:lnTo>
                    <a:pt x="257" y="497"/>
                  </a:lnTo>
                  <a:lnTo>
                    <a:pt x="256" y="497"/>
                  </a:lnTo>
                  <a:lnTo>
                    <a:pt x="306" y="492"/>
                  </a:lnTo>
                  <a:lnTo>
                    <a:pt x="304" y="492"/>
                  </a:lnTo>
                  <a:lnTo>
                    <a:pt x="351" y="478"/>
                  </a:lnTo>
                  <a:lnTo>
                    <a:pt x="350" y="478"/>
                  </a:lnTo>
                  <a:lnTo>
                    <a:pt x="392" y="455"/>
                  </a:lnTo>
                  <a:lnTo>
                    <a:pt x="390" y="456"/>
                  </a:lnTo>
                  <a:lnTo>
                    <a:pt x="426" y="425"/>
                  </a:lnTo>
                  <a:lnTo>
                    <a:pt x="425" y="426"/>
                  </a:lnTo>
                  <a:lnTo>
                    <a:pt x="456" y="390"/>
                  </a:lnTo>
                  <a:lnTo>
                    <a:pt x="455" y="392"/>
                  </a:lnTo>
                  <a:lnTo>
                    <a:pt x="478" y="350"/>
                  </a:lnTo>
                  <a:lnTo>
                    <a:pt x="478" y="351"/>
                  </a:lnTo>
                  <a:lnTo>
                    <a:pt x="492" y="304"/>
                  </a:lnTo>
                  <a:lnTo>
                    <a:pt x="492" y="306"/>
                  </a:lnTo>
                  <a:lnTo>
                    <a:pt x="497" y="256"/>
                  </a:lnTo>
                  <a:lnTo>
                    <a:pt x="497" y="257"/>
                  </a:lnTo>
                  <a:lnTo>
                    <a:pt x="492" y="207"/>
                  </a:lnTo>
                  <a:close/>
                </a:path>
              </a:pathLst>
            </a:custGeom>
            <a:solidFill>
              <a:srgbClr val="FF0000"/>
            </a:solidFill>
            <a:ln w="6">
              <a:solidFill>
                <a:srgbClr val="FF0000"/>
              </a:solidFill>
              <a:bevel/>
              <a:headEnd/>
              <a:tailEnd/>
            </a:ln>
          </p:spPr>
          <p:txBody>
            <a:bodyPr/>
            <a:lstStyle/>
            <a:p>
              <a:endParaRPr lang="es-ES"/>
            </a:p>
          </p:txBody>
        </p:sp>
        <p:sp>
          <p:nvSpPr>
            <p:cNvPr id="6285" name="Freeform 544"/>
            <p:cNvSpPr>
              <a:spLocks noEditPoints="1"/>
            </p:cNvSpPr>
            <p:nvPr/>
          </p:nvSpPr>
          <p:spPr bwMode="auto">
            <a:xfrm>
              <a:off x="5046" y="1475"/>
              <a:ext cx="190" cy="183"/>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86" name="Freeform 545"/>
            <p:cNvSpPr>
              <a:spLocks noEditPoints="1"/>
            </p:cNvSpPr>
            <p:nvPr/>
          </p:nvSpPr>
          <p:spPr bwMode="auto">
            <a:xfrm>
              <a:off x="5153" y="1427"/>
              <a:ext cx="183" cy="190"/>
            </a:xfrm>
            <a:custGeom>
              <a:avLst/>
              <a:gdLst>
                <a:gd name="T0" fmla="*/ 0 w 496"/>
                <a:gd name="T1" fmla="*/ 0 h 512"/>
                <a:gd name="T2" fmla="*/ 0 w 496"/>
                <a:gd name="T3" fmla="*/ 0 h 512"/>
                <a:gd name="T4" fmla="*/ 0 w 496"/>
                <a:gd name="T5" fmla="*/ 0 h 512"/>
                <a:gd name="T6" fmla="*/ 0 w 496"/>
                <a:gd name="T7" fmla="*/ 0 h 512"/>
                <a:gd name="T8" fmla="*/ 0 w 496"/>
                <a:gd name="T9" fmla="*/ 0 h 512"/>
                <a:gd name="T10" fmla="*/ 0 w 496"/>
                <a:gd name="T11" fmla="*/ 0 h 512"/>
                <a:gd name="T12" fmla="*/ 0 w 496"/>
                <a:gd name="T13" fmla="*/ 0 h 512"/>
                <a:gd name="T14" fmla="*/ 0 w 496"/>
                <a:gd name="T15" fmla="*/ 0 h 512"/>
                <a:gd name="T16" fmla="*/ 0 w 496"/>
                <a:gd name="T17" fmla="*/ 0 h 512"/>
                <a:gd name="T18" fmla="*/ 0 w 496"/>
                <a:gd name="T19" fmla="*/ 0 h 512"/>
                <a:gd name="T20" fmla="*/ 0 w 496"/>
                <a:gd name="T21" fmla="*/ 0 h 512"/>
                <a:gd name="T22" fmla="*/ 0 w 496"/>
                <a:gd name="T23" fmla="*/ 0 h 512"/>
                <a:gd name="T24" fmla="*/ 0 w 496"/>
                <a:gd name="T25" fmla="*/ 0 h 512"/>
                <a:gd name="T26" fmla="*/ 0 w 496"/>
                <a:gd name="T27" fmla="*/ 0 h 512"/>
                <a:gd name="T28" fmla="*/ 0 w 496"/>
                <a:gd name="T29" fmla="*/ 0 h 512"/>
                <a:gd name="T30" fmla="*/ 0 w 496"/>
                <a:gd name="T31" fmla="*/ 0 h 512"/>
                <a:gd name="T32" fmla="*/ 0 w 496"/>
                <a:gd name="T33" fmla="*/ 0 h 512"/>
                <a:gd name="T34" fmla="*/ 0 w 496"/>
                <a:gd name="T35" fmla="*/ 0 h 512"/>
                <a:gd name="T36" fmla="*/ 0 w 496"/>
                <a:gd name="T37" fmla="*/ 0 h 512"/>
                <a:gd name="T38" fmla="*/ 0 w 496"/>
                <a:gd name="T39" fmla="*/ 0 h 512"/>
                <a:gd name="T40" fmla="*/ 0 w 496"/>
                <a:gd name="T41" fmla="*/ 0 h 512"/>
                <a:gd name="T42" fmla="*/ 0 w 496"/>
                <a:gd name="T43" fmla="*/ 0 h 512"/>
                <a:gd name="T44" fmla="*/ 0 w 496"/>
                <a:gd name="T45" fmla="*/ 0 h 512"/>
                <a:gd name="T46" fmla="*/ 0 w 496"/>
                <a:gd name="T47" fmla="*/ 0 h 512"/>
                <a:gd name="T48" fmla="*/ 0 w 496"/>
                <a:gd name="T49" fmla="*/ 0 h 512"/>
                <a:gd name="T50" fmla="*/ 0 w 496"/>
                <a:gd name="T51" fmla="*/ 0 h 512"/>
                <a:gd name="T52" fmla="*/ 0 w 496"/>
                <a:gd name="T53" fmla="*/ 0 h 512"/>
                <a:gd name="T54" fmla="*/ 0 w 496"/>
                <a:gd name="T55" fmla="*/ 0 h 512"/>
                <a:gd name="T56" fmla="*/ 0 w 496"/>
                <a:gd name="T57" fmla="*/ 0 h 512"/>
                <a:gd name="T58" fmla="*/ 0 w 496"/>
                <a:gd name="T59" fmla="*/ 0 h 512"/>
                <a:gd name="T60" fmla="*/ 0 w 496"/>
                <a:gd name="T61" fmla="*/ 0 h 512"/>
                <a:gd name="T62" fmla="*/ 0 w 496"/>
                <a:gd name="T63" fmla="*/ 0 h 512"/>
                <a:gd name="T64" fmla="*/ 0 w 496"/>
                <a:gd name="T65" fmla="*/ 0 h 512"/>
                <a:gd name="T66" fmla="*/ 0 w 496"/>
                <a:gd name="T67" fmla="*/ 0 h 512"/>
                <a:gd name="T68" fmla="*/ 0 w 496"/>
                <a:gd name="T69" fmla="*/ 0 h 512"/>
                <a:gd name="T70" fmla="*/ 0 w 496"/>
                <a:gd name="T71" fmla="*/ 0 h 512"/>
                <a:gd name="T72" fmla="*/ 0 w 496"/>
                <a:gd name="T73" fmla="*/ 0 h 512"/>
                <a:gd name="T74" fmla="*/ 0 w 496"/>
                <a:gd name="T75" fmla="*/ 0 h 512"/>
                <a:gd name="T76" fmla="*/ 0 w 496"/>
                <a:gd name="T77" fmla="*/ 0 h 512"/>
                <a:gd name="T78" fmla="*/ 0 w 496"/>
                <a:gd name="T79" fmla="*/ 0 h 512"/>
                <a:gd name="T80" fmla="*/ 0 w 496"/>
                <a:gd name="T81" fmla="*/ 0 h 512"/>
                <a:gd name="T82" fmla="*/ 0 w 496"/>
                <a:gd name="T83" fmla="*/ 0 h 512"/>
                <a:gd name="T84" fmla="*/ 0 w 496"/>
                <a:gd name="T85" fmla="*/ 0 h 5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6"/>
                <a:gd name="T130" fmla="*/ 0 h 512"/>
                <a:gd name="T131" fmla="*/ 496 w 496"/>
                <a:gd name="T132" fmla="*/ 512 h 5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6" h="512">
                  <a:moveTo>
                    <a:pt x="496" y="256"/>
                  </a:moveTo>
                  <a:cubicBezTo>
                    <a:pt x="496" y="256"/>
                    <a:pt x="496" y="257"/>
                    <a:pt x="496" y="257"/>
                  </a:cubicBezTo>
                  <a:lnTo>
                    <a:pt x="491" y="307"/>
                  </a:lnTo>
                  <a:cubicBezTo>
                    <a:pt x="491" y="308"/>
                    <a:pt x="491" y="308"/>
                    <a:pt x="491" y="309"/>
                  </a:cubicBezTo>
                  <a:lnTo>
                    <a:pt x="477" y="356"/>
                  </a:lnTo>
                  <a:cubicBezTo>
                    <a:pt x="477" y="356"/>
                    <a:pt x="477" y="357"/>
                    <a:pt x="477" y="357"/>
                  </a:cubicBezTo>
                  <a:lnTo>
                    <a:pt x="455" y="399"/>
                  </a:lnTo>
                  <a:cubicBezTo>
                    <a:pt x="454" y="400"/>
                    <a:pt x="454" y="400"/>
                    <a:pt x="454" y="400"/>
                  </a:cubicBezTo>
                  <a:lnTo>
                    <a:pt x="425" y="436"/>
                  </a:lnTo>
                  <a:cubicBezTo>
                    <a:pt x="424" y="437"/>
                    <a:pt x="424" y="437"/>
                    <a:pt x="424" y="438"/>
                  </a:cubicBezTo>
                  <a:lnTo>
                    <a:pt x="388" y="469"/>
                  </a:lnTo>
                  <a:cubicBezTo>
                    <a:pt x="387" y="469"/>
                    <a:pt x="387" y="469"/>
                    <a:pt x="386" y="469"/>
                  </a:cubicBezTo>
                  <a:lnTo>
                    <a:pt x="346" y="492"/>
                  </a:lnTo>
                  <a:cubicBezTo>
                    <a:pt x="346" y="493"/>
                    <a:pt x="345" y="493"/>
                    <a:pt x="345" y="493"/>
                  </a:cubicBezTo>
                  <a:lnTo>
                    <a:pt x="299" y="507"/>
                  </a:lnTo>
                  <a:cubicBezTo>
                    <a:pt x="298" y="507"/>
                    <a:pt x="298" y="507"/>
                    <a:pt x="297" y="507"/>
                  </a:cubicBezTo>
                  <a:lnTo>
                    <a:pt x="249" y="512"/>
                  </a:lnTo>
                  <a:cubicBezTo>
                    <a:pt x="249" y="512"/>
                    <a:pt x="248" y="512"/>
                    <a:pt x="248" y="512"/>
                  </a:cubicBezTo>
                  <a:lnTo>
                    <a:pt x="200" y="507"/>
                  </a:lnTo>
                  <a:cubicBezTo>
                    <a:pt x="199" y="507"/>
                    <a:pt x="199" y="507"/>
                    <a:pt x="198" y="507"/>
                  </a:cubicBezTo>
                  <a:lnTo>
                    <a:pt x="153" y="493"/>
                  </a:lnTo>
                  <a:cubicBezTo>
                    <a:pt x="153" y="493"/>
                    <a:pt x="152" y="493"/>
                    <a:pt x="152" y="492"/>
                  </a:cubicBezTo>
                  <a:lnTo>
                    <a:pt x="111" y="469"/>
                  </a:lnTo>
                  <a:cubicBezTo>
                    <a:pt x="110" y="469"/>
                    <a:pt x="110" y="469"/>
                    <a:pt x="109" y="468"/>
                  </a:cubicBezTo>
                  <a:lnTo>
                    <a:pt x="74" y="437"/>
                  </a:lnTo>
                  <a:cubicBezTo>
                    <a:pt x="74" y="437"/>
                    <a:pt x="74" y="437"/>
                    <a:pt x="73" y="437"/>
                  </a:cubicBezTo>
                  <a:lnTo>
                    <a:pt x="43" y="401"/>
                  </a:lnTo>
                  <a:cubicBezTo>
                    <a:pt x="43" y="400"/>
                    <a:pt x="43" y="400"/>
                    <a:pt x="42" y="399"/>
                  </a:cubicBezTo>
                  <a:lnTo>
                    <a:pt x="20" y="357"/>
                  </a:lnTo>
                  <a:cubicBezTo>
                    <a:pt x="20" y="357"/>
                    <a:pt x="20" y="356"/>
                    <a:pt x="20" y="356"/>
                  </a:cubicBezTo>
                  <a:lnTo>
                    <a:pt x="6" y="309"/>
                  </a:lnTo>
                  <a:cubicBezTo>
                    <a:pt x="6" y="308"/>
                    <a:pt x="6" y="308"/>
                    <a:pt x="6" y="307"/>
                  </a:cubicBezTo>
                  <a:lnTo>
                    <a:pt x="1" y="257"/>
                  </a:lnTo>
                  <a:cubicBezTo>
                    <a:pt x="0" y="257"/>
                    <a:pt x="0" y="256"/>
                    <a:pt x="1" y="256"/>
                  </a:cubicBezTo>
                  <a:lnTo>
                    <a:pt x="6" y="206"/>
                  </a:lnTo>
                  <a:cubicBezTo>
                    <a:pt x="6" y="205"/>
                    <a:pt x="6" y="205"/>
                    <a:pt x="6" y="204"/>
                  </a:cubicBezTo>
                  <a:lnTo>
                    <a:pt x="20" y="158"/>
                  </a:lnTo>
                  <a:cubicBezTo>
                    <a:pt x="20" y="158"/>
                    <a:pt x="20" y="157"/>
                    <a:pt x="20" y="157"/>
                  </a:cubicBezTo>
                  <a:lnTo>
                    <a:pt x="42" y="115"/>
                  </a:lnTo>
                  <a:cubicBezTo>
                    <a:pt x="43" y="114"/>
                    <a:pt x="43" y="114"/>
                    <a:pt x="43" y="113"/>
                  </a:cubicBezTo>
                  <a:lnTo>
                    <a:pt x="73" y="76"/>
                  </a:lnTo>
                  <a:cubicBezTo>
                    <a:pt x="74" y="76"/>
                    <a:pt x="74" y="76"/>
                    <a:pt x="74" y="75"/>
                  </a:cubicBezTo>
                  <a:lnTo>
                    <a:pt x="109" y="45"/>
                  </a:lnTo>
                  <a:cubicBezTo>
                    <a:pt x="110" y="45"/>
                    <a:pt x="110" y="45"/>
                    <a:pt x="111" y="44"/>
                  </a:cubicBezTo>
                  <a:lnTo>
                    <a:pt x="152" y="21"/>
                  </a:lnTo>
                  <a:cubicBezTo>
                    <a:pt x="152" y="21"/>
                    <a:pt x="152" y="21"/>
                    <a:pt x="153" y="21"/>
                  </a:cubicBezTo>
                  <a:lnTo>
                    <a:pt x="198" y="6"/>
                  </a:lnTo>
                  <a:cubicBezTo>
                    <a:pt x="198" y="6"/>
                    <a:pt x="199" y="6"/>
                    <a:pt x="200" y="6"/>
                  </a:cubicBezTo>
                  <a:lnTo>
                    <a:pt x="248" y="1"/>
                  </a:lnTo>
                  <a:cubicBezTo>
                    <a:pt x="248" y="0"/>
                    <a:pt x="249" y="0"/>
                    <a:pt x="249" y="1"/>
                  </a:cubicBezTo>
                  <a:lnTo>
                    <a:pt x="297" y="6"/>
                  </a:lnTo>
                  <a:cubicBezTo>
                    <a:pt x="298" y="6"/>
                    <a:pt x="298" y="6"/>
                    <a:pt x="299" y="6"/>
                  </a:cubicBezTo>
                  <a:lnTo>
                    <a:pt x="345" y="21"/>
                  </a:lnTo>
                  <a:cubicBezTo>
                    <a:pt x="345" y="21"/>
                    <a:pt x="346" y="21"/>
                    <a:pt x="346" y="22"/>
                  </a:cubicBezTo>
                  <a:lnTo>
                    <a:pt x="386" y="45"/>
                  </a:lnTo>
                  <a:cubicBezTo>
                    <a:pt x="387" y="45"/>
                    <a:pt x="387" y="45"/>
                    <a:pt x="388" y="45"/>
                  </a:cubicBezTo>
                  <a:lnTo>
                    <a:pt x="424" y="75"/>
                  </a:lnTo>
                  <a:cubicBezTo>
                    <a:pt x="424" y="76"/>
                    <a:pt x="424" y="76"/>
                    <a:pt x="425" y="77"/>
                  </a:cubicBezTo>
                  <a:lnTo>
                    <a:pt x="454" y="114"/>
                  </a:lnTo>
                  <a:cubicBezTo>
                    <a:pt x="454" y="114"/>
                    <a:pt x="454" y="114"/>
                    <a:pt x="455" y="115"/>
                  </a:cubicBezTo>
                  <a:lnTo>
                    <a:pt x="477" y="157"/>
                  </a:lnTo>
                  <a:cubicBezTo>
                    <a:pt x="477" y="157"/>
                    <a:pt x="477" y="158"/>
                    <a:pt x="477" y="158"/>
                  </a:cubicBezTo>
                  <a:lnTo>
                    <a:pt x="491" y="204"/>
                  </a:lnTo>
                  <a:cubicBezTo>
                    <a:pt x="491" y="205"/>
                    <a:pt x="491" y="205"/>
                    <a:pt x="491" y="206"/>
                  </a:cubicBezTo>
                  <a:lnTo>
                    <a:pt x="496" y="256"/>
                  </a:lnTo>
                  <a:close/>
                  <a:moveTo>
                    <a:pt x="476" y="207"/>
                  </a:moveTo>
                  <a:lnTo>
                    <a:pt x="476" y="209"/>
                  </a:lnTo>
                  <a:lnTo>
                    <a:pt x="462" y="163"/>
                  </a:lnTo>
                  <a:lnTo>
                    <a:pt x="462" y="164"/>
                  </a:lnTo>
                  <a:lnTo>
                    <a:pt x="440" y="122"/>
                  </a:lnTo>
                  <a:lnTo>
                    <a:pt x="441" y="123"/>
                  </a:lnTo>
                  <a:lnTo>
                    <a:pt x="412" y="86"/>
                  </a:lnTo>
                  <a:lnTo>
                    <a:pt x="413" y="88"/>
                  </a:lnTo>
                  <a:lnTo>
                    <a:pt x="377" y="58"/>
                  </a:lnTo>
                  <a:lnTo>
                    <a:pt x="378" y="58"/>
                  </a:lnTo>
                  <a:lnTo>
                    <a:pt x="338" y="35"/>
                  </a:lnTo>
                  <a:lnTo>
                    <a:pt x="340" y="36"/>
                  </a:lnTo>
                  <a:lnTo>
                    <a:pt x="294" y="21"/>
                  </a:lnTo>
                  <a:lnTo>
                    <a:pt x="296" y="21"/>
                  </a:lnTo>
                  <a:lnTo>
                    <a:pt x="248" y="16"/>
                  </a:lnTo>
                  <a:lnTo>
                    <a:pt x="249" y="16"/>
                  </a:lnTo>
                  <a:lnTo>
                    <a:pt x="201" y="21"/>
                  </a:lnTo>
                  <a:lnTo>
                    <a:pt x="203" y="21"/>
                  </a:lnTo>
                  <a:lnTo>
                    <a:pt x="158" y="36"/>
                  </a:lnTo>
                  <a:lnTo>
                    <a:pt x="159" y="35"/>
                  </a:lnTo>
                  <a:lnTo>
                    <a:pt x="118" y="58"/>
                  </a:lnTo>
                  <a:lnTo>
                    <a:pt x="120" y="58"/>
                  </a:lnTo>
                  <a:lnTo>
                    <a:pt x="85" y="88"/>
                  </a:lnTo>
                  <a:lnTo>
                    <a:pt x="86" y="87"/>
                  </a:lnTo>
                  <a:lnTo>
                    <a:pt x="56" y="124"/>
                  </a:lnTo>
                  <a:lnTo>
                    <a:pt x="57" y="122"/>
                  </a:lnTo>
                  <a:lnTo>
                    <a:pt x="35" y="164"/>
                  </a:lnTo>
                  <a:lnTo>
                    <a:pt x="35" y="163"/>
                  </a:lnTo>
                  <a:lnTo>
                    <a:pt x="21" y="209"/>
                  </a:lnTo>
                  <a:lnTo>
                    <a:pt x="21" y="207"/>
                  </a:lnTo>
                  <a:lnTo>
                    <a:pt x="16" y="257"/>
                  </a:lnTo>
                  <a:lnTo>
                    <a:pt x="16" y="256"/>
                  </a:lnTo>
                  <a:lnTo>
                    <a:pt x="21" y="306"/>
                  </a:lnTo>
                  <a:lnTo>
                    <a:pt x="21" y="304"/>
                  </a:lnTo>
                  <a:lnTo>
                    <a:pt x="35" y="351"/>
                  </a:lnTo>
                  <a:lnTo>
                    <a:pt x="35" y="350"/>
                  </a:lnTo>
                  <a:lnTo>
                    <a:pt x="57" y="392"/>
                  </a:lnTo>
                  <a:lnTo>
                    <a:pt x="56" y="390"/>
                  </a:lnTo>
                  <a:lnTo>
                    <a:pt x="86" y="426"/>
                  </a:lnTo>
                  <a:lnTo>
                    <a:pt x="85" y="425"/>
                  </a:lnTo>
                  <a:lnTo>
                    <a:pt x="120" y="456"/>
                  </a:lnTo>
                  <a:lnTo>
                    <a:pt x="118" y="455"/>
                  </a:lnTo>
                  <a:lnTo>
                    <a:pt x="159" y="478"/>
                  </a:lnTo>
                  <a:lnTo>
                    <a:pt x="158" y="478"/>
                  </a:lnTo>
                  <a:lnTo>
                    <a:pt x="203" y="492"/>
                  </a:lnTo>
                  <a:lnTo>
                    <a:pt x="201" y="492"/>
                  </a:lnTo>
                  <a:lnTo>
                    <a:pt x="249" y="497"/>
                  </a:lnTo>
                  <a:lnTo>
                    <a:pt x="248" y="497"/>
                  </a:lnTo>
                  <a:lnTo>
                    <a:pt x="296" y="492"/>
                  </a:lnTo>
                  <a:lnTo>
                    <a:pt x="294" y="492"/>
                  </a:lnTo>
                  <a:lnTo>
                    <a:pt x="340" y="478"/>
                  </a:lnTo>
                  <a:lnTo>
                    <a:pt x="338" y="479"/>
                  </a:lnTo>
                  <a:lnTo>
                    <a:pt x="378" y="456"/>
                  </a:lnTo>
                  <a:lnTo>
                    <a:pt x="377" y="456"/>
                  </a:lnTo>
                  <a:lnTo>
                    <a:pt x="413" y="425"/>
                  </a:lnTo>
                  <a:lnTo>
                    <a:pt x="412" y="426"/>
                  </a:lnTo>
                  <a:lnTo>
                    <a:pt x="441" y="390"/>
                  </a:lnTo>
                  <a:lnTo>
                    <a:pt x="440" y="392"/>
                  </a:lnTo>
                  <a:lnTo>
                    <a:pt x="462" y="350"/>
                  </a:lnTo>
                  <a:lnTo>
                    <a:pt x="462" y="351"/>
                  </a:lnTo>
                  <a:lnTo>
                    <a:pt x="476" y="304"/>
                  </a:lnTo>
                  <a:lnTo>
                    <a:pt x="476" y="306"/>
                  </a:lnTo>
                  <a:lnTo>
                    <a:pt x="481" y="256"/>
                  </a:lnTo>
                  <a:lnTo>
                    <a:pt x="481" y="257"/>
                  </a:lnTo>
                  <a:lnTo>
                    <a:pt x="476" y="207"/>
                  </a:lnTo>
                  <a:close/>
                </a:path>
              </a:pathLst>
            </a:custGeom>
            <a:solidFill>
              <a:srgbClr val="FF0000"/>
            </a:solidFill>
            <a:ln w="6">
              <a:solidFill>
                <a:srgbClr val="FF0000"/>
              </a:solidFill>
              <a:bevel/>
              <a:headEnd/>
              <a:tailEnd/>
            </a:ln>
          </p:spPr>
          <p:txBody>
            <a:bodyPr/>
            <a:lstStyle/>
            <a:p>
              <a:endParaRPr lang="es-ES"/>
            </a:p>
          </p:txBody>
        </p:sp>
        <p:sp>
          <p:nvSpPr>
            <p:cNvPr id="6287" name="Freeform 546"/>
            <p:cNvSpPr>
              <a:spLocks noEditPoints="1"/>
            </p:cNvSpPr>
            <p:nvPr/>
          </p:nvSpPr>
          <p:spPr bwMode="auto">
            <a:xfrm>
              <a:off x="5241" y="1415"/>
              <a:ext cx="190" cy="184"/>
            </a:xfrm>
            <a:custGeom>
              <a:avLst/>
              <a:gdLst>
                <a:gd name="T0" fmla="*/ 0 w 512"/>
                <a:gd name="T1" fmla="*/ 0 h 496"/>
                <a:gd name="T2" fmla="*/ 0 w 512"/>
                <a:gd name="T3" fmla="*/ 0 h 496"/>
                <a:gd name="T4" fmla="*/ 0 w 512"/>
                <a:gd name="T5" fmla="*/ 0 h 496"/>
                <a:gd name="T6" fmla="*/ 0 w 512"/>
                <a:gd name="T7" fmla="*/ 0 h 496"/>
                <a:gd name="T8" fmla="*/ 0 w 512"/>
                <a:gd name="T9" fmla="*/ 0 h 496"/>
                <a:gd name="T10" fmla="*/ 0 w 512"/>
                <a:gd name="T11" fmla="*/ 0 h 496"/>
                <a:gd name="T12" fmla="*/ 0 w 512"/>
                <a:gd name="T13" fmla="*/ 0 h 496"/>
                <a:gd name="T14" fmla="*/ 0 w 512"/>
                <a:gd name="T15" fmla="*/ 0 h 496"/>
                <a:gd name="T16" fmla="*/ 0 w 512"/>
                <a:gd name="T17" fmla="*/ 0 h 496"/>
                <a:gd name="T18" fmla="*/ 0 w 512"/>
                <a:gd name="T19" fmla="*/ 0 h 496"/>
                <a:gd name="T20" fmla="*/ 0 w 512"/>
                <a:gd name="T21" fmla="*/ 0 h 496"/>
                <a:gd name="T22" fmla="*/ 0 w 512"/>
                <a:gd name="T23" fmla="*/ 0 h 496"/>
                <a:gd name="T24" fmla="*/ 0 w 512"/>
                <a:gd name="T25" fmla="*/ 0 h 496"/>
                <a:gd name="T26" fmla="*/ 0 w 512"/>
                <a:gd name="T27" fmla="*/ 0 h 496"/>
                <a:gd name="T28" fmla="*/ 0 w 512"/>
                <a:gd name="T29" fmla="*/ 0 h 496"/>
                <a:gd name="T30" fmla="*/ 0 w 512"/>
                <a:gd name="T31" fmla="*/ 0 h 496"/>
                <a:gd name="T32" fmla="*/ 0 w 512"/>
                <a:gd name="T33" fmla="*/ 0 h 496"/>
                <a:gd name="T34" fmla="*/ 0 w 512"/>
                <a:gd name="T35" fmla="*/ 0 h 496"/>
                <a:gd name="T36" fmla="*/ 0 w 512"/>
                <a:gd name="T37" fmla="*/ 0 h 496"/>
                <a:gd name="T38" fmla="*/ 0 w 512"/>
                <a:gd name="T39" fmla="*/ 0 h 496"/>
                <a:gd name="T40" fmla="*/ 0 w 512"/>
                <a:gd name="T41" fmla="*/ 0 h 496"/>
                <a:gd name="T42" fmla="*/ 0 w 512"/>
                <a:gd name="T43" fmla="*/ 0 h 496"/>
                <a:gd name="T44" fmla="*/ 0 w 512"/>
                <a:gd name="T45" fmla="*/ 0 h 496"/>
                <a:gd name="T46" fmla="*/ 0 w 512"/>
                <a:gd name="T47" fmla="*/ 0 h 496"/>
                <a:gd name="T48" fmla="*/ 0 w 512"/>
                <a:gd name="T49" fmla="*/ 0 h 496"/>
                <a:gd name="T50" fmla="*/ 0 w 512"/>
                <a:gd name="T51" fmla="*/ 0 h 496"/>
                <a:gd name="T52" fmla="*/ 0 w 512"/>
                <a:gd name="T53" fmla="*/ 0 h 496"/>
                <a:gd name="T54" fmla="*/ 0 w 512"/>
                <a:gd name="T55" fmla="*/ 0 h 496"/>
                <a:gd name="T56" fmla="*/ 0 w 512"/>
                <a:gd name="T57" fmla="*/ 0 h 496"/>
                <a:gd name="T58" fmla="*/ 0 w 512"/>
                <a:gd name="T59" fmla="*/ 0 h 496"/>
                <a:gd name="T60" fmla="*/ 0 w 512"/>
                <a:gd name="T61" fmla="*/ 0 h 496"/>
                <a:gd name="T62" fmla="*/ 0 w 512"/>
                <a:gd name="T63" fmla="*/ 0 h 496"/>
                <a:gd name="T64" fmla="*/ 0 w 512"/>
                <a:gd name="T65" fmla="*/ 0 h 496"/>
                <a:gd name="T66" fmla="*/ 0 w 512"/>
                <a:gd name="T67" fmla="*/ 0 h 496"/>
                <a:gd name="T68" fmla="*/ 0 w 512"/>
                <a:gd name="T69" fmla="*/ 0 h 496"/>
                <a:gd name="T70" fmla="*/ 0 w 512"/>
                <a:gd name="T71" fmla="*/ 0 h 496"/>
                <a:gd name="T72" fmla="*/ 0 w 512"/>
                <a:gd name="T73" fmla="*/ 0 h 496"/>
                <a:gd name="T74" fmla="*/ 0 w 512"/>
                <a:gd name="T75" fmla="*/ 0 h 496"/>
                <a:gd name="T76" fmla="*/ 0 w 512"/>
                <a:gd name="T77" fmla="*/ 0 h 496"/>
                <a:gd name="T78" fmla="*/ 0 w 512"/>
                <a:gd name="T79" fmla="*/ 0 h 496"/>
                <a:gd name="T80" fmla="*/ 0 w 512"/>
                <a:gd name="T81" fmla="*/ 0 h 496"/>
                <a:gd name="T82" fmla="*/ 0 w 512"/>
                <a:gd name="T83" fmla="*/ 0 h 496"/>
                <a:gd name="T84" fmla="*/ 0 w 512"/>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2"/>
                <a:gd name="T130" fmla="*/ 0 h 496"/>
                <a:gd name="T131" fmla="*/ 512 w 512"/>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2" h="496">
                  <a:moveTo>
                    <a:pt x="512" y="248"/>
                  </a:moveTo>
                  <a:cubicBezTo>
                    <a:pt x="512" y="248"/>
                    <a:pt x="512" y="249"/>
                    <a:pt x="512" y="249"/>
                  </a:cubicBezTo>
                  <a:lnTo>
                    <a:pt x="507" y="297"/>
                  </a:lnTo>
                  <a:cubicBezTo>
                    <a:pt x="507" y="298"/>
                    <a:pt x="507" y="298"/>
                    <a:pt x="507" y="299"/>
                  </a:cubicBezTo>
                  <a:lnTo>
                    <a:pt x="493" y="345"/>
                  </a:lnTo>
                  <a:cubicBezTo>
                    <a:pt x="493" y="345"/>
                    <a:pt x="493" y="346"/>
                    <a:pt x="492" y="346"/>
                  </a:cubicBezTo>
                  <a:lnTo>
                    <a:pt x="469" y="386"/>
                  </a:lnTo>
                  <a:cubicBezTo>
                    <a:pt x="469" y="387"/>
                    <a:pt x="469" y="387"/>
                    <a:pt x="469" y="388"/>
                  </a:cubicBezTo>
                  <a:lnTo>
                    <a:pt x="438" y="424"/>
                  </a:lnTo>
                  <a:cubicBezTo>
                    <a:pt x="437" y="424"/>
                    <a:pt x="437" y="424"/>
                    <a:pt x="436" y="425"/>
                  </a:cubicBezTo>
                  <a:lnTo>
                    <a:pt x="400" y="454"/>
                  </a:lnTo>
                  <a:cubicBezTo>
                    <a:pt x="400" y="454"/>
                    <a:pt x="400" y="454"/>
                    <a:pt x="399" y="455"/>
                  </a:cubicBezTo>
                  <a:lnTo>
                    <a:pt x="357" y="477"/>
                  </a:lnTo>
                  <a:cubicBezTo>
                    <a:pt x="357" y="477"/>
                    <a:pt x="356" y="477"/>
                    <a:pt x="356" y="477"/>
                  </a:cubicBezTo>
                  <a:lnTo>
                    <a:pt x="309" y="491"/>
                  </a:lnTo>
                  <a:cubicBezTo>
                    <a:pt x="308" y="491"/>
                    <a:pt x="308" y="491"/>
                    <a:pt x="307" y="491"/>
                  </a:cubicBezTo>
                  <a:lnTo>
                    <a:pt x="257" y="496"/>
                  </a:lnTo>
                  <a:cubicBezTo>
                    <a:pt x="257" y="496"/>
                    <a:pt x="256" y="496"/>
                    <a:pt x="256" y="496"/>
                  </a:cubicBezTo>
                  <a:lnTo>
                    <a:pt x="206" y="491"/>
                  </a:lnTo>
                  <a:cubicBezTo>
                    <a:pt x="205" y="491"/>
                    <a:pt x="205" y="491"/>
                    <a:pt x="204" y="491"/>
                  </a:cubicBezTo>
                  <a:lnTo>
                    <a:pt x="158" y="477"/>
                  </a:lnTo>
                  <a:cubicBezTo>
                    <a:pt x="158" y="477"/>
                    <a:pt x="157" y="477"/>
                    <a:pt x="157" y="477"/>
                  </a:cubicBezTo>
                  <a:lnTo>
                    <a:pt x="115" y="455"/>
                  </a:lnTo>
                  <a:cubicBezTo>
                    <a:pt x="114" y="454"/>
                    <a:pt x="114" y="454"/>
                    <a:pt x="114" y="454"/>
                  </a:cubicBezTo>
                  <a:lnTo>
                    <a:pt x="77" y="425"/>
                  </a:lnTo>
                  <a:cubicBezTo>
                    <a:pt x="76" y="424"/>
                    <a:pt x="76" y="424"/>
                    <a:pt x="75" y="424"/>
                  </a:cubicBezTo>
                  <a:lnTo>
                    <a:pt x="45" y="388"/>
                  </a:lnTo>
                  <a:cubicBezTo>
                    <a:pt x="45" y="387"/>
                    <a:pt x="45" y="387"/>
                    <a:pt x="45" y="386"/>
                  </a:cubicBezTo>
                  <a:lnTo>
                    <a:pt x="22" y="346"/>
                  </a:lnTo>
                  <a:cubicBezTo>
                    <a:pt x="21" y="346"/>
                    <a:pt x="21" y="345"/>
                    <a:pt x="21" y="345"/>
                  </a:cubicBezTo>
                  <a:lnTo>
                    <a:pt x="6" y="299"/>
                  </a:lnTo>
                  <a:cubicBezTo>
                    <a:pt x="6" y="298"/>
                    <a:pt x="6" y="298"/>
                    <a:pt x="6" y="297"/>
                  </a:cubicBezTo>
                  <a:lnTo>
                    <a:pt x="1" y="249"/>
                  </a:lnTo>
                  <a:cubicBezTo>
                    <a:pt x="0" y="249"/>
                    <a:pt x="0" y="248"/>
                    <a:pt x="1" y="248"/>
                  </a:cubicBezTo>
                  <a:lnTo>
                    <a:pt x="6" y="200"/>
                  </a:lnTo>
                  <a:cubicBezTo>
                    <a:pt x="6" y="199"/>
                    <a:pt x="6" y="198"/>
                    <a:pt x="6" y="198"/>
                  </a:cubicBezTo>
                  <a:lnTo>
                    <a:pt x="21" y="153"/>
                  </a:lnTo>
                  <a:cubicBezTo>
                    <a:pt x="21" y="152"/>
                    <a:pt x="21" y="152"/>
                    <a:pt x="21" y="152"/>
                  </a:cubicBezTo>
                  <a:lnTo>
                    <a:pt x="44" y="111"/>
                  </a:lnTo>
                  <a:cubicBezTo>
                    <a:pt x="45" y="110"/>
                    <a:pt x="45" y="110"/>
                    <a:pt x="45" y="109"/>
                  </a:cubicBezTo>
                  <a:lnTo>
                    <a:pt x="75" y="74"/>
                  </a:lnTo>
                  <a:cubicBezTo>
                    <a:pt x="76" y="74"/>
                    <a:pt x="76" y="74"/>
                    <a:pt x="76" y="73"/>
                  </a:cubicBezTo>
                  <a:lnTo>
                    <a:pt x="113" y="43"/>
                  </a:lnTo>
                  <a:cubicBezTo>
                    <a:pt x="114" y="43"/>
                    <a:pt x="114" y="43"/>
                    <a:pt x="115" y="42"/>
                  </a:cubicBezTo>
                  <a:lnTo>
                    <a:pt x="157" y="20"/>
                  </a:lnTo>
                  <a:cubicBezTo>
                    <a:pt x="157" y="20"/>
                    <a:pt x="158" y="20"/>
                    <a:pt x="158" y="20"/>
                  </a:cubicBezTo>
                  <a:lnTo>
                    <a:pt x="204" y="6"/>
                  </a:lnTo>
                  <a:cubicBezTo>
                    <a:pt x="205" y="6"/>
                    <a:pt x="205" y="6"/>
                    <a:pt x="206" y="6"/>
                  </a:cubicBezTo>
                  <a:lnTo>
                    <a:pt x="256" y="1"/>
                  </a:lnTo>
                  <a:cubicBezTo>
                    <a:pt x="256" y="0"/>
                    <a:pt x="257" y="0"/>
                    <a:pt x="257" y="1"/>
                  </a:cubicBezTo>
                  <a:lnTo>
                    <a:pt x="307" y="6"/>
                  </a:lnTo>
                  <a:cubicBezTo>
                    <a:pt x="308" y="6"/>
                    <a:pt x="308" y="6"/>
                    <a:pt x="309" y="6"/>
                  </a:cubicBezTo>
                  <a:lnTo>
                    <a:pt x="356" y="20"/>
                  </a:lnTo>
                  <a:cubicBezTo>
                    <a:pt x="356" y="20"/>
                    <a:pt x="357" y="20"/>
                    <a:pt x="357" y="20"/>
                  </a:cubicBezTo>
                  <a:lnTo>
                    <a:pt x="399" y="42"/>
                  </a:lnTo>
                  <a:cubicBezTo>
                    <a:pt x="400" y="43"/>
                    <a:pt x="400" y="43"/>
                    <a:pt x="401" y="43"/>
                  </a:cubicBezTo>
                  <a:lnTo>
                    <a:pt x="437" y="73"/>
                  </a:lnTo>
                  <a:cubicBezTo>
                    <a:pt x="437" y="74"/>
                    <a:pt x="437" y="74"/>
                    <a:pt x="437" y="74"/>
                  </a:cubicBezTo>
                  <a:lnTo>
                    <a:pt x="468" y="109"/>
                  </a:lnTo>
                  <a:cubicBezTo>
                    <a:pt x="469" y="110"/>
                    <a:pt x="469" y="110"/>
                    <a:pt x="469" y="111"/>
                  </a:cubicBezTo>
                  <a:lnTo>
                    <a:pt x="492" y="152"/>
                  </a:lnTo>
                  <a:cubicBezTo>
                    <a:pt x="493" y="152"/>
                    <a:pt x="493" y="153"/>
                    <a:pt x="493" y="153"/>
                  </a:cubicBezTo>
                  <a:lnTo>
                    <a:pt x="507" y="198"/>
                  </a:lnTo>
                  <a:cubicBezTo>
                    <a:pt x="507" y="199"/>
                    <a:pt x="507" y="199"/>
                    <a:pt x="507" y="200"/>
                  </a:cubicBezTo>
                  <a:lnTo>
                    <a:pt x="512" y="248"/>
                  </a:lnTo>
                  <a:close/>
                  <a:moveTo>
                    <a:pt x="492" y="201"/>
                  </a:moveTo>
                  <a:lnTo>
                    <a:pt x="492" y="203"/>
                  </a:lnTo>
                  <a:lnTo>
                    <a:pt x="478" y="158"/>
                  </a:lnTo>
                  <a:lnTo>
                    <a:pt x="478" y="159"/>
                  </a:lnTo>
                  <a:lnTo>
                    <a:pt x="455" y="118"/>
                  </a:lnTo>
                  <a:lnTo>
                    <a:pt x="456" y="120"/>
                  </a:lnTo>
                  <a:lnTo>
                    <a:pt x="425" y="85"/>
                  </a:lnTo>
                  <a:lnTo>
                    <a:pt x="426" y="86"/>
                  </a:lnTo>
                  <a:lnTo>
                    <a:pt x="390" y="56"/>
                  </a:lnTo>
                  <a:lnTo>
                    <a:pt x="392" y="57"/>
                  </a:lnTo>
                  <a:lnTo>
                    <a:pt x="350" y="35"/>
                  </a:lnTo>
                  <a:lnTo>
                    <a:pt x="351" y="35"/>
                  </a:lnTo>
                  <a:lnTo>
                    <a:pt x="304" y="21"/>
                  </a:lnTo>
                  <a:lnTo>
                    <a:pt x="306" y="21"/>
                  </a:lnTo>
                  <a:lnTo>
                    <a:pt x="256" y="16"/>
                  </a:lnTo>
                  <a:lnTo>
                    <a:pt x="257" y="16"/>
                  </a:lnTo>
                  <a:lnTo>
                    <a:pt x="207" y="21"/>
                  </a:lnTo>
                  <a:lnTo>
                    <a:pt x="209" y="21"/>
                  </a:lnTo>
                  <a:lnTo>
                    <a:pt x="163" y="35"/>
                  </a:lnTo>
                  <a:lnTo>
                    <a:pt x="164" y="35"/>
                  </a:lnTo>
                  <a:lnTo>
                    <a:pt x="122" y="57"/>
                  </a:lnTo>
                  <a:lnTo>
                    <a:pt x="124" y="56"/>
                  </a:lnTo>
                  <a:lnTo>
                    <a:pt x="87" y="86"/>
                  </a:lnTo>
                  <a:lnTo>
                    <a:pt x="88" y="85"/>
                  </a:lnTo>
                  <a:lnTo>
                    <a:pt x="58" y="120"/>
                  </a:lnTo>
                  <a:lnTo>
                    <a:pt x="58" y="118"/>
                  </a:lnTo>
                  <a:lnTo>
                    <a:pt x="35" y="159"/>
                  </a:lnTo>
                  <a:lnTo>
                    <a:pt x="36" y="158"/>
                  </a:lnTo>
                  <a:lnTo>
                    <a:pt x="21" y="203"/>
                  </a:lnTo>
                  <a:lnTo>
                    <a:pt x="21" y="201"/>
                  </a:lnTo>
                  <a:lnTo>
                    <a:pt x="16" y="249"/>
                  </a:lnTo>
                  <a:lnTo>
                    <a:pt x="16" y="248"/>
                  </a:lnTo>
                  <a:lnTo>
                    <a:pt x="21" y="296"/>
                  </a:lnTo>
                  <a:lnTo>
                    <a:pt x="21" y="294"/>
                  </a:lnTo>
                  <a:lnTo>
                    <a:pt x="36" y="340"/>
                  </a:lnTo>
                  <a:lnTo>
                    <a:pt x="35" y="338"/>
                  </a:lnTo>
                  <a:lnTo>
                    <a:pt x="58" y="378"/>
                  </a:lnTo>
                  <a:lnTo>
                    <a:pt x="58" y="377"/>
                  </a:lnTo>
                  <a:lnTo>
                    <a:pt x="88" y="413"/>
                  </a:lnTo>
                  <a:lnTo>
                    <a:pt x="86" y="412"/>
                  </a:lnTo>
                  <a:lnTo>
                    <a:pt x="123" y="441"/>
                  </a:lnTo>
                  <a:lnTo>
                    <a:pt x="122" y="440"/>
                  </a:lnTo>
                  <a:lnTo>
                    <a:pt x="164" y="462"/>
                  </a:lnTo>
                  <a:lnTo>
                    <a:pt x="163" y="462"/>
                  </a:lnTo>
                  <a:lnTo>
                    <a:pt x="209" y="476"/>
                  </a:lnTo>
                  <a:lnTo>
                    <a:pt x="207" y="476"/>
                  </a:lnTo>
                  <a:lnTo>
                    <a:pt x="257" y="481"/>
                  </a:lnTo>
                  <a:lnTo>
                    <a:pt x="256" y="481"/>
                  </a:lnTo>
                  <a:lnTo>
                    <a:pt x="306" y="476"/>
                  </a:lnTo>
                  <a:lnTo>
                    <a:pt x="304" y="476"/>
                  </a:lnTo>
                  <a:lnTo>
                    <a:pt x="351" y="462"/>
                  </a:lnTo>
                  <a:lnTo>
                    <a:pt x="350" y="462"/>
                  </a:lnTo>
                  <a:lnTo>
                    <a:pt x="392" y="440"/>
                  </a:lnTo>
                  <a:lnTo>
                    <a:pt x="390" y="441"/>
                  </a:lnTo>
                  <a:lnTo>
                    <a:pt x="426" y="412"/>
                  </a:lnTo>
                  <a:lnTo>
                    <a:pt x="425" y="413"/>
                  </a:lnTo>
                  <a:lnTo>
                    <a:pt x="456" y="377"/>
                  </a:lnTo>
                  <a:lnTo>
                    <a:pt x="456" y="378"/>
                  </a:lnTo>
                  <a:lnTo>
                    <a:pt x="479" y="338"/>
                  </a:lnTo>
                  <a:lnTo>
                    <a:pt x="478" y="340"/>
                  </a:lnTo>
                  <a:lnTo>
                    <a:pt x="492" y="294"/>
                  </a:lnTo>
                  <a:lnTo>
                    <a:pt x="492" y="296"/>
                  </a:lnTo>
                  <a:lnTo>
                    <a:pt x="497" y="248"/>
                  </a:lnTo>
                  <a:lnTo>
                    <a:pt x="497" y="249"/>
                  </a:lnTo>
                  <a:lnTo>
                    <a:pt x="492" y="201"/>
                  </a:lnTo>
                  <a:close/>
                </a:path>
              </a:pathLst>
            </a:custGeom>
            <a:solidFill>
              <a:srgbClr val="FF0000"/>
            </a:solidFill>
            <a:ln w="6">
              <a:solidFill>
                <a:srgbClr val="FF0000"/>
              </a:solidFill>
              <a:bevel/>
              <a:headEnd/>
              <a:tailEnd/>
            </a:ln>
          </p:spPr>
          <p:txBody>
            <a:bodyPr/>
            <a:lstStyle/>
            <a:p>
              <a:endParaRPr lang="es-ES"/>
            </a:p>
          </p:txBody>
        </p:sp>
        <p:sp>
          <p:nvSpPr>
            <p:cNvPr id="6288" name="Rectangle 547"/>
            <p:cNvSpPr>
              <a:spLocks noChangeArrowheads="1"/>
            </p:cNvSpPr>
            <p:nvPr/>
          </p:nvSpPr>
          <p:spPr bwMode="auto">
            <a:xfrm>
              <a:off x="491" y="3417"/>
              <a:ext cx="143"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0</a:t>
              </a:r>
              <a:endParaRPr lang="es-UY" altLang="es-ES" sz="2400">
                <a:latin typeface="Times New Roman" pitchFamily="18" charset="0"/>
              </a:endParaRPr>
            </a:p>
          </p:txBody>
        </p:sp>
        <p:sp>
          <p:nvSpPr>
            <p:cNvPr id="6289" name="Rectangle 548"/>
            <p:cNvSpPr>
              <a:spLocks noChangeArrowheads="1"/>
            </p:cNvSpPr>
            <p:nvPr/>
          </p:nvSpPr>
          <p:spPr bwMode="auto">
            <a:xfrm>
              <a:off x="372" y="3005"/>
              <a:ext cx="26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0,2</a:t>
              </a:r>
              <a:endParaRPr lang="es-UY" altLang="es-ES" sz="2400">
                <a:latin typeface="Times New Roman" pitchFamily="18" charset="0"/>
              </a:endParaRPr>
            </a:p>
          </p:txBody>
        </p:sp>
        <p:sp>
          <p:nvSpPr>
            <p:cNvPr id="6290" name="Rectangle 549"/>
            <p:cNvSpPr>
              <a:spLocks noChangeArrowheads="1"/>
            </p:cNvSpPr>
            <p:nvPr/>
          </p:nvSpPr>
          <p:spPr bwMode="auto">
            <a:xfrm>
              <a:off x="372" y="2591"/>
              <a:ext cx="26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0,4</a:t>
              </a:r>
              <a:endParaRPr lang="es-UY" altLang="es-ES" sz="2400">
                <a:latin typeface="Times New Roman" pitchFamily="18" charset="0"/>
              </a:endParaRPr>
            </a:p>
          </p:txBody>
        </p:sp>
        <p:sp>
          <p:nvSpPr>
            <p:cNvPr id="6291" name="Rectangle 550"/>
            <p:cNvSpPr>
              <a:spLocks noChangeArrowheads="1"/>
            </p:cNvSpPr>
            <p:nvPr/>
          </p:nvSpPr>
          <p:spPr bwMode="auto">
            <a:xfrm>
              <a:off x="372" y="2176"/>
              <a:ext cx="261"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0,6</a:t>
              </a:r>
              <a:endParaRPr lang="es-UY" altLang="es-ES" sz="2400">
                <a:latin typeface="Times New Roman" pitchFamily="18" charset="0"/>
              </a:endParaRPr>
            </a:p>
          </p:txBody>
        </p:sp>
        <p:sp>
          <p:nvSpPr>
            <p:cNvPr id="6292" name="Rectangle 551"/>
            <p:cNvSpPr>
              <a:spLocks noChangeArrowheads="1"/>
            </p:cNvSpPr>
            <p:nvPr/>
          </p:nvSpPr>
          <p:spPr bwMode="auto">
            <a:xfrm>
              <a:off x="372" y="1764"/>
              <a:ext cx="26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0,8</a:t>
              </a:r>
              <a:endParaRPr lang="es-UY" altLang="es-ES" sz="2400">
                <a:latin typeface="Times New Roman" pitchFamily="18" charset="0"/>
              </a:endParaRPr>
            </a:p>
          </p:txBody>
        </p:sp>
        <p:sp>
          <p:nvSpPr>
            <p:cNvPr id="6293" name="Rectangle 552"/>
            <p:cNvSpPr>
              <a:spLocks noChangeArrowheads="1"/>
            </p:cNvSpPr>
            <p:nvPr/>
          </p:nvSpPr>
          <p:spPr bwMode="auto">
            <a:xfrm>
              <a:off x="491" y="1350"/>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a:t>
              </a:r>
              <a:endParaRPr lang="es-UY" altLang="es-ES" sz="2400">
                <a:latin typeface="Times New Roman" pitchFamily="18" charset="0"/>
              </a:endParaRPr>
            </a:p>
          </p:txBody>
        </p:sp>
        <p:sp>
          <p:nvSpPr>
            <p:cNvPr id="6294" name="Rectangle 553"/>
            <p:cNvSpPr>
              <a:spLocks noChangeArrowheads="1"/>
            </p:cNvSpPr>
            <p:nvPr/>
          </p:nvSpPr>
          <p:spPr bwMode="auto">
            <a:xfrm>
              <a:off x="372" y="936"/>
              <a:ext cx="261"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1,2</a:t>
              </a:r>
              <a:endParaRPr lang="es-UY" altLang="es-ES" sz="2400">
                <a:latin typeface="Times New Roman" pitchFamily="18" charset="0"/>
              </a:endParaRPr>
            </a:p>
          </p:txBody>
        </p:sp>
        <p:sp>
          <p:nvSpPr>
            <p:cNvPr id="6295" name="Rectangle 554"/>
            <p:cNvSpPr>
              <a:spLocks noChangeArrowheads="1"/>
            </p:cNvSpPr>
            <p:nvPr/>
          </p:nvSpPr>
          <p:spPr bwMode="auto">
            <a:xfrm>
              <a:off x="372" y="523"/>
              <a:ext cx="26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1,4</a:t>
              </a:r>
              <a:endParaRPr lang="es-UY" altLang="es-ES" sz="2400">
                <a:latin typeface="Times New Roman" pitchFamily="18" charset="0"/>
              </a:endParaRPr>
            </a:p>
          </p:txBody>
        </p:sp>
        <p:sp>
          <p:nvSpPr>
            <p:cNvPr id="6296" name="Rectangle 555"/>
            <p:cNvSpPr>
              <a:spLocks noChangeArrowheads="1"/>
            </p:cNvSpPr>
            <p:nvPr/>
          </p:nvSpPr>
          <p:spPr bwMode="auto">
            <a:xfrm>
              <a:off x="653"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a:t>
              </a:r>
              <a:endParaRPr lang="es-UY" altLang="es-ES" sz="2400">
                <a:latin typeface="Times New Roman" pitchFamily="18" charset="0"/>
              </a:endParaRPr>
            </a:p>
          </p:txBody>
        </p:sp>
        <p:sp>
          <p:nvSpPr>
            <p:cNvPr id="6297" name="Rectangle 556"/>
            <p:cNvSpPr>
              <a:spLocks noChangeArrowheads="1"/>
            </p:cNvSpPr>
            <p:nvPr/>
          </p:nvSpPr>
          <p:spPr bwMode="auto">
            <a:xfrm>
              <a:off x="1082"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2</a:t>
              </a:r>
              <a:endParaRPr lang="es-UY" altLang="es-ES" sz="2400">
                <a:latin typeface="Times New Roman" pitchFamily="18" charset="0"/>
              </a:endParaRPr>
            </a:p>
          </p:txBody>
        </p:sp>
        <p:sp>
          <p:nvSpPr>
            <p:cNvPr id="6298" name="Rectangle 557"/>
            <p:cNvSpPr>
              <a:spLocks noChangeArrowheads="1"/>
            </p:cNvSpPr>
            <p:nvPr/>
          </p:nvSpPr>
          <p:spPr bwMode="auto">
            <a:xfrm>
              <a:off x="1511"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3</a:t>
              </a:r>
              <a:endParaRPr lang="es-UY" altLang="es-ES" sz="2400">
                <a:latin typeface="Times New Roman" pitchFamily="18" charset="0"/>
              </a:endParaRPr>
            </a:p>
          </p:txBody>
        </p:sp>
        <p:sp>
          <p:nvSpPr>
            <p:cNvPr id="6299" name="Rectangle 558"/>
            <p:cNvSpPr>
              <a:spLocks noChangeArrowheads="1"/>
            </p:cNvSpPr>
            <p:nvPr/>
          </p:nvSpPr>
          <p:spPr bwMode="auto">
            <a:xfrm>
              <a:off x="1940"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4</a:t>
              </a:r>
              <a:endParaRPr lang="es-UY" altLang="es-ES" sz="2400">
                <a:latin typeface="Times New Roman" pitchFamily="18" charset="0"/>
              </a:endParaRPr>
            </a:p>
          </p:txBody>
        </p:sp>
        <p:sp>
          <p:nvSpPr>
            <p:cNvPr id="6300" name="Rectangle 559"/>
            <p:cNvSpPr>
              <a:spLocks noChangeArrowheads="1"/>
            </p:cNvSpPr>
            <p:nvPr/>
          </p:nvSpPr>
          <p:spPr bwMode="auto">
            <a:xfrm>
              <a:off x="2369"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5</a:t>
              </a:r>
              <a:endParaRPr lang="es-UY" altLang="es-ES" sz="2400">
                <a:latin typeface="Times New Roman" pitchFamily="18" charset="0"/>
              </a:endParaRPr>
            </a:p>
          </p:txBody>
        </p:sp>
        <p:sp>
          <p:nvSpPr>
            <p:cNvPr id="6301" name="Rectangle 560"/>
            <p:cNvSpPr>
              <a:spLocks noChangeArrowheads="1"/>
            </p:cNvSpPr>
            <p:nvPr/>
          </p:nvSpPr>
          <p:spPr bwMode="auto">
            <a:xfrm>
              <a:off x="2798"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6</a:t>
              </a:r>
              <a:endParaRPr lang="es-UY" altLang="es-ES" sz="2400">
                <a:latin typeface="Times New Roman" pitchFamily="18" charset="0"/>
              </a:endParaRPr>
            </a:p>
          </p:txBody>
        </p:sp>
        <p:sp>
          <p:nvSpPr>
            <p:cNvPr id="6302" name="Rectangle 561"/>
            <p:cNvSpPr>
              <a:spLocks noChangeArrowheads="1"/>
            </p:cNvSpPr>
            <p:nvPr/>
          </p:nvSpPr>
          <p:spPr bwMode="auto">
            <a:xfrm>
              <a:off x="3227"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7</a:t>
              </a:r>
              <a:endParaRPr lang="es-UY" altLang="es-ES" sz="2400">
                <a:latin typeface="Times New Roman" pitchFamily="18" charset="0"/>
              </a:endParaRPr>
            </a:p>
          </p:txBody>
        </p:sp>
        <p:sp>
          <p:nvSpPr>
            <p:cNvPr id="6303" name="Rectangle 562"/>
            <p:cNvSpPr>
              <a:spLocks noChangeArrowheads="1"/>
            </p:cNvSpPr>
            <p:nvPr/>
          </p:nvSpPr>
          <p:spPr bwMode="auto">
            <a:xfrm>
              <a:off x="3656"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8</a:t>
              </a:r>
              <a:endParaRPr lang="es-UY" altLang="es-ES" sz="2400">
                <a:latin typeface="Times New Roman" pitchFamily="18" charset="0"/>
              </a:endParaRPr>
            </a:p>
          </p:txBody>
        </p:sp>
        <p:sp>
          <p:nvSpPr>
            <p:cNvPr id="6304" name="Rectangle 563"/>
            <p:cNvSpPr>
              <a:spLocks noChangeArrowheads="1"/>
            </p:cNvSpPr>
            <p:nvPr/>
          </p:nvSpPr>
          <p:spPr bwMode="auto">
            <a:xfrm>
              <a:off x="4085" y="3627"/>
              <a:ext cx="14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9</a:t>
              </a:r>
              <a:endParaRPr lang="es-UY" altLang="es-ES" sz="2400">
                <a:latin typeface="Times New Roman" pitchFamily="18" charset="0"/>
              </a:endParaRPr>
            </a:p>
          </p:txBody>
        </p:sp>
        <p:sp>
          <p:nvSpPr>
            <p:cNvPr id="6305" name="Rectangle 564"/>
            <p:cNvSpPr>
              <a:spLocks noChangeArrowheads="1"/>
            </p:cNvSpPr>
            <p:nvPr/>
          </p:nvSpPr>
          <p:spPr bwMode="auto">
            <a:xfrm>
              <a:off x="4472" y="3627"/>
              <a:ext cx="225"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10</a:t>
              </a:r>
              <a:endParaRPr lang="es-UY" altLang="es-ES" sz="2400">
                <a:latin typeface="Times New Roman" pitchFamily="18" charset="0"/>
              </a:endParaRPr>
            </a:p>
          </p:txBody>
        </p:sp>
        <p:sp>
          <p:nvSpPr>
            <p:cNvPr id="6306" name="Rectangle 565"/>
            <p:cNvSpPr>
              <a:spLocks noChangeArrowheads="1"/>
            </p:cNvSpPr>
            <p:nvPr/>
          </p:nvSpPr>
          <p:spPr bwMode="auto">
            <a:xfrm>
              <a:off x="4907" y="3627"/>
              <a:ext cx="22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11</a:t>
              </a:r>
              <a:endParaRPr lang="es-UY" altLang="es-ES" sz="2400">
                <a:latin typeface="Times New Roman" pitchFamily="18" charset="0"/>
              </a:endParaRPr>
            </a:p>
          </p:txBody>
        </p:sp>
        <p:sp>
          <p:nvSpPr>
            <p:cNvPr id="6307" name="Rectangle 566"/>
            <p:cNvSpPr>
              <a:spLocks noChangeArrowheads="1"/>
            </p:cNvSpPr>
            <p:nvPr/>
          </p:nvSpPr>
          <p:spPr bwMode="auto">
            <a:xfrm>
              <a:off x="5330" y="3627"/>
              <a:ext cx="225"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12</a:t>
              </a:r>
              <a:endParaRPr lang="es-UY" altLang="es-ES" sz="2400">
                <a:latin typeface="Times New Roman" pitchFamily="18" charset="0"/>
              </a:endParaRPr>
            </a:p>
          </p:txBody>
        </p:sp>
        <p:sp>
          <p:nvSpPr>
            <p:cNvPr id="6308" name="Rectangle 567"/>
            <p:cNvSpPr>
              <a:spLocks noChangeArrowheads="1"/>
            </p:cNvSpPr>
            <p:nvPr/>
          </p:nvSpPr>
          <p:spPr bwMode="auto">
            <a:xfrm rot="-5400000">
              <a:off x="-1334" y="1959"/>
              <a:ext cx="308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2400" b="1">
                  <a:solidFill>
                    <a:srgbClr val="000000"/>
                  </a:solidFill>
                  <a:latin typeface="Arial" pitchFamily="34" charset="0"/>
                </a:rPr>
                <a:t>Energía esperada / energía media</a:t>
              </a:r>
              <a:endParaRPr lang="es-UY" altLang="es-ES" sz="2400">
                <a:latin typeface="Times New Roman" pitchFamily="18" charset="0"/>
              </a:endParaRPr>
            </a:p>
          </p:txBody>
        </p:sp>
        <p:sp>
          <p:nvSpPr>
            <p:cNvPr id="6309" name="Rectangle 568"/>
            <p:cNvSpPr>
              <a:spLocks noChangeArrowheads="1"/>
            </p:cNvSpPr>
            <p:nvPr/>
          </p:nvSpPr>
          <p:spPr bwMode="auto">
            <a:xfrm>
              <a:off x="2647" y="3828"/>
              <a:ext cx="283"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b="1">
                  <a:solidFill>
                    <a:srgbClr val="000000"/>
                  </a:solidFill>
                  <a:latin typeface="Arial" pitchFamily="34" charset="0"/>
                </a:rPr>
                <a:t>Mes</a:t>
              </a:r>
              <a:endParaRPr lang="es-UY" altLang="es-ES" sz="2400">
                <a:latin typeface="Times New Roman" pitchFamily="18" charset="0"/>
              </a:endParaRPr>
            </a:p>
          </p:txBody>
        </p:sp>
        <p:sp>
          <p:nvSpPr>
            <p:cNvPr id="6310" name="Rectangle 569"/>
            <p:cNvSpPr>
              <a:spLocks noChangeArrowheads="1"/>
            </p:cNvSpPr>
            <p:nvPr/>
          </p:nvSpPr>
          <p:spPr bwMode="auto">
            <a:xfrm>
              <a:off x="3911" y="1952"/>
              <a:ext cx="1019" cy="12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311" name="Freeform 570"/>
            <p:cNvSpPr>
              <a:spLocks noEditPoints="1"/>
            </p:cNvSpPr>
            <p:nvPr/>
          </p:nvSpPr>
          <p:spPr bwMode="auto">
            <a:xfrm>
              <a:off x="3908" y="1949"/>
              <a:ext cx="1025" cy="1262"/>
            </a:xfrm>
            <a:custGeom>
              <a:avLst/>
              <a:gdLst>
                <a:gd name="T0" fmla="*/ 0 w 2768"/>
                <a:gd name="T1" fmla="*/ 0 h 3408"/>
                <a:gd name="T2" fmla="*/ 0 w 2768"/>
                <a:gd name="T3" fmla="*/ 0 h 3408"/>
                <a:gd name="T4" fmla="*/ 0 w 2768"/>
                <a:gd name="T5" fmla="*/ 0 h 3408"/>
                <a:gd name="T6" fmla="*/ 0 w 2768"/>
                <a:gd name="T7" fmla="*/ 0 h 3408"/>
                <a:gd name="T8" fmla="*/ 0 w 2768"/>
                <a:gd name="T9" fmla="*/ 0 h 3408"/>
                <a:gd name="T10" fmla="*/ 0 w 2768"/>
                <a:gd name="T11" fmla="*/ 0 h 3408"/>
                <a:gd name="T12" fmla="*/ 0 w 2768"/>
                <a:gd name="T13" fmla="*/ 0 h 3408"/>
                <a:gd name="T14" fmla="*/ 0 w 2768"/>
                <a:gd name="T15" fmla="*/ 0 h 3408"/>
                <a:gd name="T16" fmla="*/ 0 w 2768"/>
                <a:gd name="T17" fmla="*/ 0 h 3408"/>
                <a:gd name="T18" fmla="*/ 0 w 2768"/>
                <a:gd name="T19" fmla="*/ 0 h 3408"/>
                <a:gd name="T20" fmla="*/ 0 w 2768"/>
                <a:gd name="T21" fmla="*/ 0 h 3408"/>
                <a:gd name="T22" fmla="*/ 0 w 2768"/>
                <a:gd name="T23" fmla="*/ 0 h 3408"/>
                <a:gd name="T24" fmla="*/ 0 w 2768"/>
                <a:gd name="T25" fmla="*/ 0 h 3408"/>
                <a:gd name="T26" fmla="*/ 0 w 2768"/>
                <a:gd name="T27" fmla="*/ 0 h 3408"/>
                <a:gd name="T28" fmla="*/ 0 w 2768"/>
                <a:gd name="T29" fmla="*/ 0 h 3408"/>
                <a:gd name="T30" fmla="*/ 0 w 2768"/>
                <a:gd name="T31" fmla="*/ 0 h 3408"/>
                <a:gd name="T32" fmla="*/ 0 w 2768"/>
                <a:gd name="T33" fmla="*/ 0 h 3408"/>
                <a:gd name="T34" fmla="*/ 0 w 2768"/>
                <a:gd name="T35" fmla="*/ 0 h 34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768"/>
                <a:gd name="T55" fmla="*/ 0 h 3408"/>
                <a:gd name="T56" fmla="*/ 2768 w 2768"/>
                <a:gd name="T57" fmla="*/ 3408 h 340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768" h="3408">
                  <a:moveTo>
                    <a:pt x="0" y="8"/>
                  </a:moveTo>
                  <a:cubicBezTo>
                    <a:pt x="0" y="4"/>
                    <a:pt x="4" y="0"/>
                    <a:pt x="8" y="0"/>
                  </a:cubicBezTo>
                  <a:lnTo>
                    <a:pt x="2760" y="0"/>
                  </a:lnTo>
                  <a:cubicBezTo>
                    <a:pt x="2765" y="0"/>
                    <a:pt x="2768" y="4"/>
                    <a:pt x="2768" y="8"/>
                  </a:cubicBezTo>
                  <a:lnTo>
                    <a:pt x="2768" y="3400"/>
                  </a:lnTo>
                  <a:cubicBezTo>
                    <a:pt x="2768" y="3405"/>
                    <a:pt x="2765" y="3408"/>
                    <a:pt x="2760" y="3408"/>
                  </a:cubicBezTo>
                  <a:lnTo>
                    <a:pt x="8" y="3408"/>
                  </a:lnTo>
                  <a:cubicBezTo>
                    <a:pt x="4" y="3408"/>
                    <a:pt x="0" y="3405"/>
                    <a:pt x="0" y="3400"/>
                  </a:cubicBezTo>
                  <a:lnTo>
                    <a:pt x="0" y="8"/>
                  </a:lnTo>
                  <a:close/>
                  <a:moveTo>
                    <a:pt x="16" y="3400"/>
                  </a:moveTo>
                  <a:lnTo>
                    <a:pt x="8" y="3392"/>
                  </a:lnTo>
                  <a:lnTo>
                    <a:pt x="2760" y="3392"/>
                  </a:lnTo>
                  <a:lnTo>
                    <a:pt x="2752" y="3400"/>
                  </a:lnTo>
                  <a:lnTo>
                    <a:pt x="2752" y="8"/>
                  </a:lnTo>
                  <a:lnTo>
                    <a:pt x="2760" y="16"/>
                  </a:lnTo>
                  <a:lnTo>
                    <a:pt x="8" y="16"/>
                  </a:lnTo>
                  <a:lnTo>
                    <a:pt x="16" y="8"/>
                  </a:lnTo>
                  <a:lnTo>
                    <a:pt x="16" y="3400"/>
                  </a:lnTo>
                  <a:close/>
                </a:path>
              </a:pathLst>
            </a:custGeom>
            <a:solidFill>
              <a:srgbClr val="000000"/>
            </a:solidFill>
            <a:ln w="6">
              <a:solidFill>
                <a:srgbClr val="000000"/>
              </a:solidFill>
              <a:bevel/>
              <a:headEnd/>
              <a:tailEnd/>
            </a:ln>
          </p:spPr>
          <p:txBody>
            <a:bodyPr/>
            <a:lstStyle/>
            <a:p>
              <a:endParaRPr lang="es-ES"/>
            </a:p>
          </p:txBody>
        </p:sp>
        <p:sp>
          <p:nvSpPr>
            <p:cNvPr id="6312" name="Freeform 571"/>
            <p:cNvSpPr>
              <a:spLocks/>
            </p:cNvSpPr>
            <p:nvPr/>
          </p:nvSpPr>
          <p:spPr bwMode="auto">
            <a:xfrm>
              <a:off x="4062" y="2097"/>
              <a:ext cx="172" cy="23"/>
            </a:xfrm>
            <a:custGeom>
              <a:avLst/>
              <a:gdLst>
                <a:gd name="T0" fmla="*/ 0 w 464"/>
                <a:gd name="T1" fmla="*/ 0 h 64"/>
                <a:gd name="T2" fmla="*/ 0 w 464"/>
                <a:gd name="T3" fmla="*/ 0 h 64"/>
                <a:gd name="T4" fmla="*/ 0 w 464"/>
                <a:gd name="T5" fmla="*/ 0 h 64"/>
                <a:gd name="T6" fmla="*/ 0 w 464"/>
                <a:gd name="T7" fmla="*/ 0 h 64"/>
                <a:gd name="T8" fmla="*/ 0 w 464"/>
                <a:gd name="T9" fmla="*/ 0 h 64"/>
                <a:gd name="T10" fmla="*/ 0 w 464"/>
                <a:gd name="T11" fmla="*/ 0 h 64"/>
                <a:gd name="T12" fmla="*/ 0 w 464"/>
                <a:gd name="T13" fmla="*/ 0 h 64"/>
                <a:gd name="T14" fmla="*/ 0 60000 65536"/>
                <a:gd name="T15" fmla="*/ 0 60000 65536"/>
                <a:gd name="T16" fmla="*/ 0 60000 65536"/>
                <a:gd name="T17" fmla="*/ 0 60000 65536"/>
                <a:gd name="T18" fmla="*/ 0 60000 65536"/>
                <a:gd name="T19" fmla="*/ 0 60000 65536"/>
                <a:gd name="T20" fmla="*/ 0 60000 65536"/>
                <a:gd name="T21" fmla="*/ 0 w 464"/>
                <a:gd name="T22" fmla="*/ 0 h 64"/>
                <a:gd name="T23" fmla="*/ 464 w 464"/>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4" h="64">
                  <a:moveTo>
                    <a:pt x="32" y="0"/>
                  </a:moveTo>
                  <a:lnTo>
                    <a:pt x="432" y="0"/>
                  </a:lnTo>
                  <a:cubicBezTo>
                    <a:pt x="450" y="0"/>
                    <a:pt x="464" y="15"/>
                    <a:pt x="464" y="32"/>
                  </a:cubicBezTo>
                  <a:cubicBezTo>
                    <a:pt x="464" y="50"/>
                    <a:pt x="450" y="64"/>
                    <a:pt x="432" y="64"/>
                  </a:cubicBezTo>
                  <a:lnTo>
                    <a:pt x="32" y="64"/>
                  </a:lnTo>
                  <a:cubicBezTo>
                    <a:pt x="15" y="64"/>
                    <a:pt x="0" y="50"/>
                    <a:pt x="0" y="32"/>
                  </a:cubicBezTo>
                  <a:cubicBezTo>
                    <a:pt x="0" y="15"/>
                    <a:pt x="15" y="0"/>
                    <a:pt x="32" y="0"/>
                  </a:cubicBezTo>
                  <a:close/>
                </a:path>
              </a:pathLst>
            </a:custGeom>
            <a:solidFill>
              <a:srgbClr val="00FF00"/>
            </a:solidFill>
            <a:ln w="6">
              <a:solidFill>
                <a:srgbClr val="00FF00"/>
              </a:solidFill>
              <a:bevel/>
              <a:headEnd/>
              <a:tailEnd/>
            </a:ln>
          </p:spPr>
          <p:txBody>
            <a:bodyPr/>
            <a:lstStyle/>
            <a:p>
              <a:endParaRPr lang="es-ES"/>
            </a:p>
          </p:txBody>
        </p:sp>
        <p:sp>
          <p:nvSpPr>
            <p:cNvPr id="6313" name="Freeform 572"/>
            <p:cNvSpPr>
              <a:spLocks/>
            </p:cNvSpPr>
            <p:nvPr/>
          </p:nvSpPr>
          <p:spPr bwMode="auto">
            <a:xfrm>
              <a:off x="4113" y="2076"/>
              <a:ext cx="71" cy="71"/>
            </a:xfrm>
            <a:custGeom>
              <a:avLst/>
              <a:gdLst>
                <a:gd name="T0" fmla="*/ 35 w 71"/>
                <a:gd name="T1" fmla="*/ 71 h 71"/>
                <a:gd name="T2" fmla="*/ 0 w 71"/>
                <a:gd name="T3" fmla="*/ 36 h 71"/>
                <a:gd name="T4" fmla="*/ 35 w 71"/>
                <a:gd name="T5" fmla="*/ 0 h 71"/>
                <a:gd name="T6" fmla="*/ 71 w 71"/>
                <a:gd name="T7" fmla="*/ 36 h 71"/>
                <a:gd name="T8" fmla="*/ 35 w 71"/>
                <a:gd name="T9" fmla="*/ 71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71"/>
                  </a:moveTo>
                  <a:lnTo>
                    <a:pt x="0" y="36"/>
                  </a:lnTo>
                  <a:lnTo>
                    <a:pt x="35" y="0"/>
                  </a:lnTo>
                  <a:lnTo>
                    <a:pt x="71" y="36"/>
                  </a:lnTo>
                  <a:lnTo>
                    <a:pt x="35" y="71"/>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14" name="Freeform 573"/>
            <p:cNvSpPr>
              <a:spLocks noEditPoints="1"/>
            </p:cNvSpPr>
            <p:nvPr/>
          </p:nvSpPr>
          <p:spPr bwMode="auto">
            <a:xfrm>
              <a:off x="4110" y="2073"/>
              <a:ext cx="77" cy="77"/>
            </a:xfrm>
            <a:custGeom>
              <a:avLst/>
              <a:gdLst>
                <a:gd name="T0" fmla="*/ 0 w 209"/>
                <a:gd name="T1" fmla="*/ 0 h 209"/>
                <a:gd name="T2" fmla="*/ 0 w 209"/>
                <a:gd name="T3" fmla="*/ 0 h 209"/>
                <a:gd name="T4" fmla="*/ 0 w 209"/>
                <a:gd name="T5" fmla="*/ 0 h 209"/>
                <a:gd name="T6" fmla="*/ 0 w 209"/>
                <a:gd name="T7" fmla="*/ 0 h 209"/>
                <a:gd name="T8" fmla="*/ 0 w 209"/>
                <a:gd name="T9" fmla="*/ 0 h 209"/>
                <a:gd name="T10" fmla="*/ 0 w 209"/>
                <a:gd name="T11" fmla="*/ 0 h 209"/>
                <a:gd name="T12" fmla="*/ 0 w 209"/>
                <a:gd name="T13" fmla="*/ 0 h 209"/>
                <a:gd name="T14" fmla="*/ 0 w 209"/>
                <a:gd name="T15" fmla="*/ 0 h 209"/>
                <a:gd name="T16" fmla="*/ 0 w 209"/>
                <a:gd name="T17" fmla="*/ 0 h 209"/>
                <a:gd name="T18" fmla="*/ 0 w 209"/>
                <a:gd name="T19" fmla="*/ 0 h 209"/>
                <a:gd name="T20" fmla="*/ 0 w 209"/>
                <a:gd name="T21" fmla="*/ 0 h 209"/>
                <a:gd name="T22" fmla="*/ 0 w 209"/>
                <a:gd name="T23" fmla="*/ 0 h 209"/>
                <a:gd name="T24" fmla="*/ 0 w 209"/>
                <a:gd name="T25" fmla="*/ 0 h 209"/>
                <a:gd name="T26" fmla="*/ 0 w 209"/>
                <a:gd name="T27" fmla="*/ 0 h 209"/>
                <a:gd name="T28" fmla="*/ 0 w 209"/>
                <a:gd name="T29" fmla="*/ 0 h 209"/>
                <a:gd name="T30" fmla="*/ 0 w 209"/>
                <a:gd name="T31" fmla="*/ 0 h 209"/>
                <a:gd name="T32" fmla="*/ 0 w 209"/>
                <a:gd name="T33" fmla="*/ 0 h 209"/>
                <a:gd name="T34" fmla="*/ 0 w 209"/>
                <a:gd name="T35" fmla="*/ 0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9"/>
                <a:gd name="T55" fmla="*/ 0 h 209"/>
                <a:gd name="T56" fmla="*/ 209 w 209"/>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9" h="209">
                  <a:moveTo>
                    <a:pt x="110" y="206"/>
                  </a:moveTo>
                  <a:cubicBezTo>
                    <a:pt x="107" y="209"/>
                    <a:pt x="102" y="209"/>
                    <a:pt x="99" y="206"/>
                  </a:cubicBezTo>
                  <a:lnTo>
                    <a:pt x="3" y="110"/>
                  </a:lnTo>
                  <a:cubicBezTo>
                    <a:pt x="0" y="107"/>
                    <a:pt x="0" y="102"/>
                    <a:pt x="3" y="99"/>
                  </a:cubicBezTo>
                  <a:lnTo>
                    <a:pt x="99" y="3"/>
                  </a:lnTo>
                  <a:cubicBezTo>
                    <a:pt x="102" y="0"/>
                    <a:pt x="107" y="0"/>
                    <a:pt x="110" y="3"/>
                  </a:cubicBezTo>
                  <a:lnTo>
                    <a:pt x="206" y="99"/>
                  </a:lnTo>
                  <a:cubicBezTo>
                    <a:pt x="209" y="102"/>
                    <a:pt x="209" y="107"/>
                    <a:pt x="206" y="110"/>
                  </a:cubicBezTo>
                  <a:lnTo>
                    <a:pt x="110" y="206"/>
                  </a:lnTo>
                  <a:close/>
                  <a:moveTo>
                    <a:pt x="195" y="99"/>
                  </a:moveTo>
                  <a:lnTo>
                    <a:pt x="195" y="110"/>
                  </a:lnTo>
                  <a:lnTo>
                    <a:pt x="99" y="14"/>
                  </a:lnTo>
                  <a:lnTo>
                    <a:pt x="110" y="14"/>
                  </a:lnTo>
                  <a:lnTo>
                    <a:pt x="14" y="110"/>
                  </a:lnTo>
                  <a:lnTo>
                    <a:pt x="14" y="99"/>
                  </a:lnTo>
                  <a:lnTo>
                    <a:pt x="110" y="195"/>
                  </a:lnTo>
                  <a:lnTo>
                    <a:pt x="99" y="195"/>
                  </a:lnTo>
                  <a:lnTo>
                    <a:pt x="195" y="99"/>
                  </a:lnTo>
                  <a:close/>
                </a:path>
              </a:pathLst>
            </a:custGeom>
            <a:solidFill>
              <a:srgbClr val="00FF00"/>
            </a:solidFill>
            <a:ln w="6">
              <a:solidFill>
                <a:srgbClr val="00FF00"/>
              </a:solidFill>
              <a:bevel/>
              <a:headEnd/>
              <a:tailEnd/>
            </a:ln>
          </p:spPr>
          <p:txBody>
            <a:bodyPr/>
            <a:lstStyle/>
            <a:p>
              <a:endParaRPr lang="es-ES"/>
            </a:p>
          </p:txBody>
        </p:sp>
        <p:sp>
          <p:nvSpPr>
            <p:cNvPr id="6315" name="Rectangle 574"/>
            <p:cNvSpPr>
              <a:spLocks noChangeArrowheads="1"/>
            </p:cNvSpPr>
            <p:nvPr/>
          </p:nvSpPr>
          <p:spPr bwMode="auto">
            <a:xfrm>
              <a:off x="4244" y="2043"/>
              <a:ext cx="39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a:solidFill>
                    <a:srgbClr val="000000"/>
                  </a:solidFill>
                  <a:latin typeface="Arial" pitchFamily="34" charset="0"/>
                </a:rPr>
                <a:t>Eólica</a:t>
              </a:r>
              <a:endParaRPr lang="es-UY" altLang="es-ES" sz="2400">
                <a:latin typeface="Times New Roman" pitchFamily="18" charset="0"/>
              </a:endParaRPr>
            </a:p>
          </p:txBody>
        </p:sp>
        <p:sp>
          <p:nvSpPr>
            <p:cNvPr id="6316" name="Freeform 575"/>
            <p:cNvSpPr>
              <a:spLocks/>
            </p:cNvSpPr>
            <p:nvPr/>
          </p:nvSpPr>
          <p:spPr bwMode="auto">
            <a:xfrm>
              <a:off x="4062" y="2411"/>
              <a:ext cx="172" cy="24"/>
            </a:xfrm>
            <a:custGeom>
              <a:avLst/>
              <a:gdLst>
                <a:gd name="T0" fmla="*/ 0 w 464"/>
                <a:gd name="T1" fmla="*/ 0 h 64"/>
                <a:gd name="T2" fmla="*/ 0 w 464"/>
                <a:gd name="T3" fmla="*/ 0 h 64"/>
                <a:gd name="T4" fmla="*/ 0 w 464"/>
                <a:gd name="T5" fmla="*/ 0 h 64"/>
                <a:gd name="T6" fmla="*/ 0 w 464"/>
                <a:gd name="T7" fmla="*/ 0 h 64"/>
                <a:gd name="T8" fmla="*/ 0 w 464"/>
                <a:gd name="T9" fmla="*/ 0 h 64"/>
                <a:gd name="T10" fmla="*/ 0 w 464"/>
                <a:gd name="T11" fmla="*/ 0 h 64"/>
                <a:gd name="T12" fmla="*/ 0 w 464"/>
                <a:gd name="T13" fmla="*/ 0 h 64"/>
                <a:gd name="T14" fmla="*/ 0 60000 65536"/>
                <a:gd name="T15" fmla="*/ 0 60000 65536"/>
                <a:gd name="T16" fmla="*/ 0 60000 65536"/>
                <a:gd name="T17" fmla="*/ 0 60000 65536"/>
                <a:gd name="T18" fmla="*/ 0 60000 65536"/>
                <a:gd name="T19" fmla="*/ 0 60000 65536"/>
                <a:gd name="T20" fmla="*/ 0 60000 65536"/>
                <a:gd name="T21" fmla="*/ 0 w 464"/>
                <a:gd name="T22" fmla="*/ 0 h 64"/>
                <a:gd name="T23" fmla="*/ 464 w 464"/>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4" h="64">
                  <a:moveTo>
                    <a:pt x="32" y="0"/>
                  </a:moveTo>
                  <a:lnTo>
                    <a:pt x="432" y="0"/>
                  </a:lnTo>
                  <a:cubicBezTo>
                    <a:pt x="450" y="0"/>
                    <a:pt x="464" y="15"/>
                    <a:pt x="464" y="32"/>
                  </a:cubicBezTo>
                  <a:cubicBezTo>
                    <a:pt x="464" y="50"/>
                    <a:pt x="450" y="64"/>
                    <a:pt x="432" y="64"/>
                  </a:cubicBezTo>
                  <a:lnTo>
                    <a:pt x="32" y="64"/>
                  </a:lnTo>
                  <a:cubicBezTo>
                    <a:pt x="15" y="64"/>
                    <a:pt x="0" y="50"/>
                    <a:pt x="0" y="32"/>
                  </a:cubicBezTo>
                  <a:cubicBezTo>
                    <a:pt x="0" y="15"/>
                    <a:pt x="15" y="0"/>
                    <a:pt x="32" y="0"/>
                  </a:cubicBezTo>
                  <a:close/>
                </a:path>
              </a:pathLst>
            </a:custGeom>
            <a:solidFill>
              <a:srgbClr val="0000FF"/>
            </a:solidFill>
            <a:ln w="6">
              <a:solidFill>
                <a:srgbClr val="0000FF"/>
              </a:solidFill>
              <a:bevel/>
              <a:headEnd/>
              <a:tailEnd/>
            </a:ln>
          </p:spPr>
          <p:txBody>
            <a:bodyPr/>
            <a:lstStyle/>
            <a:p>
              <a:endParaRPr lang="es-ES"/>
            </a:p>
          </p:txBody>
        </p:sp>
        <p:sp>
          <p:nvSpPr>
            <p:cNvPr id="6317" name="Freeform 576"/>
            <p:cNvSpPr>
              <a:spLocks/>
            </p:cNvSpPr>
            <p:nvPr/>
          </p:nvSpPr>
          <p:spPr bwMode="auto">
            <a:xfrm>
              <a:off x="4113" y="2390"/>
              <a:ext cx="71" cy="71"/>
            </a:xfrm>
            <a:custGeom>
              <a:avLst/>
              <a:gdLst>
                <a:gd name="T0" fmla="*/ 35 w 71"/>
                <a:gd name="T1" fmla="*/ 0 h 71"/>
                <a:gd name="T2" fmla="*/ 71 w 71"/>
                <a:gd name="T3" fmla="*/ 71 h 71"/>
                <a:gd name="T4" fmla="*/ 0 w 71"/>
                <a:gd name="T5" fmla="*/ 71 h 71"/>
                <a:gd name="T6" fmla="*/ 35 w 71"/>
                <a:gd name="T7" fmla="*/ 0 h 71"/>
                <a:gd name="T8" fmla="*/ 0 60000 65536"/>
                <a:gd name="T9" fmla="*/ 0 60000 65536"/>
                <a:gd name="T10" fmla="*/ 0 60000 65536"/>
                <a:gd name="T11" fmla="*/ 0 60000 65536"/>
                <a:gd name="T12" fmla="*/ 0 w 71"/>
                <a:gd name="T13" fmla="*/ 0 h 71"/>
                <a:gd name="T14" fmla="*/ 71 w 71"/>
                <a:gd name="T15" fmla="*/ 71 h 71"/>
              </a:gdLst>
              <a:ahLst/>
              <a:cxnLst>
                <a:cxn ang="T8">
                  <a:pos x="T0" y="T1"/>
                </a:cxn>
                <a:cxn ang="T9">
                  <a:pos x="T2" y="T3"/>
                </a:cxn>
                <a:cxn ang="T10">
                  <a:pos x="T4" y="T5"/>
                </a:cxn>
                <a:cxn ang="T11">
                  <a:pos x="T6" y="T7"/>
                </a:cxn>
              </a:cxnLst>
              <a:rect l="T12" t="T13" r="T14" b="T15"/>
              <a:pathLst>
                <a:path w="71" h="71">
                  <a:moveTo>
                    <a:pt x="35" y="0"/>
                  </a:moveTo>
                  <a:lnTo>
                    <a:pt x="71" y="71"/>
                  </a:lnTo>
                  <a:lnTo>
                    <a:pt x="0" y="71"/>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18" name="Freeform 577"/>
            <p:cNvSpPr>
              <a:spLocks noEditPoints="1"/>
            </p:cNvSpPr>
            <p:nvPr/>
          </p:nvSpPr>
          <p:spPr bwMode="auto">
            <a:xfrm>
              <a:off x="4110" y="2387"/>
              <a:ext cx="77" cy="77"/>
            </a:xfrm>
            <a:custGeom>
              <a:avLst/>
              <a:gdLst>
                <a:gd name="T0" fmla="*/ 0 w 209"/>
                <a:gd name="T1" fmla="*/ 0 h 208"/>
                <a:gd name="T2" fmla="*/ 0 w 209"/>
                <a:gd name="T3" fmla="*/ 0 h 208"/>
                <a:gd name="T4" fmla="*/ 0 w 209"/>
                <a:gd name="T5" fmla="*/ 0 h 208"/>
                <a:gd name="T6" fmla="*/ 0 w 209"/>
                <a:gd name="T7" fmla="*/ 0 h 208"/>
                <a:gd name="T8" fmla="*/ 0 w 209"/>
                <a:gd name="T9" fmla="*/ 0 h 208"/>
                <a:gd name="T10" fmla="*/ 0 w 209"/>
                <a:gd name="T11" fmla="*/ 0 h 208"/>
                <a:gd name="T12" fmla="*/ 0 w 209"/>
                <a:gd name="T13" fmla="*/ 0 h 208"/>
                <a:gd name="T14" fmla="*/ 0 w 209"/>
                <a:gd name="T15" fmla="*/ 0 h 208"/>
                <a:gd name="T16" fmla="*/ 0 w 209"/>
                <a:gd name="T17" fmla="*/ 0 h 208"/>
                <a:gd name="T18" fmla="*/ 0 w 209"/>
                <a:gd name="T19" fmla="*/ 0 h 208"/>
                <a:gd name="T20" fmla="*/ 0 w 209"/>
                <a:gd name="T21" fmla="*/ 0 h 208"/>
                <a:gd name="T22" fmla="*/ 0 w 209"/>
                <a:gd name="T23" fmla="*/ 0 h 208"/>
                <a:gd name="T24" fmla="*/ 0 w 209"/>
                <a:gd name="T25" fmla="*/ 0 h 208"/>
                <a:gd name="T26" fmla="*/ 0 w 209"/>
                <a:gd name="T27" fmla="*/ 0 h 208"/>
                <a:gd name="T28" fmla="*/ 0 w 209"/>
                <a:gd name="T29" fmla="*/ 0 h 208"/>
                <a:gd name="T30" fmla="*/ 0 w 209"/>
                <a:gd name="T31" fmla="*/ 0 h 208"/>
                <a:gd name="T32" fmla="*/ 0 w 209"/>
                <a:gd name="T33" fmla="*/ 0 h 2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9"/>
                <a:gd name="T52" fmla="*/ 0 h 208"/>
                <a:gd name="T53" fmla="*/ 209 w 209"/>
                <a:gd name="T54" fmla="*/ 208 h 2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9" h="208">
                  <a:moveTo>
                    <a:pt x="97" y="5"/>
                  </a:moveTo>
                  <a:cubicBezTo>
                    <a:pt x="99" y="2"/>
                    <a:pt x="101" y="0"/>
                    <a:pt x="104" y="0"/>
                  </a:cubicBezTo>
                  <a:cubicBezTo>
                    <a:pt x="107" y="0"/>
                    <a:pt x="110" y="2"/>
                    <a:pt x="112" y="5"/>
                  </a:cubicBezTo>
                  <a:lnTo>
                    <a:pt x="208" y="197"/>
                  </a:lnTo>
                  <a:cubicBezTo>
                    <a:pt x="209" y="199"/>
                    <a:pt x="209" y="202"/>
                    <a:pt x="207" y="205"/>
                  </a:cubicBezTo>
                  <a:cubicBezTo>
                    <a:pt x="206" y="207"/>
                    <a:pt x="203" y="208"/>
                    <a:pt x="200" y="208"/>
                  </a:cubicBezTo>
                  <a:lnTo>
                    <a:pt x="8" y="208"/>
                  </a:lnTo>
                  <a:cubicBezTo>
                    <a:pt x="6" y="208"/>
                    <a:pt x="3" y="207"/>
                    <a:pt x="2" y="205"/>
                  </a:cubicBezTo>
                  <a:cubicBezTo>
                    <a:pt x="0" y="202"/>
                    <a:pt x="0" y="199"/>
                    <a:pt x="1" y="197"/>
                  </a:cubicBezTo>
                  <a:lnTo>
                    <a:pt x="97" y="5"/>
                  </a:lnTo>
                  <a:close/>
                  <a:moveTo>
                    <a:pt x="16" y="204"/>
                  </a:moveTo>
                  <a:lnTo>
                    <a:pt x="8" y="192"/>
                  </a:lnTo>
                  <a:lnTo>
                    <a:pt x="200" y="192"/>
                  </a:lnTo>
                  <a:lnTo>
                    <a:pt x="193" y="204"/>
                  </a:lnTo>
                  <a:lnTo>
                    <a:pt x="97" y="12"/>
                  </a:lnTo>
                  <a:lnTo>
                    <a:pt x="112" y="12"/>
                  </a:lnTo>
                  <a:lnTo>
                    <a:pt x="16" y="204"/>
                  </a:lnTo>
                  <a:close/>
                </a:path>
              </a:pathLst>
            </a:custGeom>
            <a:solidFill>
              <a:srgbClr val="0000FF"/>
            </a:solidFill>
            <a:ln w="6">
              <a:solidFill>
                <a:srgbClr val="0000FF"/>
              </a:solidFill>
              <a:bevel/>
              <a:headEnd/>
              <a:tailEnd/>
            </a:ln>
          </p:spPr>
          <p:txBody>
            <a:bodyPr/>
            <a:lstStyle/>
            <a:p>
              <a:endParaRPr lang="es-ES"/>
            </a:p>
          </p:txBody>
        </p:sp>
        <p:sp>
          <p:nvSpPr>
            <p:cNvPr id="6319" name="Rectangle 578"/>
            <p:cNvSpPr>
              <a:spLocks noChangeArrowheads="1"/>
            </p:cNvSpPr>
            <p:nvPr/>
          </p:nvSpPr>
          <p:spPr bwMode="auto">
            <a:xfrm>
              <a:off x="4244" y="2356"/>
              <a:ext cx="347"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a:solidFill>
                    <a:srgbClr val="000000"/>
                  </a:solidFill>
                  <a:latin typeface="Arial" pitchFamily="34" charset="0"/>
                </a:rPr>
                <a:t>Hidro</a:t>
              </a:r>
              <a:endParaRPr lang="es-UY" altLang="es-ES" sz="2400">
                <a:latin typeface="Times New Roman" pitchFamily="18" charset="0"/>
              </a:endParaRPr>
            </a:p>
          </p:txBody>
        </p:sp>
        <p:sp>
          <p:nvSpPr>
            <p:cNvPr id="6320" name="Freeform 579"/>
            <p:cNvSpPr>
              <a:spLocks/>
            </p:cNvSpPr>
            <p:nvPr/>
          </p:nvSpPr>
          <p:spPr bwMode="auto">
            <a:xfrm>
              <a:off x="4062" y="2725"/>
              <a:ext cx="172" cy="24"/>
            </a:xfrm>
            <a:custGeom>
              <a:avLst/>
              <a:gdLst>
                <a:gd name="T0" fmla="*/ 0 w 464"/>
                <a:gd name="T1" fmla="*/ 0 h 64"/>
                <a:gd name="T2" fmla="*/ 0 w 464"/>
                <a:gd name="T3" fmla="*/ 0 h 64"/>
                <a:gd name="T4" fmla="*/ 0 w 464"/>
                <a:gd name="T5" fmla="*/ 0 h 64"/>
                <a:gd name="T6" fmla="*/ 0 w 464"/>
                <a:gd name="T7" fmla="*/ 0 h 64"/>
                <a:gd name="T8" fmla="*/ 0 w 464"/>
                <a:gd name="T9" fmla="*/ 0 h 64"/>
                <a:gd name="T10" fmla="*/ 0 w 464"/>
                <a:gd name="T11" fmla="*/ 0 h 64"/>
                <a:gd name="T12" fmla="*/ 0 w 464"/>
                <a:gd name="T13" fmla="*/ 0 h 64"/>
                <a:gd name="T14" fmla="*/ 0 60000 65536"/>
                <a:gd name="T15" fmla="*/ 0 60000 65536"/>
                <a:gd name="T16" fmla="*/ 0 60000 65536"/>
                <a:gd name="T17" fmla="*/ 0 60000 65536"/>
                <a:gd name="T18" fmla="*/ 0 60000 65536"/>
                <a:gd name="T19" fmla="*/ 0 60000 65536"/>
                <a:gd name="T20" fmla="*/ 0 60000 65536"/>
                <a:gd name="T21" fmla="*/ 0 w 464"/>
                <a:gd name="T22" fmla="*/ 0 h 64"/>
                <a:gd name="T23" fmla="*/ 464 w 464"/>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4" h="64">
                  <a:moveTo>
                    <a:pt x="32" y="0"/>
                  </a:moveTo>
                  <a:lnTo>
                    <a:pt x="432" y="0"/>
                  </a:lnTo>
                  <a:cubicBezTo>
                    <a:pt x="450" y="0"/>
                    <a:pt x="464" y="15"/>
                    <a:pt x="464" y="32"/>
                  </a:cubicBezTo>
                  <a:cubicBezTo>
                    <a:pt x="464" y="50"/>
                    <a:pt x="450" y="64"/>
                    <a:pt x="432" y="64"/>
                  </a:cubicBezTo>
                  <a:lnTo>
                    <a:pt x="32" y="64"/>
                  </a:lnTo>
                  <a:cubicBezTo>
                    <a:pt x="15" y="64"/>
                    <a:pt x="0" y="50"/>
                    <a:pt x="0" y="32"/>
                  </a:cubicBezTo>
                  <a:cubicBezTo>
                    <a:pt x="0" y="15"/>
                    <a:pt x="15" y="0"/>
                    <a:pt x="32" y="0"/>
                  </a:cubicBezTo>
                  <a:close/>
                </a:path>
              </a:pathLst>
            </a:custGeom>
            <a:solidFill>
              <a:srgbClr val="FF6600"/>
            </a:solidFill>
            <a:ln w="6">
              <a:solidFill>
                <a:srgbClr val="FF6600"/>
              </a:solidFill>
              <a:bevel/>
              <a:headEnd/>
              <a:tailEnd/>
            </a:ln>
          </p:spPr>
          <p:txBody>
            <a:bodyPr/>
            <a:lstStyle/>
            <a:p>
              <a:endParaRPr lang="es-ES"/>
            </a:p>
          </p:txBody>
        </p:sp>
        <p:sp>
          <p:nvSpPr>
            <p:cNvPr id="6321" name="Rectangle 580"/>
            <p:cNvSpPr>
              <a:spLocks noChangeArrowheads="1"/>
            </p:cNvSpPr>
            <p:nvPr/>
          </p:nvSpPr>
          <p:spPr bwMode="auto">
            <a:xfrm>
              <a:off x="4116" y="2701"/>
              <a:ext cx="71" cy="71"/>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s-ES" sz="2400">
                <a:latin typeface="Times New Roman" pitchFamily="18" charset="0"/>
              </a:endParaRPr>
            </a:p>
          </p:txBody>
        </p:sp>
        <p:sp>
          <p:nvSpPr>
            <p:cNvPr id="6322" name="Freeform 581"/>
            <p:cNvSpPr>
              <a:spLocks noEditPoints="1"/>
            </p:cNvSpPr>
            <p:nvPr/>
          </p:nvSpPr>
          <p:spPr bwMode="auto">
            <a:xfrm>
              <a:off x="4113" y="2704"/>
              <a:ext cx="71" cy="71"/>
            </a:xfrm>
            <a:custGeom>
              <a:avLst/>
              <a:gdLst>
                <a:gd name="T0" fmla="*/ 71 w 71"/>
                <a:gd name="T1" fmla="*/ 71 h 71"/>
                <a:gd name="T2" fmla="*/ 0 w 71"/>
                <a:gd name="T3" fmla="*/ 0 h 71"/>
                <a:gd name="T4" fmla="*/ 71 w 71"/>
                <a:gd name="T5" fmla="*/ 71 h 71"/>
                <a:gd name="T6" fmla="*/ 0 w 71"/>
                <a:gd name="T7" fmla="*/ 71 h 71"/>
                <a:gd name="T8" fmla="*/ 71 w 71"/>
                <a:gd name="T9" fmla="*/ 0 h 71"/>
                <a:gd name="T10" fmla="*/ 0 w 71"/>
                <a:gd name="T11" fmla="*/ 71 h 71"/>
                <a:gd name="T12" fmla="*/ 0 60000 65536"/>
                <a:gd name="T13" fmla="*/ 0 60000 65536"/>
                <a:gd name="T14" fmla="*/ 0 60000 65536"/>
                <a:gd name="T15" fmla="*/ 0 60000 65536"/>
                <a:gd name="T16" fmla="*/ 0 60000 65536"/>
                <a:gd name="T17" fmla="*/ 0 60000 65536"/>
                <a:gd name="T18" fmla="*/ 0 w 71"/>
                <a:gd name="T19" fmla="*/ 0 h 71"/>
                <a:gd name="T20" fmla="*/ 71 w 71"/>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71" h="71">
                  <a:moveTo>
                    <a:pt x="71" y="71"/>
                  </a:moveTo>
                  <a:lnTo>
                    <a:pt x="0" y="0"/>
                  </a:lnTo>
                  <a:lnTo>
                    <a:pt x="71" y="71"/>
                  </a:lnTo>
                  <a:close/>
                  <a:moveTo>
                    <a:pt x="0" y="71"/>
                  </a:moveTo>
                  <a:lnTo>
                    <a:pt x="71" y="0"/>
                  </a:lnTo>
                  <a:lnTo>
                    <a:pt x="0" y="71"/>
                  </a:lnTo>
                  <a:close/>
                </a:path>
              </a:pathLst>
            </a:cu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323" name="Freeform 582"/>
            <p:cNvSpPr>
              <a:spLocks noEditPoints="1"/>
            </p:cNvSpPr>
            <p:nvPr/>
          </p:nvSpPr>
          <p:spPr bwMode="auto">
            <a:xfrm>
              <a:off x="4111" y="2702"/>
              <a:ext cx="75" cy="75"/>
            </a:xfrm>
            <a:custGeom>
              <a:avLst/>
              <a:gdLst>
                <a:gd name="T0" fmla="*/ 71 w 75"/>
                <a:gd name="T1" fmla="*/ 75 h 75"/>
                <a:gd name="T2" fmla="*/ 0 w 75"/>
                <a:gd name="T3" fmla="*/ 4 h 75"/>
                <a:gd name="T4" fmla="*/ 4 w 75"/>
                <a:gd name="T5" fmla="*/ 0 h 75"/>
                <a:gd name="T6" fmla="*/ 75 w 75"/>
                <a:gd name="T7" fmla="*/ 71 h 75"/>
                <a:gd name="T8" fmla="*/ 71 w 75"/>
                <a:gd name="T9" fmla="*/ 75 h 75"/>
                <a:gd name="T10" fmla="*/ 0 w 75"/>
                <a:gd name="T11" fmla="*/ 71 h 75"/>
                <a:gd name="T12" fmla="*/ 71 w 75"/>
                <a:gd name="T13" fmla="*/ 0 h 75"/>
                <a:gd name="T14" fmla="*/ 75 w 75"/>
                <a:gd name="T15" fmla="*/ 4 h 75"/>
                <a:gd name="T16" fmla="*/ 4 w 75"/>
                <a:gd name="T17" fmla="*/ 75 h 75"/>
                <a:gd name="T18" fmla="*/ 0 w 75"/>
                <a:gd name="T19" fmla="*/ 71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71" y="75"/>
                  </a:moveTo>
                  <a:lnTo>
                    <a:pt x="0" y="4"/>
                  </a:lnTo>
                  <a:lnTo>
                    <a:pt x="4" y="0"/>
                  </a:lnTo>
                  <a:lnTo>
                    <a:pt x="75" y="71"/>
                  </a:lnTo>
                  <a:lnTo>
                    <a:pt x="71" y="75"/>
                  </a:lnTo>
                  <a:close/>
                  <a:moveTo>
                    <a:pt x="0" y="71"/>
                  </a:moveTo>
                  <a:lnTo>
                    <a:pt x="71" y="0"/>
                  </a:lnTo>
                  <a:lnTo>
                    <a:pt x="75" y="4"/>
                  </a:lnTo>
                  <a:lnTo>
                    <a:pt x="4" y="75"/>
                  </a:lnTo>
                  <a:lnTo>
                    <a:pt x="0" y="71"/>
                  </a:lnTo>
                  <a:close/>
                </a:path>
              </a:pathLst>
            </a:custGeom>
            <a:solidFill>
              <a:srgbClr val="FF6600"/>
            </a:solidFill>
            <a:ln w="6">
              <a:solidFill>
                <a:srgbClr val="FF6600"/>
              </a:solidFill>
              <a:bevel/>
              <a:headEnd/>
              <a:tailEnd/>
            </a:ln>
          </p:spPr>
          <p:txBody>
            <a:bodyPr/>
            <a:lstStyle/>
            <a:p>
              <a:endParaRPr lang="es-ES"/>
            </a:p>
          </p:txBody>
        </p:sp>
        <p:sp>
          <p:nvSpPr>
            <p:cNvPr id="6324" name="Rectangle 583"/>
            <p:cNvSpPr>
              <a:spLocks noChangeArrowheads="1"/>
            </p:cNvSpPr>
            <p:nvPr/>
          </p:nvSpPr>
          <p:spPr bwMode="auto">
            <a:xfrm>
              <a:off x="4244" y="2670"/>
              <a:ext cx="565"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a:solidFill>
                    <a:srgbClr val="000000"/>
                  </a:solidFill>
                  <a:latin typeface="Arial" pitchFamily="34" charset="0"/>
                </a:rPr>
                <a:t>Solar FV</a:t>
              </a:r>
              <a:endParaRPr lang="es-UY" altLang="es-ES" sz="2400">
                <a:latin typeface="Times New Roman" pitchFamily="18" charset="0"/>
              </a:endParaRPr>
            </a:p>
          </p:txBody>
        </p:sp>
        <p:sp>
          <p:nvSpPr>
            <p:cNvPr id="6325" name="Freeform 584"/>
            <p:cNvSpPr>
              <a:spLocks noEditPoints="1"/>
            </p:cNvSpPr>
            <p:nvPr/>
          </p:nvSpPr>
          <p:spPr bwMode="auto">
            <a:xfrm>
              <a:off x="4104" y="3009"/>
              <a:ext cx="89" cy="84"/>
            </a:xfrm>
            <a:custGeom>
              <a:avLst/>
              <a:gdLst>
                <a:gd name="T0" fmla="*/ 0 w 241"/>
                <a:gd name="T1" fmla="*/ 0 h 225"/>
                <a:gd name="T2" fmla="*/ 0 w 241"/>
                <a:gd name="T3" fmla="*/ 0 h 225"/>
                <a:gd name="T4" fmla="*/ 0 w 241"/>
                <a:gd name="T5" fmla="*/ 0 h 225"/>
                <a:gd name="T6" fmla="*/ 0 w 241"/>
                <a:gd name="T7" fmla="*/ 0 h 225"/>
                <a:gd name="T8" fmla="*/ 0 w 241"/>
                <a:gd name="T9" fmla="*/ 0 h 225"/>
                <a:gd name="T10" fmla="*/ 0 w 241"/>
                <a:gd name="T11" fmla="*/ 0 h 225"/>
                <a:gd name="T12" fmla="*/ 0 w 241"/>
                <a:gd name="T13" fmla="*/ 0 h 225"/>
                <a:gd name="T14" fmla="*/ 0 w 241"/>
                <a:gd name="T15" fmla="*/ 0 h 225"/>
                <a:gd name="T16" fmla="*/ 0 w 241"/>
                <a:gd name="T17" fmla="*/ 0 h 225"/>
                <a:gd name="T18" fmla="*/ 0 w 241"/>
                <a:gd name="T19" fmla="*/ 0 h 225"/>
                <a:gd name="T20" fmla="*/ 0 w 241"/>
                <a:gd name="T21" fmla="*/ 0 h 225"/>
                <a:gd name="T22" fmla="*/ 0 w 241"/>
                <a:gd name="T23" fmla="*/ 0 h 225"/>
                <a:gd name="T24" fmla="*/ 0 w 241"/>
                <a:gd name="T25" fmla="*/ 0 h 225"/>
                <a:gd name="T26" fmla="*/ 0 w 241"/>
                <a:gd name="T27" fmla="*/ 0 h 225"/>
                <a:gd name="T28" fmla="*/ 0 w 241"/>
                <a:gd name="T29" fmla="*/ 0 h 225"/>
                <a:gd name="T30" fmla="*/ 0 w 241"/>
                <a:gd name="T31" fmla="*/ 0 h 225"/>
                <a:gd name="T32" fmla="*/ 0 w 241"/>
                <a:gd name="T33" fmla="*/ 0 h 225"/>
                <a:gd name="T34" fmla="*/ 0 w 241"/>
                <a:gd name="T35" fmla="*/ 0 h 225"/>
                <a:gd name="T36" fmla="*/ 0 w 241"/>
                <a:gd name="T37" fmla="*/ 0 h 225"/>
                <a:gd name="T38" fmla="*/ 0 w 241"/>
                <a:gd name="T39" fmla="*/ 0 h 225"/>
                <a:gd name="T40" fmla="*/ 0 w 241"/>
                <a:gd name="T41" fmla="*/ 0 h 225"/>
                <a:gd name="T42" fmla="*/ 0 w 241"/>
                <a:gd name="T43" fmla="*/ 0 h 225"/>
                <a:gd name="T44" fmla="*/ 0 w 241"/>
                <a:gd name="T45" fmla="*/ 0 h 225"/>
                <a:gd name="T46" fmla="*/ 0 w 241"/>
                <a:gd name="T47" fmla="*/ 0 h 225"/>
                <a:gd name="T48" fmla="*/ 0 w 241"/>
                <a:gd name="T49" fmla="*/ 0 h 225"/>
                <a:gd name="T50" fmla="*/ 0 w 241"/>
                <a:gd name="T51" fmla="*/ 0 h 225"/>
                <a:gd name="T52" fmla="*/ 0 w 241"/>
                <a:gd name="T53" fmla="*/ 0 h 225"/>
                <a:gd name="T54" fmla="*/ 0 w 241"/>
                <a:gd name="T55" fmla="*/ 0 h 225"/>
                <a:gd name="T56" fmla="*/ 0 w 241"/>
                <a:gd name="T57" fmla="*/ 0 h 225"/>
                <a:gd name="T58" fmla="*/ 0 w 241"/>
                <a:gd name="T59" fmla="*/ 0 h 225"/>
                <a:gd name="T60" fmla="*/ 0 w 241"/>
                <a:gd name="T61" fmla="*/ 0 h 225"/>
                <a:gd name="T62" fmla="*/ 0 w 241"/>
                <a:gd name="T63" fmla="*/ 0 h 225"/>
                <a:gd name="T64" fmla="*/ 0 w 241"/>
                <a:gd name="T65" fmla="*/ 0 h 2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1"/>
                <a:gd name="T100" fmla="*/ 0 h 225"/>
                <a:gd name="T101" fmla="*/ 241 w 241"/>
                <a:gd name="T102" fmla="*/ 225 h 2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1" h="225">
                  <a:moveTo>
                    <a:pt x="240" y="111"/>
                  </a:moveTo>
                  <a:cubicBezTo>
                    <a:pt x="241" y="112"/>
                    <a:pt x="241" y="113"/>
                    <a:pt x="240" y="114"/>
                  </a:cubicBezTo>
                  <a:lnTo>
                    <a:pt x="231" y="155"/>
                  </a:lnTo>
                  <a:cubicBezTo>
                    <a:pt x="231" y="156"/>
                    <a:pt x="231" y="157"/>
                    <a:pt x="230" y="158"/>
                  </a:cubicBezTo>
                  <a:lnTo>
                    <a:pt x="206" y="191"/>
                  </a:lnTo>
                  <a:cubicBezTo>
                    <a:pt x="205" y="192"/>
                    <a:pt x="205" y="193"/>
                    <a:pt x="204" y="193"/>
                  </a:cubicBezTo>
                  <a:lnTo>
                    <a:pt x="169" y="215"/>
                  </a:lnTo>
                  <a:cubicBezTo>
                    <a:pt x="168" y="216"/>
                    <a:pt x="167" y="216"/>
                    <a:pt x="166" y="216"/>
                  </a:cubicBezTo>
                  <a:lnTo>
                    <a:pt x="122" y="224"/>
                  </a:lnTo>
                  <a:cubicBezTo>
                    <a:pt x="121" y="225"/>
                    <a:pt x="120" y="225"/>
                    <a:pt x="119" y="224"/>
                  </a:cubicBezTo>
                  <a:lnTo>
                    <a:pt x="76" y="216"/>
                  </a:lnTo>
                  <a:cubicBezTo>
                    <a:pt x="75" y="216"/>
                    <a:pt x="74" y="216"/>
                    <a:pt x="73" y="215"/>
                  </a:cubicBezTo>
                  <a:lnTo>
                    <a:pt x="37" y="193"/>
                  </a:lnTo>
                  <a:cubicBezTo>
                    <a:pt x="36" y="193"/>
                    <a:pt x="36" y="192"/>
                    <a:pt x="35" y="191"/>
                  </a:cubicBezTo>
                  <a:lnTo>
                    <a:pt x="11" y="158"/>
                  </a:lnTo>
                  <a:cubicBezTo>
                    <a:pt x="10" y="157"/>
                    <a:pt x="10" y="156"/>
                    <a:pt x="10" y="155"/>
                  </a:cubicBezTo>
                  <a:lnTo>
                    <a:pt x="1" y="114"/>
                  </a:lnTo>
                  <a:cubicBezTo>
                    <a:pt x="0" y="113"/>
                    <a:pt x="0" y="112"/>
                    <a:pt x="1" y="111"/>
                  </a:cubicBezTo>
                  <a:lnTo>
                    <a:pt x="10" y="71"/>
                  </a:lnTo>
                  <a:cubicBezTo>
                    <a:pt x="10" y="70"/>
                    <a:pt x="10" y="69"/>
                    <a:pt x="11" y="68"/>
                  </a:cubicBezTo>
                  <a:lnTo>
                    <a:pt x="35" y="35"/>
                  </a:lnTo>
                  <a:cubicBezTo>
                    <a:pt x="36" y="34"/>
                    <a:pt x="36" y="33"/>
                    <a:pt x="37" y="33"/>
                  </a:cubicBezTo>
                  <a:lnTo>
                    <a:pt x="73" y="10"/>
                  </a:lnTo>
                  <a:cubicBezTo>
                    <a:pt x="74" y="9"/>
                    <a:pt x="75" y="9"/>
                    <a:pt x="76" y="9"/>
                  </a:cubicBezTo>
                  <a:lnTo>
                    <a:pt x="119" y="1"/>
                  </a:lnTo>
                  <a:cubicBezTo>
                    <a:pt x="120" y="0"/>
                    <a:pt x="121" y="0"/>
                    <a:pt x="122" y="1"/>
                  </a:cubicBezTo>
                  <a:lnTo>
                    <a:pt x="166" y="9"/>
                  </a:lnTo>
                  <a:cubicBezTo>
                    <a:pt x="167" y="9"/>
                    <a:pt x="168" y="9"/>
                    <a:pt x="169" y="10"/>
                  </a:cubicBezTo>
                  <a:lnTo>
                    <a:pt x="204" y="33"/>
                  </a:lnTo>
                  <a:cubicBezTo>
                    <a:pt x="205" y="33"/>
                    <a:pt x="205" y="34"/>
                    <a:pt x="206" y="35"/>
                  </a:cubicBezTo>
                  <a:lnTo>
                    <a:pt x="230" y="68"/>
                  </a:lnTo>
                  <a:cubicBezTo>
                    <a:pt x="231" y="69"/>
                    <a:pt x="231" y="70"/>
                    <a:pt x="231" y="71"/>
                  </a:cubicBezTo>
                  <a:lnTo>
                    <a:pt x="240" y="111"/>
                  </a:lnTo>
                  <a:close/>
                  <a:moveTo>
                    <a:pt x="216" y="74"/>
                  </a:moveTo>
                  <a:lnTo>
                    <a:pt x="217" y="77"/>
                  </a:lnTo>
                  <a:lnTo>
                    <a:pt x="193" y="44"/>
                  </a:lnTo>
                  <a:lnTo>
                    <a:pt x="195" y="46"/>
                  </a:lnTo>
                  <a:lnTo>
                    <a:pt x="160" y="23"/>
                  </a:lnTo>
                  <a:lnTo>
                    <a:pt x="163" y="24"/>
                  </a:lnTo>
                  <a:lnTo>
                    <a:pt x="119" y="16"/>
                  </a:lnTo>
                  <a:lnTo>
                    <a:pt x="122" y="16"/>
                  </a:lnTo>
                  <a:lnTo>
                    <a:pt x="79" y="24"/>
                  </a:lnTo>
                  <a:lnTo>
                    <a:pt x="82" y="23"/>
                  </a:lnTo>
                  <a:lnTo>
                    <a:pt x="46" y="46"/>
                  </a:lnTo>
                  <a:lnTo>
                    <a:pt x="48" y="44"/>
                  </a:lnTo>
                  <a:lnTo>
                    <a:pt x="24" y="77"/>
                  </a:lnTo>
                  <a:lnTo>
                    <a:pt x="25" y="74"/>
                  </a:lnTo>
                  <a:lnTo>
                    <a:pt x="16" y="114"/>
                  </a:lnTo>
                  <a:lnTo>
                    <a:pt x="16" y="111"/>
                  </a:lnTo>
                  <a:lnTo>
                    <a:pt x="25" y="152"/>
                  </a:lnTo>
                  <a:lnTo>
                    <a:pt x="24" y="149"/>
                  </a:lnTo>
                  <a:lnTo>
                    <a:pt x="48" y="182"/>
                  </a:lnTo>
                  <a:lnTo>
                    <a:pt x="46" y="180"/>
                  </a:lnTo>
                  <a:lnTo>
                    <a:pt x="82" y="202"/>
                  </a:lnTo>
                  <a:lnTo>
                    <a:pt x="79" y="201"/>
                  </a:lnTo>
                  <a:lnTo>
                    <a:pt x="122" y="209"/>
                  </a:lnTo>
                  <a:lnTo>
                    <a:pt x="119" y="209"/>
                  </a:lnTo>
                  <a:lnTo>
                    <a:pt x="163" y="201"/>
                  </a:lnTo>
                  <a:lnTo>
                    <a:pt x="160" y="202"/>
                  </a:lnTo>
                  <a:lnTo>
                    <a:pt x="195" y="180"/>
                  </a:lnTo>
                  <a:lnTo>
                    <a:pt x="193" y="182"/>
                  </a:lnTo>
                  <a:lnTo>
                    <a:pt x="217" y="149"/>
                  </a:lnTo>
                  <a:lnTo>
                    <a:pt x="216" y="152"/>
                  </a:lnTo>
                  <a:lnTo>
                    <a:pt x="225" y="111"/>
                  </a:lnTo>
                  <a:lnTo>
                    <a:pt x="225" y="114"/>
                  </a:lnTo>
                  <a:lnTo>
                    <a:pt x="216" y="74"/>
                  </a:lnTo>
                  <a:close/>
                </a:path>
              </a:pathLst>
            </a:custGeom>
            <a:solidFill>
              <a:srgbClr val="FF0000"/>
            </a:solidFill>
            <a:ln w="6">
              <a:solidFill>
                <a:srgbClr val="FF0000"/>
              </a:solidFill>
              <a:bevel/>
              <a:headEnd/>
              <a:tailEnd/>
            </a:ln>
          </p:spPr>
          <p:txBody>
            <a:bodyPr/>
            <a:lstStyle/>
            <a:p>
              <a:endParaRPr lang="es-ES"/>
            </a:p>
          </p:txBody>
        </p:sp>
        <p:sp>
          <p:nvSpPr>
            <p:cNvPr id="6326" name="Rectangle 585"/>
            <p:cNvSpPr>
              <a:spLocks noChangeArrowheads="1"/>
            </p:cNvSpPr>
            <p:nvPr/>
          </p:nvSpPr>
          <p:spPr bwMode="auto">
            <a:xfrm>
              <a:off x="4244" y="2983"/>
              <a:ext cx="63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ES" sz="1800">
                  <a:solidFill>
                    <a:srgbClr val="000000"/>
                  </a:solidFill>
                  <a:latin typeface="Arial" pitchFamily="34" charset="0"/>
                </a:rPr>
                <a:t>Demanda</a:t>
              </a:r>
              <a:endParaRPr lang="es-UY" altLang="es-ES" sz="2400">
                <a:latin typeface="Times New Roman" pitchFamily="18" charset="0"/>
              </a:endParaRPr>
            </a:p>
          </p:txBody>
        </p:sp>
      </p:grpSp>
      <p:sp>
        <p:nvSpPr>
          <p:cNvPr id="4" name="3 CuadroTexto"/>
          <p:cNvSpPr txBox="1"/>
          <p:nvPr/>
        </p:nvSpPr>
        <p:spPr>
          <a:xfrm>
            <a:off x="1092200" y="3941763"/>
            <a:ext cx="5018088" cy="1016000"/>
          </a:xfrm>
          <a:prstGeom prst="rect">
            <a:avLst/>
          </a:prstGeom>
          <a:solidFill>
            <a:schemeClr val="bg1">
              <a:lumMod val="85000"/>
            </a:schemeClr>
          </a:solidFill>
        </p:spPr>
        <p:txBody>
          <a:bodyPr wrap="none">
            <a:spAutoFit/>
          </a:bodyPr>
          <a:lstStyle/>
          <a:p>
            <a:pPr>
              <a:defRPr/>
            </a:pPr>
            <a:r>
              <a:rPr lang="en-US" sz="2000" dirty="0"/>
              <a:t>EÓLICA y DEMANDA: MUY BIEN</a:t>
            </a:r>
          </a:p>
          <a:p>
            <a:pPr>
              <a:defRPr/>
            </a:pPr>
            <a:r>
              <a:rPr lang="en-US" sz="2000" dirty="0"/>
              <a:t>SOLAR y HIDRO en VERANO: BIEN</a:t>
            </a:r>
          </a:p>
          <a:p>
            <a:pPr>
              <a:defRPr/>
            </a:pPr>
            <a:r>
              <a:rPr lang="en-US" sz="2000" dirty="0"/>
              <a:t>SOLAR y DEMANDA en INVIERNO: POCO</a:t>
            </a:r>
          </a:p>
        </p:txBody>
      </p:sp>
    </p:spTree>
    <p:extLst>
      <p:ext uri="{BB962C8B-B14F-4D97-AF65-F5344CB8AC3E}">
        <p14:creationId xmlns:p14="http://schemas.microsoft.com/office/powerpoint/2010/main" val="1140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10 Grupo"/>
          <p:cNvGrpSpPr/>
          <p:nvPr/>
        </p:nvGrpSpPr>
        <p:grpSpPr>
          <a:xfrm>
            <a:off x="0" y="-171400"/>
            <a:ext cx="9324528" cy="6944469"/>
            <a:chOff x="0" y="-171400"/>
            <a:chExt cx="9324528" cy="6944469"/>
          </a:xfrm>
        </p:grpSpPr>
        <p:grpSp>
          <p:nvGrpSpPr>
            <p:cNvPr id="13314" name="Group 2"/>
            <p:cNvGrpSpPr>
              <a:grpSpLocks/>
            </p:cNvGrpSpPr>
            <p:nvPr/>
          </p:nvGrpSpPr>
          <p:grpSpPr bwMode="auto">
            <a:xfrm>
              <a:off x="0" y="-171400"/>
              <a:ext cx="9324528" cy="6944469"/>
              <a:chOff x="1418" y="1707"/>
              <a:chExt cx="12462" cy="9012"/>
            </a:xfrm>
          </p:grpSpPr>
          <p:pic>
            <p:nvPicPr>
              <p:cNvPr id="1332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8" y="1707"/>
                <a:ext cx="12462" cy="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7" name="Line 4"/>
              <p:cNvSpPr>
                <a:spLocks noChangeShapeType="1"/>
              </p:cNvSpPr>
              <p:nvPr/>
            </p:nvSpPr>
            <p:spPr bwMode="auto">
              <a:xfrm flipV="1">
                <a:off x="9336" y="8064"/>
                <a:ext cx="720" cy="888"/>
              </a:xfrm>
              <a:prstGeom prst="line">
                <a:avLst/>
              </a:prstGeom>
              <a:noFill/>
              <a:ln w="25400">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s-ES"/>
              </a:p>
            </p:txBody>
          </p:sp>
          <p:sp>
            <p:nvSpPr>
              <p:cNvPr id="13328" name="Line 5"/>
              <p:cNvSpPr>
                <a:spLocks noChangeShapeType="1"/>
              </p:cNvSpPr>
              <p:nvPr/>
            </p:nvSpPr>
            <p:spPr bwMode="auto">
              <a:xfrm flipV="1">
                <a:off x="10068" y="7428"/>
                <a:ext cx="84" cy="588"/>
              </a:xfrm>
              <a:prstGeom prst="line">
                <a:avLst/>
              </a:prstGeom>
              <a:noFill/>
              <a:ln w="25400">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s-ES"/>
              </a:p>
            </p:txBody>
          </p:sp>
          <p:grpSp>
            <p:nvGrpSpPr>
              <p:cNvPr id="13329" name="Group 6"/>
              <p:cNvGrpSpPr>
                <a:grpSpLocks/>
              </p:cNvGrpSpPr>
              <p:nvPr/>
            </p:nvGrpSpPr>
            <p:grpSpPr bwMode="auto">
              <a:xfrm>
                <a:off x="10101" y="7201"/>
                <a:ext cx="180" cy="180"/>
                <a:chOff x="6372" y="6133"/>
                <a:chExt cx="180" cy="180"/>
              </a:xfrm>
            </p:grpSpPr>
            <p:sp>
              <p:nvSpPr>
                <p:cNvPr id="13331" name="Rectangle 7"/>
                <p:cNvSpPr>
                  <a:spLocks noChangeArrowheads="1"/>
                </p:cNvSpPr>
                <p:nvPr/>
              </p:nvSpPr>
              <p:spPr bwMode="auto">
                <a:xfrm>
                  <a:off x="6372" y="6133"/>
                  <a:ext cx="180" cy="18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UY" altLang="es-UY" sz="2400">
                    <a:solidFill>
                      <a:schemeClr val="bg1"/>
                    </a:solidFill>
                    <a:latin typeface="Times New Roman" pitchFamily="18" charset="0"/>
                  </a:endParaRPr>
                </a:p>
              </p:txBody>
            </p:sp>
            <p:sp>
              <p:nvSpPr>
                <p:cNvPr id="13332" name="Line 8"/>
                <p:cNvSpPr>
                  <a:spLocks noChangeShapeType="1"/>
                </p:cNvSpPr>
                <p:nvPr/>
              </p:nvSpPr>
              <p:spPr bwMode="auto">
                <a:xfrm>
                  <a:off x="6411" y="6156"/>
                  <a:ext cx="0" cy="1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13333" name="Line 9"/>
                <p:cNvSpPr>
                  <a:spLocks noChangeShapeType="1"/>
                </p:cNvSpPr>
                <p:nvPr/>
              </p:nvSpPr>
              <p:spPr bwMode="auto">
                <a:xfrm>
                  <a:off x="6510" y="6156"/>
                  <a:ext cx="0" cy="1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13334" name="Line 10"/>
                <p:cNvSpPr>
                  <a:spLocks noChangeShapeType="1"/>
                </p:cNvSpPr>
                <p:nvPr/>
              </p:nvSpPr>
              <p:spPr bwMode="auto">
                <a:xfrm>
                  <a:off x="6411" y="6156"/>
                  <a:ext cx="96"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13335" name="Line 11"/>
                <p:cNvSpPr>
                  <a:spLocks noChangeShapeType="1"/>
                </p:cNvSpPr>
                <p:nvPr/>
              </p:nvSpPr>
              <p:spPr bwMode="auto">
                <a:xfrm flipV="1">
                  <a:off x="6411" y="6216"/>
                  <a:ext cx="96" cy="6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13330" name="Freeform 12"/>
              <p:cNvSpPr>
                <a:spLocks/>
              </p:cNvSpPr>
              <p:nvPr/>
            </p:nvSpPr>
            <p:spPr bwMode="auto">
              <a:xfrm>
                <a:off x="10152" y="6504"/>
                <a:ext cx="144" cy="684"/>
              </a:xfrm>
              <a:custGeom>
                <a:avLst/>
                <a:gdLst>
                  <a:gd name="T0" fmla="*/ 0 w 144"/>
                  <a:gd name="T1" fmla="*/ 684 h 684"/>
                  <a:gd name="T2" fmla="*/ 0 w 144"/>
                  <a:gd name="T3" fmla="*/ 156 h 684"/>
                  <a:gd name="T4" fmla="*/ 144 w 144"/>
                  <a:gd name="T5" fmla="*/ 0 h 684"/>
                  <a:gd name="T6" fmla="*/ 0 60000 65536"/>
                  <a:gd name="T7" fmla="*/ 0 60000 65536"/>
                  <a:gd name="T8" fmla="*/ 0 60000 65536"/>
                  <a:gd name="T9" fmla="*/ 0 w 144"/>
                  <a:gd name="T10" fmla="*/ 0 h 684"/>
                  <a:gd name="T11" fmla="*/ 144 w 144"/>
                  <a:gd name="T12" fmla="*/ 684 h 684"/>
                </a:gdLst>
                <a:ahLst/>
                <a:cxnLst>
                  <a:cxn ang="T6">
                    <a:pos x="T0" y="T1"/>
                  </a:cxn>
                  <a:cxn ang="T7">
                    <a:pos x="T2" y="T3"/>
                  </a:cxn>
                  <a:cxn ang="T8">
                    <a:pos x="T4" y="T5"/>
                  </a:cxn>
                </a:cxnLst>
                <a:rect l="T9" t="T10" r="T11" b="T12"/>
                <a:pathLst>
                  <a:path w="144" h="684">
                    <a:moveTo>
                      <a:pt x="0" y="684"/>
                    </a:moveTo>
                    <a:lnTo>
                      <a:pt x="0" y="156"/>
                    </a:lnTo>
                    <a:lnTo>
                      <a:pt x="144" y="0"/>
                    </a:lnTo>
                  </a:path>
                </a:pathLst>
              </a:custGeom>
              <a:noFill/>
              <a:ln w="25400">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grpSp>
        <p:cxnSp>
          <p:nvCxnSpPr>
            <p:cNvPr id="13316" name="4 Conector recto"/>
            <p:cNvCxnSpPr>
              <a:cxnSpLocks noChangeShapeType="1"/>
            </p:cNvCxnSpPr>
            <p:nvPr/>
          </p:nvCxnSpPr>
          <p:spPr bwMode="auto">
            <a:xfrm flipH="1">
              <a:off x="5364410" y="3148036"/>
              <a:ext cx="287338" cy="89910"/>
            </a:xfrm>
            <a:prstGeom prst="line">
              <a:avLst/>
            </a:prstGeom>
            <a:noFill/>
            <a:ln w="15875" algn="ctr">
              <a:solidFill>
                <a:srgbClr val="008000"/>
              </a:solidFill>
              <a:prstDash val="solid"/>
              <a:round/>
              <a:headEnd/>
              <a:tailEnd/>
            </a:ln>
            <a:extLst>
              <a:ext uri="{909E8E84-426E-40DD-AFC4-6F175D3DCCD1}">
                <a14:hiddenFill xmlns:a14="http://schemas.microsoft.com/office/drawing/2010/main">
                  <a:noFill/>
                </a14:hiddenFill>
              </a:ext>
            </a:extLst>
          </p:spPr>
        </p:cxnSp>
        <p:cxnSp>
          <p:nvCxnSpPr>
            <p:cNvPr id="13317" name="16 Conector recto"/>
            <p:cNvCxnSpPr>
              <a:cxnSpLocks noChangeShapeType="1"/>
            </p:cNvCxnSpPr>
            <p:nvPr/>
          </p:nvCxnSpPr>
          <p:spPr bwMode="auto">
            <a:xfrm flipH="1" flipV="1">
              <a:off x="5004048" y="2725183"/>
              <a:ext cx="360362" cy="512763"/>
            </a:xfrm>
            <a:prstGeom prst="line">
              <a:avLst/>
            </a:prstGeom>
            <a:noFill/>
            <a:ln w="15875" algn="ctr">
              <a:solidFill>
                <a:srgbClr val="008000"/>
              </a:solidFill>
              <a:prstDash val="solid"/>
              <a:round/>
              <a:headEnd/>
              <a:tailEnd/>
            </a:ln>
            <a:extLst>
              <a:ext uri="{909E8E84-426E-40DD-AFC4-6F175D3DCCD1}">
                <a14:hiddenFill xmlns:a14="http://schemas.microsoft.com/office/drawing/2010/main">
                  <a:noFill/>
                </a14:hiddenFill>
              </a:ext>
            </a:extLst>
          </p:spPr>
        </p:cxnSp>
        <p:cxnSp>
          <p:nvCxnSpPr>
            <p:cNvPr id="4" name="3 Conector recto"/>
            <p:cNvCxnSpPr/>
            <p:nvPr/>
          </p:nvCxnSpPr>
          <p:spPr>
            <a:xfrm flipV="1">
              <a:off x="5843588" y="4727179"/>
              <a:ext cx="628661" cy="79005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V="1">
              <a:off x="6471652" y="4226374"/>
              <a:ext cx="82744" cy="49311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a:endCxn id="13330" idx="1"/>
            </p:cNvCxnSpPr>
            <p:nvPr/>
          </p:nvCxnSpPr>
          <p:spPr>
            <a:xfrm flipV="1">
              <a:off x="6535101" y="3645284"/>
              <a:ext cx="0" cy="422387"/>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flipV="1">
              <a:off x="6535101" y="3525073"/>
              <a:ext cx="107746" cy="15398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3315" name="2 Conector recto"/>
          <p:cNvCxnSpPr>
            <a:cxnSpLocks noChangeShapeType="1"/>
          </p:cNvCxnSpPr>
          <p:nvPr/>
        </p:nvCxnSpPr>
        <p:spPr bwMode="auto">
          <a:xfrm flipH="1" flipV="1">
            <a:off x="5555553" y="3570348"/>
            <a:ext cx="941388" cy="663575"/>
          </a:xfrm>
          <a:prstGeom prst="line">
            <a:avLst/>
          </a:prstGeom>
          <a:noFill/>
          <a:ln w="15875" algn="ctr">
            <a:solidFill>
              <a:srgbClr val="7030A0"/>
            </a:solidFill>
            <a:prstDash val="sysDash"/>
            <a:round/>
            <a:headEnd/>
            <a:tailEnd/>
          </a:ln>
          <a:extLst>
            <a:ext uri="{909E8E84-426E-40DD-AFC4-6F175D3DCCD1}">
              <a14:hiddenFill xmlns:a14="http://schemas.microsoft.com/office/drawing/2010/main">
                <a:noFill/>
              </a14:hiddenFill>
            </a:ext>
          </a:extLst>
        </p:spPr>
      </p:cxnSp>
      <p:sp>
        <p:nvSpPr>
          <p:cNvPr id="6150" name="1 CuadroTexto"/>
          <p:cNvSpPr txBox="1">
            <a:spLocks noChangeArrowheads="1"/>
          </p:cNvSpPr>
          <p:nvPr/>
        </p:nvSpPr>
        <p:spPr bwMode="auto">
          <a:xfrm>
            <a:off x="5843588" y="1084263"/>
            <a:ext cx="1944687" cy="1508125"/>
          </a:xfrm>
          <a:prstGeom prst="rect">
            <a:avLst/>
          </a:prstGeom>
          <a:solidFill>
            <a:schemeClr val="bg1"/>
          </a:solidFill>
          <a:ln>
            <a:noFill/>
          </a:ln>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fontAlgn="auto" hangingPunct="1">
              <a:spcBef>
                <a:spcPct val="0"/>
              </a:spcBef>
              <a:spcAft>
                <a:spcPts val="0"/>
              </a:spcAft>
              <a:buFontTx/>
              <a:buNone/>
              <a:defRPr/>
            </a:pPr>
            <a:r>
              <a:rPr lang="x-none" altLang="es-UY" sz="2400" b="1" i="1" dirty="0" smtClean="0">
                <a:solidFill>
                  <a:srgbClr val="FF0000"/>
                </a:solidFill>
                <a:latin typeface="+mj-lt"/>
                <a:cs typeface="+mn-cs"/>
              </a:rPr>
              <a:t>BRASIL</a:t>
            </a:r>
          </a:p>
          <a:p>
            <a:pPr algn="ctr" eaLnBrk="1" fontAlgn="auto" hangingPunct="1">
              <a:spcBef>
                <a:spcPct val="0"/>
              </a:spcBef>
              <a:spcAft>
                <a:spcPts val="0"/>
              </a:spcAft>
              <a:buFontTx/>
              <a:buNone/>
              <a:defRPr/>
            </a:pPr>
            <a:r>
              <a:rPr lang="es-UY" altLang="es-UY" sz="2400" b="1" i="1" dirty="0" smtClean="0">
                <a:solidFill>
                  <a:srgbClr val="FF0000"/>
                </a:solidFill>
                <a:latin typeface="+mj-lt"/>
                <a:cs typeface="+mn-cs"/>
              </a:rPr>
              <a:t>1</a:t>
            </a:r>
            <a:r>
              <a:rPr lang="x-none" altLang="es-UY" sz="2400" b="1" i="1" dirty="0">
                <a:solidFill>
                  <a:srgbClr val="FF0000"/>
                </a:solidFill>
                <a:latin typeface="+mj-lt"/>
                <a:cs typeface="+mn-cs"/>
              </a:rPr>
              <a:t>30</a:t>
            </a:r>
            <a:r>
              <a:rPr lang="es-UY" altLang="es-UY" sz="2400" b="1" i="1" dirty="0">
                <a:solidFill>
                  <a:srgbClr val="FF0000"/>
                </a:solidFill>
                <a:latin typeface="+mj-lt"/>
                <a:cs typeface="+mn-cs"/>
              </a:rPr>
              <a:t>.000 </a:t>
            </a:r>
            <a:r>
              <a:rPr lang="es-UY" altLang="es-UY" sz="2400" b="1" i="1" dirty="0" err="1">
                <a:solidFill>
                  <a:srgbClr val="FF0000"/>
                </a:solidFill>
                <a:latin typeface="+mj-lt"/>
                <a:cs typeface="+mn-cs"/>
              </a:rPr>
              <a:t>MW</a:t>
            </a:r>
            <a:endParaRPr lang="es-UY" altLang="es-UY" sz="2400" b="1" i="1" dirty="0">
              <a:solidFill>
                <a:srgbClr val="FF0000"/>
              </a:solidFill>
              <a:latin typeface="+mj-lt"/>
              <a:cs typeface="+mn-cs"/>
            </a:endParaRPr>
          </a:p>
          <a:p>
            <a:pPr algn="ctr" eaLnBrk="1" fontAlgn="auto" hangingPunct="1">
              <a:spcBef>
                <a:spcPct val="0"/>
              </a:spcBef>
              <a:spcAft>
                <a:spcPts val="0"/>
              </a:spcAft>
              <a:buFontTx/>
              <a:buNone/>
              <a:defRPr/>
            </a:pPr>
            <a:r>
              <a:rPr lang="es-UY" altLang="es-UY" sz="2400" b="1" i="1" dirty="0" smtClean="0">
                <a:solidFill>
                  <a:srgbClr val="FF0000"/>
                </a:solidFill>
                <a:latin typeface="+mj-lt"/>
                <a:cs typeface="+mn-cs"/>
              </a:rPr>
              <a:t>Instalados</a:t>
            </a:r>
          </a:p>
          <a:p>
            <a:pPr algn="ctr" eaLnBrk="1" fontAlgn="auto" hangingPunct="1">
              <a:spcBef>
                <a:spcPct val="0"/>
              </a:spcBef>
              <a:spcAft>
                <a:spcPts val="0"/>
              </a:spcAft>
              <a:buFontTx/>
              <a:buNone/>
              <a:defRPr/>
            </a:pPr>
            <a:r>
              <a:rPr lang="es-UY" altLang="es-UY" sz="1800" b="1" i="1" dirty="0" smtClean="0">
                <a:solidFill>
                  <a:srgbClr val="FF0000"/>
                </a:solidFill>
                <a:latin typeface="+mj-lt"/>
                <a:cs typeface="+mn-cs"/>
              </a:rPr>
              <a:t>208.000.000 hab.</a:t>
            </a:r>
            <a:endParaRPr lang="es-UY" altLang="es-UY" sz="2400" b="1" i="1" dirty="0">
              <a:solidFill>
                <a:srgbClr val="FF0000"/>
              </a:solidFill>
              <a:latin typeface="+mj-lt"/>
              <a:cs typeface="+mn-cs"/>
            </a:endParaRPr>
          </a:p>
        </p:txBody>
      </p:sp>
      <p:sp>
        <p:nvSpPr>
          <p:cNvPr id="6151" name="Rectangle 21"/>
          <p:cNvSpPr>
            <a:spLocks noChangeArrowheads="1"/>
          </p:cNvSpPr>
          <p:nvPr/>
        </p:nvSpPr>
        <p:spPr bwMode="auto">
          <a:xfrm>
            <a:off x="642938" y="1143000"/>
            <a:ext cx="2200275" cy="1508125"/>
          </a:xfrm>
          <a:prstGeom prst="rect">
            <a:avLst/>
          </a:prstGeom>
          <a:solidFill>
            <a:schemeClr val="bg1"/>
          </a:solidFill>
          <a:ln>
            <a:noFill/>
          </a:ln>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fontAlgn="auto" hangingPunct="1">
              <a:spcBef>
                <a:spcPct val="0"/>
              </a:spcBef>
              <a:spcAft>
                <a:spcPts val="0"/>
              </a:spcAft>
              <a:buFontTx/>
              <a:buNone/>
              <a:defRPr/>
            </a:pPr>
            <a:r>
              <a:rPr lang="x-none" altLang="es-UY" sz="2400" b="1" i="1" dirty="0" smtClean="0">
                <a:solidFill>
                  <a:srgbClr val="FF0000"/>
                </a:solidFill>
                <a:latin typeface="+mn-lt"/>
                <a:cs typeface="+mn-cs"/>
              </a:rPr>
              <a:t>ARGENTINA</a:t>
            </a:r>
          </a:p>
          <a:p>
            <a:pPr algn="ctr" eaLnBrk="1" fontAlgn="auto" hangingPunct="1">
              <a:spcBef>
                <a:spcPct val="0"/>
              </a:spcBef>
              <a:spcAft>
                <a:spcPts val="0"/>
              </a:spcAft>
              <a:buFontTx/>
              <a:buNone/>
              <a:defRPr/>
            </a:pPr>
            <a:r>
              <a:rPr lang="es-UY" altLang="es-UY" sz="2400" b="1" i="1" dirty="0" smtClean="0">
                <a:solidFill>
                  <a:srgbClr val="FF0000"/>
                </a:solidFill>
                <a:latin typeface="+mn-lt"/>
                <a:cs typeface="+mn-cs"/>
              </a:rPr>
              <a:t>2</a:t>
            </a:r>
            <a:r>
              <a:rPr lang="x-none" altLang="es-UY" sz="2400" b="1" i="1" dirty="0">
                <a:solidFill>
                  <a:srgbClr val="FF0000"/>
                </a:solidFill>
                <a:latin typeface="+mn-lt"/>
                <a:cs typeface="+mn-cs"/>
              </a:rPr>
              <a:t>8</a:t>
            </a:r>
            <a:r>
              <a:rPr lang="es-UY" altLang="es-UY" sz="2400" b="1" i="1" dirty="0">
                <a:solidFill>
                  <a:srgbClr val="FF0000"/>
                </a:solidFill>
                <a:latin typeface="+mn-lt"/>
                <a:cs typeface="+mn-cs"/>
              </a:rPr>
              <a:t>.000 </a:t>
            </a:r>
            <a:r>
              <a:rPr lang="es-UY" altLang="es-UY" sz="2400" b="1" i="1" dirty="0" err="1">
                <a:solidFill>
                  <a:srgbClr val="FF0000"/>
                </a:solidFill>
                <a:latin typeface="+mn-lt"/>
                <a:cs typeface="+mn-cs"/>
              </a:rPr>
              <a:t>MW</a:t>
            </a:r>
            <a:endParaRPr lang="es-UY" altLang="es-UY" sz="2400" b="1" i="1" dirty="0">
              <a:solidFill>
                <a:srgbClr val="FF0000"/>
              </a:solidFill>
              <a:latin typeface="+mn-lt"/>
              <a:cs typeface="+mn-cs"/>
            </a:endParaRPr>
          </a:p>
          <a:p>
            <a:pPr algn="ctr" eaLnBrk="1" fontAlgn="auto" hangingPunct="1">
              <a:spcBef>
                <a:spcPct val="0"/>
              </a:spcBef>
              <a:spcAft>
                <a:spcPts val="0"/>
              </a:spcAft>
              <a:buFontTx/>
              <a:buNone/>
              <a:defRPr/>
            </a:pPr>
            <a:r>
              <a:rPr lang="es-UY" altLang="es-UY" sz="2400" b="1" i="1" dirty="0" smtClean="0">
                <a:solidFill>
                  <a:srgbClr val="FF0000"/>
                </a:solidFill>
                <a:latin typeface="+mn-lt"/>
                <a:cs typeface="+mn-cs"/>
              </a:rPr>
              <a:t>Instalados</a:t>
            </a:r>
          </a:p>
          <a:p>
            <a:pPr algn="ctr" eaLnBrk="1" fontAlgn="auto" hangingPunct="1">
              <a:spcBef>
                <a:spcPct val="0"/>
              </a:spcBef>
              <a:spcAft>
                <a:spcPts val="0"/>
              </a:spcAft>
              <a:buFontTx/>
              <a:buNone/>
              <a:defRPr/>
            </a:pPr>
            <a:r>
              <a:rPr lang="es-UY" altLang="es-UY" sz="1800" b="1" i="1" dirty="0" smtClean="0">
                <a:solidFill>
                  <a:srgbClr val="FF0000"/>
                </a:solidFill>
                <a:latin typeface="+mn-lt"/>
                <a:cs typeface="+mn-cs"/>
              </a:rPr>
              <a:t>43.800.000 hab.</a:t>
            </a:r>
            <a:endParaRPr lang="es-UY" altLang="es-UY" sz="1800" b="1" i="1" dirty="0">
              <a:solidFill>
                <a:srgbClr val="FF0000"/>
              </a:solidFill>
              <a:latin typeface="+mn-lt"/>
              <a:cs typeface="+mn-cs"/>
            </a:endParaRPr>
          </a:p>
        </p:txBody>
      </p:sp>
      <p:sp>
        <p:nvSpPr>
          <p:cNvPr id="6152" name="17 CuadroTexto"/>
          <p:cNvSpPr txBox="1">
            <a:spLocks noChangeArrowheads="1"/>
          </p:cNvSpPr>
          <p:nvPr/>
        </p:nvSpPr>
        <p:spPr bwMode="auto">
          <a:xfrm>
            <a:off x="6764338" y="4724400"/>
            <a:ext cx="1604962" cy="1477963"/>
          </a:xfrm>
          <a:prstGeom prst="rect">
            <a:avLst/>
          </a:prstGeom>
          <a:solidFill>
            <a:schemeClr val="bg1"/>
          </a:solidFill>
          <a:ln>
            <a:noFill/>
          </a:ln>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fontAlgn="auto" hangingPunct="1">
              <a:spcBef>
                <a:spcPct val="0"/>
              </a:spcBef>
              <a:spcAft>
                <a:spcPts val="0"/>
              </a:spcAft>
              <a:buFontTx/>
              <a:buNone/>
              <a:defRPr/>
            </a:pPr>
            <a:r>
              <a:rPr lang="x-none" altLang="es-UY" sz="2400" b="1" i="1" dirty="0" smtClean="0">
                <a:solidFill>
                  <a:srgbClr val="FF0000"/>
                </a:solidFill>
                <a:latin typeface="+mn-lt"/>
                <a:cs typeface="+mn-cs"/>
              </a:rPr>
              <a:t>URUGUAY</a:t>
            </a:r>
          </a:p>
          <a:p>
            <a:pPr algn="ctr" eaLnBrk="1" fontAlgn="auto" hangingPunct="1">
              <a:spcBef>
                <a:spcPct val="0"/>
              </a:spcBef>
              <a:spcAft>
                <a:spcPts val="0"/>
              </a:spcAft>
              <a:buFontTx/>
              <a:buNone/>
              <a:defRPr/>
            </a:pPr>
            <a:r>
              <a:rPr lang="es-UY" altLang="es-UY" sz="2400" b="1" i="1" dirty="0" smtClean="0">
                <a:solidFill>
                  <a:srgbClr val="FF0000"/>
                </a:solidFill>
                <a:latin typeface="+mn-lt"/>
                <a:cs typeface="+mn-cs"/>
              </a:rPr>
              <a:t>4,021MW</a:t>
            </a:r>
            <a:endParaRPr lang="es-UY" altLang="es-UY" sz="2400" b="1" i="1" dirty="0">
              <a:solidFill>
                <a:srgbClr val="FF0000"/>
              </a:solidFill>
              <a:latin typeface="+mn-lt"/>
              <a:cs typeface="+mn-cs"/>
            </a:endParaRPr>
          </a:p>
          <a:p>
            <a:pPr algn="ctr" eaLnBrk="1" fontAlgn="auto" hangingPunct="1">
              <a:spcBef>
                <a:spcPct val="0"/>
              </a:spcBef>
              <a:spcAft>
                <a:spcPts val="0"/>
              </a:spcAft>
              <a:buFontTx/>
              <a:buNone/>
              <a:defRPr/>
            </a:pPr>
            <a:r>
              <a:rPr lang="es-UY" altLang="es-UY" sz="2400" b="1" i="1" dirty="0" smtClean="0">
                <a:solidFill>
                  <a:srgbClr val="FF0000"/>
                </a:solidFill>
                <a:latin typeface="+mn-lt"/>
                <a:cs typeface="+mn-cs"/>
              </a:rPr>
              <a:t>Instalados</a:t>
            </a:r>
          </a:p>
          <a:p>
            <a:pPr algn="ctr" eaLnBrk="1" fontAlgn="auto" hangingPunct="1">
              <a:spcBef>
                <a:spcPct val="0"/>
              </a:spcBef>
              <a:spcAft>
                <a:spcPts val="0"/>
              </a:spcAft>
              <a:buFontTx/>
              <a:buNone/>
              <a:defRPr/>
            </a:pPr>
            <a:r>
              <a:rPr lang="es-UY" altLang="es-UY" sz="1800" b="1" i="1" dirty="0" smtClean="0">
                <a:solidFill>
                  <a:srgbClr val="FF0000"/>
                </a:solidFill>
                <a:latin typeface="+mn-lt"/>
                <a:cs typeface="+mn-cs"/>
              </a:rPr>
              <a:t>3.400.000 hab.</a:t>
            </a:r>
            <a:endParaRPr lang="es-UY" altLang="es-UY" sz="2400" b="1" i="1" dirty="0">
              <a:solidFill>
                <a:srgbClr val="FF0000"/>
              </a:solidFill>
              <a:latin typeface="+mn-lt"/>
              <a:cs typeface="+mn-cs"/>
            </a:endParaRPr>
          </a:p>
        </p:txBody>
      </p:sp>
      <p:sp>
        <p:nvSpPr>
          <p:cNvPr id="13321" name="CuadroTexto 1"/>
          <p:cNvSpPr txBox="1">
            <a:spLocks noChangeArrowheads="1"/>
          </p:cNvSpPr>
          <p:nvPr/>
        </p:nvSpPr>
        <p:spPr bwMode="auto">
          <a:xfrm>
            <a:off x="6513999" y="6165304"/>
            <a:ext cx="210564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UY" altLang="es-UY" sz="1800" b="1" dirty="0" smtClean="0"/>
              <a:t>12.000</a:t>
            </a:r>
            <a:r>
              <a:rPr lang="es-UY" altLang="es-UY" sz="1800" dirty="0" smtClean="0"/>
              <a:t> </a:t>
            </a:r>
            <a:r>
              <a:rPr lang="es-UY" altLang="es-UY" sz="1800" dirty="0" err="1"/>
              <a:t>GWh</a:t>
            </a:r>
            <a:r>
              <a:rPr lang="es-UY" altLang="es-UY" sz="1800" dirty="0"/>
              <a:t> de GEN</a:t>
            </a:r>
          </a:p>
          <a:p>
            <a:pPr algn="ctr" eaLnBrk="1" hangingPunct="1">
              <a:spcBef>
                <a:spcPct val="0"/>
              </a:spcBef>
              <a:buFontTx/>
              <a:buNone/>
            </a:pPr>
            <a:r>
              <a:rPr lang="es-UY" altLang="es-UY" sz="1800" dirty="0" smtClean="0"/>
              <a:t>anuales@2018</a:t>
            </a:r>
            <a:endParaRPr lang="es-UY" altLang="es-UY" sz="1800" dirty="0"/>
          </a:p>
        </p:txBody>
      </p:sp>
      <p:sp>
        <p:nvSpPr>
          <p:cNvPr id="5" name="Flecha izquierda y derecha 4"/>
          <p:cNvSpPr/>
          <p:nvPr/>
        </p:nvSpPr>
        <p:spPr>
          <a:xfrm rot="18880080">
            <a:off x="5736432" y="3501231"/>
            <a:ext cx="622300" cy="255587"/>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UY"/>
          </a:p>
        </p:txBody>
      </p:sp>
      <p:sp>
        <p:nvSpPr>
          <p:cNvPr id="24" name="Flecha izquierda y derecha 23"/>
          <p:cNvSpPr/>
          <p:nvPr/>
        </p:nvSpPr>
        <p:spPr>
          <a:xfrm>
            <a:off x="3754438" y="3876675"/>
            <a:ext cx="622300" cy="257175"/>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UY"/>
          </a:p>
        </p:txBody>
      </p:sp>
      <p:sp>
        <p:nvSpPr>
          <p:cNvPr id="13324" name="CuadroTexto 5"/>
          <p:cNvSpPr txBox="1">
            <a:spLocks noChangeArrowheads="1"/>
          </p:cNvSpPr>
          <p:nvPr/>
        </p:nvSpPr>
        <p:spPr bwMode="auto">
          <a:xfrm>
            <a:off x="5992813" y="3049588"/>
            <a:ext cx="10429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UY" sz="1800" b="1">
                <a:solidFill>
                  <a:srgbClr val="FF0000"/>
                </a:solidFill>
              </a:rPr>
              <a:t>570 MW</a:t>
            </a:r>
          </a:p>
        </p:txBody>
      </p:sp>
      <p:sp>
        <p:nvSpPr>
          <p:cNvPr id="13325" name="CuadroTexto 47"/>
          <p:cNvSpPr txBox="1">
            <a:spLocks noChangeArrowheads="1"/>
          </p:cNvSpPr>
          <p:nvPr/>
        </p:nvSpPr>
        <p:spPr bwMode="auto">
          <a:xfrm>
            <a:off x="2582863" y="3821113"/>
            <a:ext cx="117157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UY" sz="1800" b="1">
                <a:solidFill>
                  <a:srgbClr val="FF0000"/>
                </a:solidFill>
              </a:rPr>
              <a:t>2000 MW</a:t>
            </a:r>
          </a:p>
        </p:txBody>
      </p:sp>
    </p:spTree>
    <p:extLst>
      <p:ext uri="{BB962C8B-B14F-4D97-AF65-F5344CB8AC3E}">
        <p14:creationId xmlns:p14="http://schemas.microsoft.com/office/powerpoint/2010/main" val="47323769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684213" y="115888"/>
            <a:ext cx="8031162" cy="725487"/>
          </a:xfrm>
        </p:spPr>
        <p:txBody>
          <a:bodyPr/>
          <a:lstStyle/>
          <a:p>
            <a:pPr eaLnBrk="1" hangingPunct="1"/>
            <a:r>
              <a:rPr lang="es-UY" altLang="es-UY" sz="4000" b="1" smtClean="0"/>
              <a:t>Sistema Óptimo para Uruguay</a:t>
            </a:r>
          </a:p>
        </p:txBody>
      </p:sp>
      <p:sp>
        <p:nvSpPr>
          <p:cNvPr id="15363" name="2 Marcador de contenido"/>
          <p:cNvSpPr>
            <a:spLocks noGrp="1"/>
          </p:cNvSpPr>
          <p:nvPr>
            <p:ph idx="1"/>
          </p:nvPr>
        </p:nvSpPr>
        <p:spPr>
          <a:xfrm>
            <a:off x="34925" y="981075"/>
            <a:ext cx="9109075" cy="5832475"/>
          </a:xfrm>
          <a:solidFill>
            <a:schemeClr val="bg1"/>
          </a:solidFill>
        </p:spPr>
        <p:txBody>
          <a:bodyPr>
            <a:normAutofit fontScale="92500"/>
          </a:bodyPr>
          <a:lstStyle/>
          <a:p>
            <a:pPr marL="342900" lvl="2" indent="-342900" eaLnBrk="1" hangingPunct="1">
              <a:defRPr/>
            </a:pPr>
            <a:r>
              <a:rPr lang="es-UY" altLang="es-UY" sz="2800" i="1" u="sng" dirty="0" smtClean="0"/>
              <a:t>Hidráulica</a:t>
            </a:r>
            <a:r>
              <a:rPr lang="es-UY" altLang="es-UY" sz="2800" dirty="0" smtClean="0"/>
              <a:t>: Importante base </a:t>
            </a:r>
            <a:r>
              <a:rPr lang="es-UY" altLang="es-UY" sz="2000" dirty="0" smtClean="0"/>
              <a:t>(producción y almacenamiento).</a:t>
            </a:r>
            <a:endParaRPr lang="es-UY" altLang="es-UY" sz="2000" i="1" u="sng" dirty="0" smtClean="0"/>
          </a:p>
          <a:p>
            <a:pPr marL="342900" lvl="2" indent="-342900" eaLnBrk="1" hangingPunct="1">
              <a:defRPr/>
            </a:pPr>
            <a:r>
              <a:rPr lang="es-UY" altLang="es-UY" sz="2800" i="1" u="sng" dirty="0" smtClean="0"/>
              <a:t>Eólica</a:t>
            </a:r>
            <a:r>
              <a:rPr lang="es-UY" altLang="es-UY" sz="2800" dirty="0" smtClean="0"/>
              <a:t>: Rápida </a:t>
            </a:r>
            <a:r>
              <a:rPr lang="es-UY" altLang="es-UY" sz="2800" dirty="0" smtClean="0"/>
              <a:t>incorporación y experiencia operativa.</a:t>
            </a:r>
            <a:endParaRPr lang="es-UY" altLang="es-UY" sz="2800" dirty="0"/>
          </a:p>
          <a:p>
            <a:pPr eaLnBrk="1" hangingPunct="1">
              <a:defRPr/>
            </a:pPr>
            <a:r>
              <a:rPr lang="es-UY" altLang="es-UY" sz="2800" i="1" u="sng" dirty="0" smtClean="0"/>
              <a:t>Solar</a:t>
            </a:r>
            <a:r>
              <a:rPr lang="es-UY" altLang="es-UY" sz="2800" dirty="0" smtClean="0"/>
              <a:t> </a:t>
            </a:r>
            <a:r>
              <a:rPr lang="es-UY" altLang="es-UY" sz="2000" dirty="0" smtClean="0"/>
              <a:t>(buena complementariedad con eólica).</a:t>
            </a:r>
            <a:endParaRPr lang="es-UY" altLang="es-UY" sz="2000" dirty="0" smtClean="0"/>
          </a:p>
          <a:p>
            <a:pPr eaLnBrk="1" hangingPunct="1">
              <a:defRPr/>
            </a:pPr>
            <a:r>
              <a:rPr lang="es-UY" altLang="es-UY" sz="2800" i="1" u="sng" dirty="0" smtClean="0"/>
              <a:t>Biomasa</a:t>
            </a:r>
            <a:r>
              <a:rPr lang="es-UY" altLang="es-UY" sz="2800" dirty="0" smtClean="0"/>
              <a:t> </a:t>
            </a:r>
            <a:r>
              <a:rPr lang="es-UY" altLang="es-UY" sz="2000" dirty="0" smtClean="0"/>
              <a:t>(plantaciones para producción, y subproductos para generar).</a:t>
            </a:r>
            <a:endParaRPr lang="es-UY" altLang="es-UY" sz="2000" dirty="0" smtClean="0"/>
          </a:p>
          <a:p>
            <a:pPr eaLnBrk="1" hangingPunct="1">
              <a:defRPr/>
            </a:pPr>
            <a:r>
              <a:rPr lang="es-UY" altLang="es-UY" sz="2800" dirty="0" smtClean="0"/>
              <a:t>Respaldo </a:t>
            </a:r>
            <a:r>
              <a:rPr lang="es-UY" altLang="es-UY" sz="2800" i="1" dirty="0" smtClean="0"/>
              <a:t>flexible</a:t>
            </a:r>
            <a:r>
              <a:rPr lang="es-UY" altLang="es-UY" sz="2800" dirty="0" smtClean="0"/>
              <a:t>: </a:t>
            </a:r>
            <a:r>
              <a:rPr lang="es-UY" altLang="es-UY" sz="2800" i="1" u="sng" dirty="0" smtClean="0"/>
              <a:t>Ciclo Combinado </a:t>
            </a:r>
          </a:p>
          <a:p>
            <a:pPr lvl="2" eaLnBrk="1" hangingPunct="1">
              <a:defRPr/>
            </a:pPr>
            <a:r>
              <a:rPr lang="es-UY" altLang="es-UY" sz="2000" dirty="0" smtClean="0"/>
              <a:t>CC: </a:t>
            </a:r>
            <a:r>
              <a:rPr lang="es-UY" altLang="es-UY" sz="2000" dirty="0"/>
              <a:t>2TG 175 MW +TV 180 MW = 530 </a:t>
            </a:r>
            <a:r>
              <a:rPr lang="es-UY" altLang="es-UY" sz="2000" dirty="0" smtClean="0"/>
              <a:t>MW.</a:t>
            </a:r>
            <a:endParaRPr lang="es-UY" altLang="es-UY" sz="2000" dirty="0"/>
          </a:p>
          <a:p>
            <a:pPr eaLnBrk="1" hangingPunct="1">
              <a:defRPr/>
            </a:pPr>
            <a:r>
              <a:rPr lang="es-UY" altLang="es-UY" sz="2800" dirty="0" smtClean="0"/>
              <a:t>Complemento disponibilidad de gas </a:t>
            </a:r>
            <a:r>
              <a:rPr lang="es-UY" altLang="es-UY" sz="2800" dirty="0" smtClean="0"/>
              <a:t>natural</a:t>
            </a:r>
            <a:endParaRPr lang="es-UY" altLang="es-UY" sz="2800" dirty="0" smtClean="0"/>
          </a:p>
          <a:p>
            <a:pPr lvl="2" eaLnBrk="1" hangingPunct="1">
              <a:defRPr/>
            </a:pPr>
            <a:r>
              <a:rPr lang="es-UY" altLang="es-UY" sz="2000" dirty="0" smtClean="0"/>
              <a:t>Gasoductos con Argentina ya construidos.</a:t>
            </a:r>
          </a:p>
          <a:p>
            <a:pPr eaLnBrk="1" hangingPunct="1">
              <a:defRPr/>
            </a:pPr>
            <a:r>
              <a:rPr lang="es-UY" altLang="es-UY" sz="2800" dirty="0" smtClean="0"/>
              <a:t>Fuertes </a:t>
            </a:r>
            <a:r>
              <a:rPr lang="es-UY" altLang="es-UY" sz="2800" i="1" u="sng" dirty="0" smtClean="0"/>
              <a:t>Interconexiones Eléctricas</a:t>
            </a:r>
            <a:r>
              <a:rPr lang="es-UY" altLang="es-UY" sz="2800" dirty="0" smtClean="0"/>
              <a:t> con países vecinos:</a:t>
            </a:r>
          </a:p>
          <a:p>
            <a:pPr lvl="2" eaLnBrk="1" hangingPunct="1">
              <a:defRPr/>
            </a:pPr>
            <a:r>
              <a:rPr lang="es-UY" altLang="es-UY" sz="2000" dirty="0" smtClean="0"/>
              <a:t>con Argentina 2000 MW en 500 kV (Cuadrilátero de SG).</a:t>
            </a:r>
          </a:p>
          <a:p>
            <a:pPr lvl="2" eaLnBrk="1" hangingPunct="1">
              <a:defRPr/>
            </a:pPr>
            <a:r>
              <a:rPr lang="es-UY" altLang="es-UY" sz="2000" dirty="0" smtClean="0"/>
              <a:t>con Brasil 70 MW Rivera + 500 MW Melo.</a:t>
            </a:r>
          </a:p>
          <a:p>
            <a:pPr eaLnBrk="1" hangingPunct="1">
              <a:defRPr/>
            </a:pPr>
            <a:r>
              <a:rPr lang="es-UY" altLang="es-UY" sz="2800" dirty="0" smtClean="0"/>
              <a:t>Potenciar el Sistema de Transmisión </a:t>
            </a:r>
            <a:r>
              <a:rPr lang="es-UY" altLang="es-UY" sz="2000" dirty="0" smtClean="0"/>
              <a:t>(</a:t>
            </a:r>
            <a:r>
              <a:rPr lang="es-UY" altLang="es-UY" sz="2000" i="1" dirty="0" smtClean="0"/>
              <a:t>nuevo “paradigma”</a:t>
            </a:r>
            <a:r>
              <a:rPr lang="es-UY" altLang="es-UY" sz="2000" dirty="0" smtClean="0"/>
              <a:t>).</a:t>
            </a:r>
            <a:endParaRPr lang="es-UY" altLang="es-UY" sz="2800" dirty="0" smtClean="0"/>
          </a:p>
        </p:txBody>
      </p:sp>
    </p:spTree>
    <p:extLst>
      <p:ext uri="{BB962C8B-B14F-4D97-AF65-F5344CB8AC3E}">
        <p14:creationId xmlns:p14="http://schemas.microsoft.com/office/powerpoint/2010/main" val="2689551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Estructura de la Presentación</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1268760"/>
            <a:ext cx="8856663"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defRPr/>
            </a:pPr>
            <a:r>
              <a:rPr lang="es-UY" altLang="ko-KR" sz="2400" dirty="0">
                <a:solidFill>
                  <a:sysClr val="windowText" lastClr="000000"/>
                </a:solidFill>
                <a:ea typeface="Gulim" pitchFamily="34" charset="-127"/>
              </a:rPr>
              <a:t>Estructuración y contexto del sector </a:t>
            </a:r>
            <a:r>
              <a:rPr lang="es-UY" altLang="ko-KR" sz="2400" dirty="0" smtClean="0">
                <a:solidFill>
                  <a:sysClr val="windowText" lastClr="000000"/>
                </a:solidFill>
                <a:ea typeface="Gulim" pitchFamily="34" charset="-127"/>
              </a:rPr>
              <a:t>energético-eléctrico uruguayo</a:t>
            </a:r>
          </a:p>
          <a:p>
            <a:pPr algn="just">
              <a:defRPr/>
            </a:pPr>
            <a:endParaRPr lang="es-UY" altLang="ko-KR" sz="2400" dirty="0">
              <a:solidFill>
                <a:sysClr val="windowText" lastClr="000000"/>
              </a:solidFill>
              <a:ea typeface="Gulim" pitchFamily="34" charset="-127"/>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Marco general de promoción</a:t>
            </a:r>
            <a:r>
              <a:rPr kumimoji="0" lang="es-ES" altLang="es-UY" sz="2400" b="0" i="0" u="none" strike="noStrike" kern="1200" cap="none" spc="0" normalizeH="0" noProof="0" dirty="0" smtClean="0">
                <a:ln>
                  <a:noFill/>
                </a:ln>
                <a:solidFill>
                  <a:sysClr val="windowText" lastClr="000000"/>
                </a:solidFill>
                <a:effectLst/>
                <a:uLnTx/>
                <a:uFillTx/>
                <a:latin typeface="Calibri"/>
                <a:ea typeface="+mn-ea"/>
                <a:cs typeface="+mn-cs"/>
              </a:rPr>
              <a:t> a las inversiones y de incentivos fiscales a las Energías Renovables No Convencionales (ERNC)</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1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i="0" strike="noStrike" kern="1200" cap="none" spc="0" normalizeH="0" baseline="0" noProof="0" dirty="0" smtClean="0">
                <a:ln>
                  <a:noFill/>
                </a:ln>
                <a:solidFill>
                  <a:sysClr val="windowText" lastClr="000000"/>
                </a:solidFill>
                <a:effectLst/>
                <a:uLnTx/>
                <a:uFillTx/>
                <a:latin typeface="Calibri"/>
              </a:rPr>
              <a:t>Experiencia reciente de desarrollo de ERNC en Uruguay</a:t>
            </a:r>
            <a:r>
              <a:rPr kumimoji="0" lang="es-ES" altLang="es-UY" sz="2400" i="0" u="none" strike="noStrike" kern="1200" cap="none" spc="0" normalizeH="0" baseline="0" noProof="0" dirty="0" smtClean="0">
                <a:ln>
                  <a:noFill/>
                </a:ln>
                <a:solidFill>
                  <a:sysClr val="windowText" lastClr="000000"/>
                </a:solidFill>
                <a:effectLst/>
                <a:uLnTx/>
                <a:uFillTx/>
                <a:latin typeface="Calibri"/>
              </a:rPr>
              <a:t>:</a:t>
            </a:r>
            <a:endParaRPr kumimoji="0" lang="es-ES" altLang="es-UY" sz="2400" i="0" u="none" strike="noStrike" kern="1200" cap="none" spc="0" normalizeH="0" baseline="0" noProof="0" dirty="0" smtClean="0">
              <a:ln>
                <a:noFill/>
              </a:ln>
              <a:solidFill>
                <a:sysClr val="windowText" lastClr="000000"/>
              </a:solidFill>
              <a:effectLst/>
              <a:uLnTx/>
              <a:uFillTx/>
              <a:latin typeface="Calibri"/>
            </a:endParaRP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Aspectos impulsores de las iniciativas hacia ERNC</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b="1" dirty="0" smtClean="0">
                <a:solidFill>
                  <a:sysClr val="windowText" lastClr="000000"/>
                </a:solidFill>
                <a:latin typeface="Calibri"/>
                <a:ea typeface="Gulim" pitchFamily="34" charset="-127"/>
              </a:rPr>
              <a:t>Experiencias concretas en Eólica, Solar </a:t>
            </a:r>
            <a:r>
              <a:rPr lang="es-UY" altLang="ko-KR" sz="2200" b="1" dirty="0" err="1" smtClean="0">
                <a:solidFill>
                  <a:sysClr val="windowText" lastClr="000000"/>
                </a:solidFill>
                <a:latin typeface="Calibri"/>
                <a:ea typeface="Gulim" pitchFamily="34" charset="-127"/>
              </a:rPr>
              <a:t>fv</a:t>
            </a:r>
            <a:r>
              <a:rPr lang="es-UY" altLang="ko-KR" sz="2200" b="1" dirty="0" smtClean="0">
                <a:solidFill>
                  <a:sysClr val="windowText" lastClr="000000"/>
                </a:solidFill>
                <a:latin typeface="Calibri"/>
                <a:ea typeface="Gulim" pitchFamily="34" charset="-127"/>
              </a:rPr>
              <a:t>, Biomasa</a:t>
            </a:r>
          </a:p>
          <a:p>
            <a:pPr algn="just">
              <a:defRPr/>
            </a:pPr>
            <a:endParaRPr lang="es-UY" altLang="es-UY" sz="2400" dirty="0" smtClean="0">
              <a:solidFill>
                <a:sysClr val="windowText" lastClr="000000"/>
              </a:solidFill>
              <a:latin typeface="Calibri"/>
            </a:endParaRPr>
          </a:p>
          <a:p>
            <a:pPr algn="just">
              <a:defRPr/>
            </a:pPr>
            <a:r>
              <a:rPr lang="es-UY" altLang="es-UY" sz="2400" dirty="0" smtClean="0">
                <a:solidFill>
                  <a:sysClr val="windowText" lastClr="000000"/>
                </a:solidFill>
                <a:latin typeface="Calibri"/>
              </a:rPr>
              <a:t>Fortalezas asociadas a la expansión lograda</a:t>
            </a:r>
            <a:endParaRPr lang="es-ES" altLang="es-UY" sz="2400" dirty="0" smtClean="0">
              <a:solidFill>
                <a:sysClr val="windowText" lastClr="000000"/>
              </a:solidFill>
              <a:latin typeface="Calibri"/>
            </a:endParaRPr>
          </a:p>
          <a:p>
            <a:pPr algn="just">
              <a:defRPr/>
            </a:pPr>
            <a:endParaRPr lang="es-ES" altLang="es-UY" sz="2400" dirty="0" smtClean="0">
              <a:solidFill>
                <a:sysClr val="windowText" lastClr="000000"/>
              </a:solidFill>
              <a:latin typeface="Calibri"/>
            </a:endParaRPr>
          </a:p>
          <a:p>
            <a:pPr algn="just">
              <a:defRPr/>
            </a:pPr>
            <a:r>
              <a:rPr lang="es-ES" altLang="es-UY" sz="2400" dirty="0" smtClean="0">
                <a:solidFill>
                  <a:sysClr val="windowText" lastClr="000000"/>
                </a:solidFill>
                <a:latin typeface="Calibri"/>
              </a:rPr>
              <a:t>Visión de desarrollo futuro</a:t>
            </a:r>
            <a:endParaRPr lang="es-ES" altLang="es-UY" sz="2400" dirty="0">
              <a:solidFill>
                <a:sysClr val="windowText" lastClr="000000"/>
              </a:solidFill>
              <a:latin typeface="Calibri"/>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215861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Características del Proceso</a:t>
            </a:r>
          </a:p>
        </p:txBody>
      </p:sp>
      <p:sp>
        <p:nvSpPr>
          <p:cNvPr id="7" name="2 Marcador de contenido"/>
          <p:cNvSpPr txBox="1">
            <a:spLocks/>
          </p:cNvSpPr>
          <p:nvPr/>
        </p:nvSpPr>
        <p:spPr bwMode="auto">
          <a:xfrm>
            <a:off x="107950" y="1052736"/>
            <a:ext cx="8856663" cy="541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Además del marco general de incentivos fiscales,</a:t>
            </a:r>
            <a:r>
              <a:rPr kumimoji="0" lang="es-ES" altLang="es-UY" sz="2400" b="0" i="0" u="none" strike="noStrike" kern="1200" cap="none" spc="0" normalizeH="0" noProof="0" dirty="0" smtClean="0">
                <a:ln>
                  <a:noFill/>
                </a:ln>
                <a:solidFill>
                  <a:sysClr val="windowText" lastClr="000000"/>
                </a:solidFill>
                <a:effectLst/>
                <a:uLnTx/>
                <a:uFillTx/>
                <a:latin typeface="Calibri"/>
                <a:ea typeface="+mn-ea"/>
                <a:cs typeface="+mn-cs"/>
              </a:rPr>
              <a:t> e</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l </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Poder Ejecutivo promulgó, en forma </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sucesiva desde 2006, </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un conjunto de Decretos promoviendo la celebración de Contratos de Compraventa de Energía Eléctrica con UTE</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kumimoji="0" lang="es-ES" altLang="es-UY" sz="1400" b="0" i="0" u="none" strike="noStrike" kern="1200" cap="none" spc="0" normalizeH="0" baseline="0" noProof="0" dirty="0" smtClean="0">
                <a:ln>
                  <a:noFill/>
                </a:ln>
                <a:solidFill>
                  <a:sysClr val="windowText" lastClr="000000"/>
                </a:solidFill>
                <a:effectLst/>
                <a:uLnTx/>
                <a:uFillTx/>
                <a:latin typeface="Calibri"/>
                <a:ea typeface="+mn-ea"/>
                <a:cs typeface="+mn-cs"/>
              </a:rPr>
              <a:t>(conocimiento del mercado internacional, de las posibilidades de desarrollo local, de los requisitos de precios y demás condiciones de contratación e instalación hasta la puesta en marcha)</a:t>
            </a:r>
            <a:endParaRPr kumimoji="0" lang="es-ES" altLang="es-UY" sz="1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En paralelo: mercado spot y desarrollos gestionados</a:t>
            </a:r>
            <a:r>
              <a:rPr kumimoji="0" lang="es-UY" altLang="es-UY" sz="2400" b="0" i="0" u="none" strike="noStrike" kern="1200" cap="none" spc="0" normalizeH="0" noProof="0" dirty="0" smtClean="0">
                <a:ln>
                  <a:noFill/>
                </a:ln>
                <a:solidFill>
                  <a:sysClr val="windowText" lastClr="000000"/>
                </a:solidFill>
                <a:effectLst/>
                <a:uLnTx/>
                <a:uFillTx/>
                <a:latin typeface="Calibri"/>
                <a:ea typeface="+mn-ea"/>
                <a:cs typeface="+mn-cs"/>
              </a:rPr>
              <a:t> por UTE.</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sng" strike="noStrike" kern="1200" cap="none" spc="0" normalizeH="0" baseline="0" noProof="0" dirty="0" smtClean="0">
                <a:ln>
                  <a:noFill/>
                </a:ln>
                <a:solidFill>
                  <a:sysClr val="windowText" lastClr="000000"/>
                </a:solidFill>
                <a:effectLst/>
                <a:uLnTx/>
                <a:uFillTx/>
                <a:latin typeface="Calibri"/>
                <a:ea typeface="+mn-ea"/>
                <a:cs typeface="+mn-cs"/>
              </a:rPr>
              <a:t>Características generales de los principales Decretos</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p>
          <a:p>
            <a:pPr lvl="1" algn="just">
              <a:lnSpc>
                <a:spcPct val="90000"/>
              </a:lnSpc>
              <a:defRPr/>
            </a:pP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Centrales Generadoras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a partir de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equipos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nuevos sin </a:t>
            </a:r>
            <a:r>
              <a:rPr lang="es-ES" altLang="ko-KR" sz="2200" b="1" dirty="0" smtClean="0">
                <a:solidFill>
                  <a:sysClr val="windowText" lastClr="000000"/>
                </a:solidFill>
                <a:ea typeface="Gulim" pitchFamily="34" charset="-127"/>
              </a:rPr>
              <a:t>uso, a </a:t>
            </a:r>
            <a:r>
              <a:rPr lang="es-ES" altLang="ko-KR" sz="2200" b="1" dirty="0">
                <a:solidFill>
                  <a:sysClr val="windowText" lastClr="000000"/>
                </a:solidFill>
                <a:ea typeface="Gulim" pitchFamily="34" charset="-127"/>
              </a:rPr>
              <a:t>instalarse </a:t>
            </a:r>
            <a:r>
              <a:rPr lang="es-ES" altLang="ko-KR" sz="2200" dirty="0">
                <a:solidFill>
                  <a:sysClr val="windowText" lastClr="000000"/>
                </a:solidFill>
                <a:ea typeface="Gulim" pitchFamily="34" charset="-127"/>
              </a:rPr>
              <a:t>en territorio nacional</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a:t>
            </a:r>
            <a:endPar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El Generador deberá hacerse cargo de todos los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costos de conexión</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UTE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comprará toda la energía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que sea entregada a la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red, en contratos de largo plazo (ej. 15,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20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años).</a:t>
            </a:r>
            <a:endPar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Se exige como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mínimo un 20%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de componente nacional.</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Se establecerá una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bonificación en el precio comparativo</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 a las ofertas que incorporen un componente nacional mayor al 20%.</a:t>
            </a:r>
            <a:endParaRPr kumimoji="0" lang="es-ES" altLang="ko-KR" sz="2200" b="0" i="0" u="none" strike="noStrike" kern="1200" cap="none" spc="0" normalizeH="0" baseline="0" noProof="0" dirty="0" smtClean="0">
              <a:ln>
                <a:noFill/>
              </a:ln>
              <a:solidFill>
                <a:srgbClr val="FF0000"/>
              </a:solidFill>
              <a:effectLst/>
              <a:uLnTx/>
              <a:uFillTx/>
              <a:latin typeface="Calibri"/>
              <a:ea typeface="Gulim" pitchFamily="34" charset="-127"/>
              <a:cs typeface="+mn-cs"/>
            </a:endParaRPr>
          </a:p>
          <a:p>
            <a:pPr marL="457200" marR="0" lvl="1" indent="0" algn="just" defTabSz="914400" rtl="0" eaLnBrk="0" fontAlgn="base" latinLnBrk="0" hangingPunct="0">
              <a:lnSpc>
                <a:spcPct val="90000"/>
              </a:lnSpc>
              <a:spcBef>
                <a:spcPct val="20000"/>
              </a:spcBef>
              <a:spcAft>
                <a:spcPct val="0"/>
              </a:spcAft>
              <a:buClrTx/>
              <a:buSzTx/>
              <a:buNone/>
              <a:tabLst/>
              <a:defRPr/>
            </a:pPr>
            <a:endPar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55247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323850" y="23813"/>
            <a:ext cx="835342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altLang="es-UY" sz="3600" b="1" i="0" u="none" strike="noStrike" kern="1200" cap="none" spc="0" normalizeH="0" baseline="0" noProof="0" smtClean="0">
                <a:ln>
                  <a:noFill/>
                </a:ln>
                <a:solidFill>
                  <a:sysClr val="windowText" lastClr="000000"/>
                </a:solidFill>
                <a:effectLst/>
                <a:uLnTx/>
                <a:uFillTx/>
                <a:latin typeface="Calibri"/>
                <a:ea typeface="+mj-ea"/>
                <a:cs typeface="+mj-cs"/>
              </a:rPr>
              <a:t>Características del Proceso</a:t>
            </a:r>
            <a:endParaRPr kumimoji="0" lang="es-ES" altLang="es-UY" sz="3600" b="0"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5" name="2 Marcador de contenido"/>
          <p:cNvSpPr txBox="1">
            <a:spLocks/>
          </p:cNvSpPr>
          <p:nvPr/>
        </p:nvSpPr>
        <p:spPr bwMode="auto">
          <a:xfrm>
            <a:off x="107950" y="692150"/>
            <a:ext cx="903605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El Generador adjudicatario debe suscribir con UTE:</a:t>
            </a:r>
          </a:p>
          <a:p>
            <a:pPr marL="742950" marR="0" lvl="1" indent="-28575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El </a:t>
            </a:r>
            <a:r>
              <a:rPr kumimoji="0" lang="es-ES" altLang="es-UY" sz="2200" b="1" i="0" u="none" strike="noStrike" kern="1200" cap="none" spc="0" normalizeH="0" baseline="0" noProof="0" dirty="0" smtClean="0">
                <a:ln>
                  <a:noFill/>
                </a:ln>
                <a:solidFill>
                  <a:sysClr val="windowText" lastClr="000000"/>
                </a:solidFill>
                <a:effectLst/>
                <a:uLnTx/>
                <a:uFillTx/>
                <a:latin typeface="Calibri"/>
                <a:ea typeface="+mn-ea"/>
                <a:cs typeface="+mn-cs"/>
              </a:rPr>
              <a:t>Contrato</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 de Compraventa de Energía </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Eléctrica y el </a:t>
            </a:r>
            <a:r>
              <a:rPr kumimoji="0" lang="es-ES" altLang="es-UY" sz="2200" b="1" i="0" u="none" strike="noStrike" kern="1200" cap="none" spc="0" normalizeH="0" baseline="0" noProof="0" dirty="0" smtClean="0">
                <a:ln>
                  <a:noFill/>
                </a:ln>
                <a:solidFill>
                  <a:sysClr val="windowText" lastClr="000000"/>
                </a:solidFill>
                <a:effectLst/>
                <a:uLnTx/>
                <a:uFillTx/>
                <a:latin typeface="Calibri"/>
                <a:ea typeface="+mn-ea"/>
                <a:cs typeface="+mn-cs"/>
              </a:rPr>
              <a:t>Convenio de </a:t>
            </a:r>
            <a:r>
              <a:rPr kumimoji="0" lang="es-ES" altLang="es-UY" sz="2200" b="1" i="0" u="none" strike="noStrike" kern="1200" cap="none" spc="0" normalizeH="0" baseline="0" noProof="0" dirty="0" smtClean="0">
                <a:ln>
                  <a:noFill/>
                </a:ln>
                <a:solidFill>
                  <a:sysClr val="windowText" lastClr="000000"/>
                </a:solidFill>
                <a:effectLst/>
                <a:uLnTx/>
                <a:uFillTx/>
                <a:latin typeface="Calibri"/>
                <a:ea typeface="+mn-ea"/>
                <a:cs typeface="+mn-cs"/>
              </a:rPr>
              <a:t>Uso/Conexión </a:t>
            </a:r>
            <a:r>
              <a:rPr kumimoji="0" lang="es-ES" altLang="es-UY" sz="2200" i="0" u="none" strike="noStrike" kern="1200" cap="none" spc="0" normalizeH="0" baseline="0" noProof="0" dirty="0" smtClean="0">
                <a:ln>
                  <a:noFill/>
                </a:ln>
                <a:solidFill>
                  <a:sysClr val="windowText" lastClr="000000"/>
                </a:solidFill>
                <a:effectLst/>
                <a:uLnTx/>
                <a:uFillTx/>
                <a:latin typeface="Calibri"/>
                <a:ea typeface="+mn-ea"/>
                <a:cs typeface="+mn-cs"/>
              </a:rPr>
              <a:t>(asociado a la red a la que se interconecta).</a:t>
            </a:r>
            <a:endParaRPr kumimoji="0" lang="es-ES" altLang="es-UY" sz="220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s-ES" altLang="es-UY" sz="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Se establece un plazo límite para la entrada en servicio de la Central Generadora </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(ej. </a:t>
            </a:r>
            <a:r>
              <a:rPr kumimoji="0" lang="es-ES" altLang="es-UY" sz="2400" b="1" i="0" u="none" strike="noStrike" kern="1200" cap="none" spc="0" normalizeH="0" baseline="0" noProof="0" dirty="0" smtClean="0">
                <a:ln>
                  <a:noFill/>
                </a:ln>
                <a:solidFill>
                  <a:sysClr val="windowText" lastClr="000000"/>
                </a:solidFill>
                <a:effectLst/>
                <a:uLnTx/>
                <a:uFillTx/>
                <a:latin typeface="Calibri"/>
                <a:ea typeface="+mn-ea"/>
                <a:cs typeface="+mn-cs"/>
              </a:rPr>
              <a:t>3 </a:t>
            </a:r>
            <a:r>
              <a:rPr kumimoji="0" lang="es-ES" altLang="es-UY" sz="2400" b="1" i="0" u="none" strike="noStrike" kern="1200" cap="none" spc="0" normalizeH="0" baseline="0" noProof="0" dirty="0" smtClean="0">
                <a:ln>
                  <a:noFill/>
                </a:ln>
                <a:solidFill>
                  <a:sysClr val="windowText" lastClr="000000"/>
                </a:solidFill>
                <a:effectLst/>
                <a:uLnTx/>
                <a:uFillTx/>
                <a:latin typeface="Calibri"/>
                <a:ea typeface="+mn-ea"/>
                <a:cs typeface="+mn-cs"/>
              </a:rPr>
              <a:t>años)</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con penalidades por no cumplimiento.</a:t>
            </a:r>
          </a:p>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s-UY" altLang="es-UY" sz="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algn="just">
              <a:buFont typeface="Arial" pitchFamily="34" charset="0"/>
              <a:buChar char="•"/>
              <a:defRPr/>
            </a:pPr>
            <a:r>
              <a:rPr lang="es-ES" altLang="es-UY" sz="2400" dirty="0">
                <a:solidFill>
                  <a:sysClr val="windowText" lastClr="000000"/>
                </a:solidFill>
                <a:latin typeface="Calibri"/>
              </a:rPr>
              <a:t>Los Pliegos de Condiciones incluyen la paramétrica de ajuste de </a:t>
            </a:r>
            <a:r>
              <a:rPr lang="es-ES" altLang="es-UY" sz="2400" dirty="0" smtClean="0">
                <a:solidFill>
                  <a:sysClr val="windowText" lastClr="000000"/>
                </a:solidFill>
                <a:latin typeface="Calibri"/>
              </a:rPr>
              <a:t>precio, </a:t>
            </a:r>
            <a:r>
              <a:rPr lang="es-ES" altLang="es-UY" sz="2400" dirty="0">
                <a:solidFill>
                  <a:sysClr val="windowText" lastClr="000000"/>
                </a:solidFill>
                <a:latin typeface="Calibri"/>
              </a:rPr>
              <a:t>la cual </a:t>
            </a:r>
            <a:r>
              <a:rPr lang="es-ES" altLang="es-UY" sz="2400" dirty="0" smtClean="0">
                <a:solidFill>
                  <a:sysClr val="windowText" lastClr="000000"/>
                </a:solidFill>
                <a:latin typeface="Calibri"/>
              </a:rPr>
              <a:t>puede contar </a:t>
            </a:r>
            <a:r>
              <a:rPr lang="es-ES" altLang="es-UY" sz="2400" dirty="0">
                <a:solidFill>
                  <a:sysClr val="windowText" lastClr="000000"/>
                </a:solidFill>
                <a:latin typeface="Calibri"/>
              </a:rPr>
              <a:t>con una parte en dólares corrientes y el resto ajusta teniendo en cuenta la evolución </a:t>
            </a:r>
            <a:r>
              <a:rPr lang="es-ES" altLang="es-UY" sz="2400" dirty="0" smtClean="0">
                <a:solidFill>
                  <a:sysClr val="windowText" lastClr="000000"/>
                </a:solidFill>
                <a:latin typeface="Calibri"/>
              </a:rPr>
              <a:t>de parámetros como IPPN</a:t>
            </a:r>
            <a:r>
              <a:rPr lang="es-ES" altLang="es-UY" sz="2400" dirty="0">
                <a:solidFill>
                  <a:sysClr val="windowText" lastClr="000000"/>
                </a:solidFill>
                <a:latin typeface="Calibri"/>
              </a:rPr>
              <a:t>, TC y el PPI</a:t>
            </a:r>
            <a:r>
              <a:rPr lang="es-ES" altLang="es-UY" sz="2400" dirty="0" smtClean="0">
                <a:solidFill>
                  <a:sysClr val="windowText" lastClr="000000"/>
                </a:solidFill>
                <a:latin typeface="Calibri"/>
              </a:rPr>
              <a:t>.</a:t>
            </a:r>
            <a:endParaRPr kumimoji="0" lang="es-UY" altLang="es-UY" sz="1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s-ES" altLang="es-UY" sz="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Componente Nacional:</a:t>
            </a:r>
          </a:p>
          <a:p>
            <a:pPr marL="742950" marR="0" lvl="1" indent="-28575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Si no se cumple con el mínimo de 20% se podrá </a:t>
            </a:r>
            <a:r>
              <a:rPr kumimoji="0" lang="es-ES" altLang="es-UY" sz="2200" b="1" i="0" u="none" strike="noStrike" kern="1200" cap="none" spc="0" normalizeH="0" baseline="0" noProof="0" dirty="0" smtClean="0">
                <a:ln>
                  <a:noFill/>
                </a:ln>
                <a:solidFill>
                  <a:sysClr val="windowText" lastClr="000000"/>
                </a:solidFill>
                <a:effectLst/>
                <a:uLnTx/>
                <a:uFillTx/>
                <a:latin typeface="Calibri"/>
                <a:ea typeface="+mn-ea"/>
                <a:cs typeface="+mn-cs"/>
              </a:rPr>
              <a:t>rescindir el Contrato</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a:t>
            </a:r>
          </a:p>
          <a:p>
            <a:pPr marL="742950" marR="0" lvl="1" indent="-28575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Si porcentaje </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finalmente </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acreditado resulta menor al valor </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ofertado, </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se </a:t>
            </a:r>
            <a:r>
              <a:rPr kumimoji="0" lang="es-ES" altLang="es-UY" sz="2200" b="1" i="0" u="none" strike="noStrike" kern="1200" cap="none" spc="0" normalizeH="0" baseline="0" noProof="0" dirty="0" smtClean="0">
                <a:ln>
                  <a:noFill/>
                </a:ln>
                <a:solidFill>
                  <a:sysClr val="windowText" lastClr="000000"/>
                </a:solidFill>
                <a:effectLst/>
                <a:uLnTx/>
                <a:uFillTx/>
                <a:latin typeface="Calibri"/>
                <a:ea typeface="+mn-ea"/>
                <a:cs typeface="+mn-cs"/>
              </a:rPr>
              <a:t>penaliza el precio</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 de la energía eléctrica durante todo el Período de Suministro.</a:t>
            </a:r>
          </a:p>
        </p:txBody>
      </p:sp>
    </p:spTree>
    <p:extLst>
      <p:ext uri="{BB962C8B-B14F-4D97-AF65-F5344CB8AC3E}">
        <p14:creationId xmlns:p14="http://schemas.microsoft.com/office/powerpoint/2010/main" val="16644540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11188" y="404664"/>
            <a:ext cx="77057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altLang="es-UY" sz="2800" b="1" dirty="0" smtClean="0">
                <a:solidFill>
                  <a:sysClr val="windowText" lastClr="000000"/>
                </a:solidFill>
                <a:latin typeface="Calibri"/>
              </a:rPr>
              <a:t>Instancias de promoción y convocatorias sucesivas</a:t>
            </a:r>
            <a:endParaRPr kumimoji="0" lang="es-ES" altLang="es-UY" sz="2800" b="1" i="0" strike="noStrike" kern="1200" cap="none" spc="0" normalizeH="0" baseline="0" noProof="0" dirty="0" smtClean="0">
              <a:ln>
                <a:noFill/>
              </a:ln>
              <a:solidFill>
                <a:sysClr val="windowText" lastClr="000000"/>
              </a:solidFill>
              <a:effectLst/>
              <a:uLnTx/>
              <a:uFillTx/>
              <a:latin typeface="Calibri"/>
            </a:endParaRPr>
          </a:p>
        </p:txBody>
      </p:sp>
      <p:sp>
        <p:nvSpPr>
          <p:cNvPr id="5" name="Rectangle 3"/>
          <p:cNvSpPr txBox="1">
            <a:spLocks noChangeArrowheads="1"/>
          </p:cNvSpPr>
          <p:nvPr/>
        </p:nvSpPr>
        <p:spPr bwMode="auto">
          <a:xfrm>
            <a:off x="179388" y="1556841"/>
            <a:ext cx="8785225" cy="5184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UY"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2006-2007: Primera promoción a ERNC, previendo cuotas para cada fuente: </a:t>
            </a:r>
            <a:r>
              <a:rPr kumimoji="0" lang="es-UY" altLang="ko-KR" sz="24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20-20-20 MW</a:t>
            </a:r>
            <a:r>
              <a:rPr kumimoji="0" lang="es-UY"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 (eólica, biomasa, </a:t>
            </a:r>
            <a:r>
              <a:rPr kumimoji="0" lang="es-UY" altLang="ko-KR" sz="2400" b="0" i="0" u="none" strike="noStrike" kern="1200" cap="none" spc="0" normalizeH="0" baseline="0" noProof="0" dirty="0" err="1" smtClean="0">
                <a:ln>
                  <a:noFill/>
                </a:ln>
                <a:solidFill>
                  <a:sysClr val="windowText" lastClr="000000"/>
                </a:solidFill>
                <a:effectLst/>
                <a:uLnTx/>
                <a:uFillTx/>
                <a:latin typeface="Calibri"/>
                <a:ea typeface="Gulim" pitchFamily="34" charset="-127"/>
                <a:cs typeface="+mn-cs"/>
              </a:rPr>
              <a:t>peq</a:t>
            </a:r>
            <a:r>
              <a:rPr kumimoji="0" lang="es-UY"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 </a:t>
            </a:r>
            <a:r>
              <a:rPr kumimoji="0" lang="es-UY" altLang="ko-KR" sz="2400" b="0" i="0" u="none" strike="noStrike" kern="1200" cap="none" spc="0" normalizeH="0" baseline="0" noProof="0" dirty="0" err="1" smtClean="0">
                <a:ln>
                  <a:noFill/>
                </a:ln>
                <a:solidFill>
                  <a:sysClr val="windowText" lastClr="000000"/>
                </a:solidFill>
                <a:effectLst/>
                <a:uLnTx/>
                <a:uFillTx/>
                <a:latin typeface="Calibri"/>
                <a:ea typeface="Gulim" pitchFamily="34" charset="-127"/>
                <a:cs typeface="+mn-cs"/>
              </a:rPr>
              <a:t>hidro</a:t>
            </a:r>
            <a:r>
              <a:rPr kumimoji="0" lang="es-UY"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a:t>
            </a:r>
          </a:p>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endParaRPr kumimoji="0" lang="es-ES"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ES"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 2009-2010 Exclusivo a eólica</a:t>
            </a:r>
            <a:r>
              <a:rPr kumimoji="0" lang="es-ES"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 hasta una Potencia Contratada de </a:t>
            </a:r>
            <a:r>
              <a:rPr kumimoji="0" lang="es-ES" altLang="ko-KR" sz="240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150 </a:t>
            </a:r>
            <a:r>
              <a:rPr kumimoji="0" lang="es-ES" altLang="ko-KR" sz="240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MW.</a:t>
            </a:r>
            <a:endParaRPr kumimoji="0" lang="es-ES" altLang="ko-KR" sz="180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lvl="1" algn="just">
              <a:lnSpc>
                <a:spcPct val="90000"/>
              </a:lnSpc>
              <a:buFont typeface="Arial" pitchFamily="34" charset="0"/>
              <a:buChar char="–"/>
              <a:defRPr/>
            </a:pPr>
            <a:r>
              <a:rPr lang="es-ES" altLang="es-UY" sz="2200" dirty="0">
                <a:solidFill>
                  <a:sysClr val="windowText" lastClr="000000"/>
                </a:solidFill>
                <a:latin typeface="Calibri"/>
              </a:rPr>
              <a:t>UTE entregó medidas de viento de algunos puntos del país.</a:t>
            </a:r>
          </a:p>
          <a:p>
            <a:pPr marL="742950" marR="0" lvl="1" indent="-28575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Primera </a:t>
            </a: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etapa con 2 sobres:</a:t>
            </a:r>
          </a:p>
          <a:p>
            <a:pPr marL="1143000" marR="0" lvl="2" indent="-2286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Oferta del precio de la energía eléctrica (se mantiene cerrado).</a:t>
            </a:r>
          </a:p>
          <a:p>
            <a:pPr marL="1143000" marR="0" lvl="2" indent="-2286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Localización de la Central Generadora para que UTE realice los estudios y los Anteproyectos de Conexión.</a:t>
            </a:r>
          </a:p>
          <a:p>
            <a:pPr marL="742950" marR="0" lvl="1" indent="-28575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ES" altLang="es-UY" sz="2200" b="0" i="0" u="none" strike="noStrike" kern="1200" cap="none" spc="0" normalizeH="0" baseline="0" noProof="0" dirty="0" smtClean="0">
                <a:ln>
                  <a:noFill/>
                </a:ln>
                <a:solidFill>
                  <a:sysClr val="windowText" lastClr="000000"/>
                </a:solidFill>
                <a:effectLst/>
                <a:uLnTx/>
                <a:uFillTx/>
                <a:latin typeface="Calibri"/>
                <a:ea typeface="+mn-ea"/>
                <a:cs typeface="+mn-cs"/>
              </a:rPr>
              <a:t>Segunda Etapa: luego de la entrega de los Anteproyectos de Conexión, los oferentes presentan el precio asociado a la conexión.</a:t>
            </a:r>
          </a:p>
          <a:p>
            <a:pPr marL="742950" lvl="2" algn="just">
              <a:lnSpc>
                <a:spcPct val="90000"/>
              </a:lnSpc>
              <a:buFont typeface="Arial" pitchFamily="34" charset="0"/>
              <a:buChar char="–"/>
              <a:defRPr/>
            </a:pPr>
            <a:r>
              <a:rPr lang="es-ES" sz="2200" dirty="0">
                <a:solidFill>
                  <a:sysClr val="windowText" lastClr="000000"/>
                </a:solidFill>
                <a:latin typeface="Calibri"/>
              </a:rPr>
              <a:t>Se presentaron ofertas por un total de </a:t>
            </a:r>
            <a:r>
              <a:rPr lang="es-ES" sz="2200" b="1" dirty="0">
                <a:solidFill>
                  <a:sysClr val="windowText" lastClr="000000"/>
                </a:solidFill>
                <a:latin typeface="Calibri"/>
              </a:rPr>
              <a:t>945.6 </a:t>
            </a:r>
            <a:r>
              <a:rPr lang="es-ES" sz="2200" b="1" dirty="0" smtClean="0">
                <a:solidFill>
                  <a:sysClr val="windowText" lastClr="000000"/>
                </a:solidFill>
                <a:latin typeface="Calibri"/>
              </a:rPr>
              <a:t>MW</a:t>
            </a:r>
            <a:r>
              <a:rPr lang="es-ES" sz="2200" dirty="0" smtClean="0">
                <a:solidFill>
                  <a:sysClr val="windowText" lastClr="000000"/>
                </a:solidFill>
                <a:latin typeface="Calibri"/>
              </a:rPr>
              <a:t>, se adjudicaron los 150 MW convocados.</a:t>
            </a:r>
            <a:endParaRPr lang="es-ES" sz="2200" dirty="0">
              <a:solidFill>
                <a:sysClr val="windowText" lastClr="000000"/>
              </a:solidFill>
              <a:latin typeface="Calibri"/>
            </a:endParaRPr>
          </a:p>
        </p:txBody>
      </p:sp>
    </p:spTree>
    <p:extLst>
      <p:ext uri="{BB962C8B-B14F-4D97-AF65-F5344CB8AC3E}">
        <p14:creationId xmlns:p14="http://schemas.microsoft.com/office/powerpoint/2010/main" val="1664454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37229" y="1412776"/>
            <a:ext cx="8497888"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90000"/>
              </a:lnSpc>
              <a:spcBef>
                <a:spcPct val="20000"/>
              </a:spcBef>
              <a:spcAft>
                <a:spcPct val="0"/>
              </a:spcAft>
              <a:buClrTx/>
              <a:buSzTx/>
              <a:buFont typeface="Arial" charset="0"/>
              <a:buChar char="•"/>
              <a:tabLst/>
              <a:defRPr/>
            </a:pP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2011: 2ª promoción de fuente </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eólica, hasta una Potencia Contratada de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150 </a:t>
            </a:r>
            <a:r>
              <a:rPr kumimoji="0" lang="es-ES" altLang="ko-KR" sz="2200" b="1"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MW</a:t>
            </a: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a:t>
            </a:r>
            <a:endPar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marR="0" lvl="1" algn="just">
              <a:lnSpc>
                <a:spcPct val="80000"/>
              </a:lnSpc>
              <a:buClrTx/>
              <a:buSzTx/>
              <a:tabLst/>
              <a:defRPr/>
            </a:pPr>
            <a:r>
              <a:rPr lang="es-ES" altLang="es-UY" sz="2400" dirty="0" smtClean="0">
                <a:solidFill>
                  <a:sysClr val="windowText" lastClr="000000"/>
                </a:solidFill>
              </a:rPr>
              <a:t>Se </a:t>
            </a:r>
            <a:r>
              <a:rPr lang="es-ES" altLang="es-UY" sz="2400" dirty="0">
                <a:solidFill>
                  <a:sysClr val="windowText" lastClr="000000"/>
                </a:solidFill>
              </a:rPr>
              <a:t>incluye un premio a la entrada temprana de generación a aplicarse hasta el 31 de diciembre de </a:t>
            </a:r>
            <a:r>
              <a:rPr lang="es-ES" altLang="es-UY" sz="2400" dirty="0" smtClean="0">
                <a:solidFill>
                  <a:sysClr val="windowText" lastClr="000000"/>
                </a:solidFill>
              </a:rPr>
              <a:t>2014, </a:t>
            </a:r>
            <a:r>
              <a:rPr lang="es-ES" altLang="es-UY" sz="2400" dirty="0">
                <a:solidFill>
                  <a:sysClr val="windowText" lastClr="000000"/>
                </a:solidFill>
              </a:rPr>
              <a:t>ajustado por </a:t>
            </a:r>
            <a:r>
              <a:rPr lang="es-ES" altLang="es-UY" sz="2400" dirty="0" smtClean="0">
                <a:solidFill>
                  <a:sysClr val="windowText" lastClr="000000"/>
                </a:solidFill>
              </a:rPr>
              <a:t>la </a:t>
            </a:r>
            <a:r>
              <a:rPr lang="es-ES" altLang="es-UY" sz="2400" dirty="0">
                <a:solidFill>
                  <a:sysClr val="windowText" lastClr="000000"/>
                </a:solidFill>
              </a:rPr>
              <a:t>paramétrica.</a:t>
            </a:r>
          </a:p>
          <a:p>
            <a:pPr lvl="1" algn="just">
              <a:lnSpc>
                <a:spcPct val="80000"/>
              </a:lnSpc>
              <a:defRPr/>
            </a:pPr>
            <a:r>
              <a:rPr lang="es-UY" altLang="es-UY" sz="2400" dirty="0" smtClean="0">
                <a:solidFill>
                  <a:sysClr val="windowText" lastClr="000000"/>
                </a:solidFill>
              </a:rPr>
              <a:t>Con el </a:t>
            </a:r>
            <a:r>
              <a:rPr lang="es-UY" altLang="es-UY" sz="2400" dirty="0">
                <a:solidFill>
                  <a:sysClr val="windowText" lastClr="000000"/>
                </a:solidFill>
              </a:rPr>
              <a:t>Pliego de </a:t>
            </a:r>
            <a:r>
              <a:rPr lang="es-UY" altLang="es-UY" sz="2400" dirty="0" smtClean="0">
                <a:solidFill>
                  <a:sysClr val="windowText" lastClr="000000"/>
                </a:solidFill>
              </a:rPr>
              <a:t>Condiciones, </a:t>
            </a:r>
            <a:r>
              <a:rPr lang="es-UY" altLang="es-UY" sz="2400" dirty="0">
                <a:solidFill>
                  <a:sysClr val="windowText" lastClr="000000"/>
                </a:solidFill>
              </a:rPr>
              <a:t>UTE entregó </a:t>
            </a:r>
            <a:r>
              <a:rPr lang="es-ES" altLang="es-UY" sz="2400" dirty="0">
                <a:solidFill>
                  <a:sysClr val="windowText" lastClr="000000"/>
                </a:solidFill>
              </a:rPr>
              <a:t>la información de la red, los criterios de estudio y de conexión.</a:t>
            </a:r>
          </a:p>
          <a:p>
            <a:pPr lvl="1" algn="just">
              <a:lnSpc>
                <a:spcPct val="80000"/>
              </a:lnSpc>
              <a:defRPr/>
            </a:pPr>
            <a:r>
              <a:rPr lang="es-UY" altLang="es-UY" sz="2400" dirty="0">
                <a:solidFill>
                  <a:sysClr val="windowText" lastClr="000000"/>
                </a:solidFill>
              </a:rPr>
              <a:t>Recibidas </a:t>
            </a:r>
            <a:r>
              <a:rPr lang="es-ES" altLang="es-UY" sz="2400" dirty="0">
                <a:solidFill>
                  <a:sysClr val="windowText" lastClr="000000"/>
                </a:solidFill>
              </a:rPr>
              <a:t>las ofertas de precio y localización, UTE realizó los estudios y los Anteproyectos de Conexión de los oferentes. </a:t>
            </a:r>
          </a:p>
          <a:p>
            <a:pPr lvl="1" algn="just">
              <a:lnSpc>
                <a:spcPct val="80000"/>
              </a:lnSpc>
              <a:defRPr/>
            </a:pPr>
            <a:r>
              <a:rPr lang="es-ES" altLang="es-UY" sz="2400" dirty="0">
                <a:solidFill>
                  <a:sysClr val="windowText" lastClr="000000"/>
                </a:solidFill>
              </a:rPr>
              <a:t>Si el </a:t>
            </a:r>
            <a:r>
              <a:rPr lang="es-ES" altLang="es-UY" sz="2400" i="1" dirty="0">
                <a:solidFill>
                  <a:sysClr val="windowText" lastClr="000000"/>
                </a:solidFill>
              </a:rPr>
              <a:t>costo de conexión</a:t>
            </a:r>
            <a:r>
              <a:rPr lang="es-ES" altLang="es-UY" sz="2400" dirty="0">
                <a:solidFill>
                  <a:sysClr val="windowText" lastClr="000000"/>
                </a:solidFill>
              </a:rPr>
              <a:t> resultante superaba las 4.5 USD/</a:t>
            </a:r>
            <a:r>
              <a:rPr lang="es-ES" altLang="es-UY" sz="2400" dirty="0" err="1">
                <a:solidFill>
                  <a:sysClr val="windowText" lastClr="000000"/>
                </a:solidFill>
              </a:rPr>
              <a:t>MWh</a:t>
            </a:r>
            <a:r>
              <a:rPr lang="es-ES" altLang="es-UY" sz="2400" dirty="0">
                <a:solidFill>
                  <a:sysClr val="windowText" lastClr="000000"/>
                </a:solidFill>
              </a:rPr>
              <a:t>, el oferente podía </a:t>
            </a:r>
            <a:r>
              <a:rPr lang="es-ES" altLang="es-UY" sz="2400" dirty="0" smtClean="0">
                <a:solidFill>
                  <a:sysClr val="windowText" lastClr="000000"/>
                </a:solidFill>
              </a:rPr>
              <a:t>retirarse.</a:t>
            </a:r>
            <a:endParaRPr lang="es-ES" altLang="es-UY" sz="2400" dirty="0">
              <a:solidFill>
                <a:sysClr val="windowText" lastClr="000000"/>
              </a:solidFill>
            </a:endParaRPr>
          </a:p>
          <a:p>
            <a:pPr lvl="1" algn="just">
              <a:defRPr/>
            </a:pPr>
            <a:r>
              <a:rPr lang="es-ES" altLang="es-UY" sz="2400" dirty="0">
                <a:solidFill>
                  <a:sysClr val="windowText" lastClr="000000"/>
                </a:solidFill>
              </a:rPr>
              <a:t>Se presentaron ofertas por un total de </a:t>
            </a:r>
            <a:r>
              <a:rPr lang="es-ES" altLang="es-UY" sz="2400" b="1" dirty="0">
                <a:solidFill>
                  <a:sysClr val="windowText" lastClr="000000"/>
                </a:solidFill>
              </a:rPr>
              <a:t>1097.6 MW</a:t>
            </a:r>
            <a:r>
              <a:rPr lang="es-ES" altLang="es-UY" sz="2400" dirty="0">
                <a:solidFill>
                  <a:sysClr val="windowText" lastClr="000000"/>
                </a:solidFill>
              </a:rPr>
              <a:t>.</a:t>
            </a:r>
          </a:p>
          <a:p>
            <a:pPr lvl="1" algn="just">
              <a:defRPr/>
            </a:pPr>
            <a:r>
              <a:rPr lang="es-ES" altLang="ko-KR" sz="2400" dirty="0" smtClean="0">
                <a:solidFill>
                  <a:sysClr val="windowText" lastClr="000000"/>
                </a:solidFill>
                <a:ea typeface="Gulim" pitchFamily="34" charset="-127"/>
              </a:rPr>
              <a:t>En </a:t>
            </a:r>
            <a:r>
              <a:rPr lang="es-ES" altLang="ko-KR" sz="2400" dirty="0">
                <a:solidFill>
                  <a:sysClr val="windowText" lastClr="000000"/>
                </a:solidFill>
                <a:ea typeface="Gulim" pitchFamily="34" charset="-127"/>
              </a:rPr>
              <a:t>enero de 2012 s</a:t>
            </a:r>
            <a:r>
              <a:rPr lang="es-ES" altLang="es-UY" sz="2400" dirty="0">
                <a:solidFill>
                  <a:sysClr val="windowText" lastClr="000000"/>
                </a:solidFill>
              </a:rPr>
              <a:t>e adjudicaron 4 </a:t>
            </a:r>
            <a:r>
              <a:rPr lang="es-ES" altLang="es-UY" sz="2400" dirty="0" smtClean="0">
                <a:solidFill>
                  <a:sysClr val="windowText" lastClr="000000"/>
                </a:solidFill>
              </a:rPr>
              <a:t>centrales, </a:t>
            </a:r>
            <a:r>
              <a:rPr lang="es-ES" altLang="es-UY" sz="2400" dirty="0">
                <a:solidFill>
                  <a:sysClr val="windowText" lastClr="000000"/>
                </a:solidFill>
              </a:rPr>
              <a:t>por 192 </a:t>
            </a:r>
            <a:r>
              <a:rPr lang="es-ES" altLang="es-UY" sz="2400" dirty="0" smtClean="0">
                <a:solidFill>
                  <a:sysClr val="windowText" lastClr="000000"/>
                </a:solidFill>
              </a:rPr>
              <a:t>MW. </a:t>
            </a:r>
            <a:r>
              <a:rPr lang="es-ES" altLang="es-UY" sz="2400" dirty="0">
                <a:solidFill>
                  <a:sysClr val="windowText" lastClr="000000"/>
                </a:solidFill>
              </a:rPr>
              <a:t>El precio medio de adjudicación ponderado </a:t>
            </a:r>
            <a:r>
              <a:rPr lang="es-ES" altLang="es-UY" sz="2400" dirty="0" smtClean="0">
                <a:solidFill>
                  <a:sysClr val="windowText" lastClr="000000"/>
                </a:solidFill>
              </a:rPr>
              <a:t>fue de </a:t>
            </a:r>
            <a:r>
              <a:rPr lang="es-ES" altLang="es-UY" sz="2400" i="1" dirty="0">
                <a:solidFill>
                  <a:sysClr val="windowText" lastClr="000000"/>
                </a:solidFill>
              </a:rPr>
              <a:t>63.50</a:t>
            </a:r>
            <a:r>
              <a:rPr lang="es-ES" altLang="es-UY" sz="2400" dirty="0">
                <a:solidFill>
                  <a:sysClr val="windowText" lastClr="000000"/>
                </a:solidFill>
              </a:rPr>
              <a:t> USD/</a:t>
            </a:r>
            <a:r>
              <a:rPr lang="es-ES" altLang="es-UY" sz="2400" dirty="0" err="1">
                <a:solidFill>
                  <a:sysClr val="windowText" lastClr="000000"/>
                </a:solidFill>
              </a:rPr>
              <a:t>MWh</a:t>
            </a:r>
            <a:r>
              <a:rPr lang="es-ES" altLang="es-UY" sz="2400" dirty="0">
                <a:solidFill>
                  <a:sysClr val="windowText" lastClr="000000"/>
                </a:solidFill>
              </a:rPr>
              <a:t>.</a:t>
            </a:r>
            <a:endParaRPr kumimoji="0" lang="es-ES" altLang="ko-KR" sz="2400" i="0" u="none" strike="noStrike" kern="1200" cap="none" spc="0" normalizeH="0" baseline="0" noProof="0" dirty="0" smtClean="0">
              <a:ln>
                <a:noFill/>
              </a:ln>
              <a:solidFill>
                <a:sysClr val="windowText" lastClr="000000"/>
              </a:solidFill>
              <a:effectLst/>
              <a:uLnTx/>
              <a:uFillTx/>
              <a:latin typeface="Calibri"/>
              <a:ea typeface="Gulim" pitchFamily="34" charset="-127"/>
            </a:endParaRPr>
          </a:p>
          <a:p>
            <a:pPr marL="342900" marR="0" lvl="0" indent="-342900" algn="just" defTabSz="914400" rtl="0" eaLnBrk="0" fontAlgn="base" latinLnBrk="0" hangingPunct="0">
              <a:lnSpc>
                <a:spcPct val="90000"/>
              </a:lnSpc>
              <a:spcBef>
                <a:spcPct val="20000"/>
              </a:spcBef>
              <a:spcAft>
                <a:spcPct val="0"/>
              </a:spcAft>
              <a:buClrTx/>
              <a:buSzTx/>
              <a:buFont typeface="Arial" charset="0"/>
              <a:buChar char="•"/>
              <a:tabLst/>
              <a:defRPr/>
            </a:pPr>
            <a:endParaRPr kumimoji="0" lang="es-ES" altLang="ko-KR" sz="24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p:txBody>
      </p:sp>
      <p:sp>
        <p:nvSpPr>
          <p:cNvPr id="6" name="Rectangle 2"/>
          <p:cNvSpPr txBox="1">
            <a:spLocks noChangeArrowheads="1"/>
          </p:cNvSpPr>
          <p:nvPr/>
        </p:nvSpPr>
        <p:spPr bwMode="auto">
          <a:xfrm>
            <a:off x="611188" y="404664"/>
            <a:ext cx="77057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altLang="es-UY" sz="2800" b="1" dirty="0" smtClean="0">
                <a:solidFill>
                  <a:sysClr val="windowText" lastClr="000000"/>
                </a:solidFill>
                <a:latin typeface="Calibri"/>
              </a:rPr>
              <a:t>Instancias de promoción y convocatorias sucesivas</a:t>
            </a:r>
            <a:endParaRPr kumimoji="0" lang="es-ES" altLang="es-UY" sz="2800" b="1" i="0" strike="noStrike" kern="1200" cap="none" spc="0" normalizeH="0" baseline="0" noProof="0" dirty="0" smtClean="0">
              <a:ln>
                <a:noFill/>
              </a:ln>
              <a:solidFill>
                <a:sysClr val="windowText" lastClr="000000"/>
              </a:solidFill>
              <a:effectLst/>
              <a:uLnTx/>
              <a:uFillTx/>
              <a:latin typeface="Calibri"/>
            </a:endParaRPr>
          </a:p>
        </p:txBody>
      </p:sp>
    </p:spTree>
    <p:extLst>
      <p:ext uri="{BB962C8B-B14F-4D97-AF65-F5344CB8AC3E}">
        <p14:creationId xmlns:p14="http://schemas.microsoft.com/office/powerpoint/2010/main" val="1664454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Estructura de la Presentación</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1268760"/>
            <a:ext cx="8856663"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defRPr/>
            </a:pPr>
            <a:r>
              <a:rPr lang="es-UY" altLang="ko-KR" sz="2400" dirty="0">
                <a:solidFill>
                  <a:sysClr val="windowText" lastClr="000000"/>
                </a:solidFill>
                <a:ea typeface="Gulim" pitchFamily="34" charset="-127"/>
              </a:rPr>
              <a:t>Estructuración y contexto del sector </a:t>
            </a:r>
            <a:r>
              <a:rPr lang="es-UY" altLang="ko-KR" sz="2400" dirty="0" smtClean="0">
                <a:solidFill>
                  <a:sysClr val="windowText" lastClr="000000"/>
                </a:solidFill>
                <a:ea typeface="Gulim" pitchFamily="34" charset="-127"/>
              </a:rPr>
              <a:t>energético-eléctrico uruguayo</a:t>
            </a:r>
          </a:p>
          <a:p>
            <a:pPr algn="just">
              <a:defRPr/>
            </a:pPr>
            <a:endParaRPr lang="es-UY" altLang="ko-KR" sz="2400" dirty="0">
              <a:solidFill>
                <a:sysClr val="windowText" lastClr="000000"/>
              </a:solidFill>
              <a:ea typeface="Gulim" pitchFamily="34" charset="-127"/>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Marco general de promoción</a:t>
            </a:r>
            <a:r>
              <a:rPr kumimoji="0" lang="es-ES" altLang="es-UY" sz="2400" b="0" i="0" u="none" strike="noStrike" kern="1200" cap="none" spc="0" normalizeH="0" noProof="0" dirty="0" smtClean="0">
                <a:ln>
                  <a:noFill/>
                </a:ln>
                <a:solidFill>
                  <a:sysClr val="windowText" lastClr="000000"/>
                </a:solidFill>
                <a:effectLst/>
                <a:uLnTx/>
                <a:uFillTx/>
                <a:latin typeface="Calibri"/>
                <a:ea typeface="+mn-ea"/>
                <a:cs typeface="+mn-cs"/>
              </a:rPr>
              <a:t> a las inversiones y de incentivos fiscales a las Energías Renovables No Convencionales (ERNC)</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1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strike="noStrike" kern="1200" cap="none" spc="0" normalizeH="0" baseline="0" noProof="0" dirty="0" smtClean="0">
                <a:ln>
                  <a:noFill/>
                </a:ln>
                <a:solidFill>
                  <a:sysClr val="windowText" lastClr="000000"/>
                </a:solidFill>
                <a:effectLst/>
                <a:uLnTx/>
                <a:uFillTx/>
                <a:latin typeface="Calibri"/>
                <a:ea typeface="+mn-ea"/>
                <a:cs typeface="+mn-cs"/>
              </a:rPr>
              <a:t>Experiencia reciente de desarrollo de ERNC en Uruguay</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Aspectos impulsores de las iniciativas hacia ERNC</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Experiencias concretas en Eólica, Solar </a:t>
            </a:r>
            <a:r>
              <a:rPr lang="es-UY" altLang="ko-KR" sz="2200" dirty="0" err="1" smtClean="0">
                <a:solidFill>
                  <a:sysClr val="windowText" lastClr="000000"/>
                </a:solidFill>
                <a:latin typeface="Calibri"/>
                <a:ea typeface="Gulim" pitchFamily="34" charset="-127"/>
              </a:rPr>
              <a:t>fv</a:t>
            </a:r>
            <a:r>
              <a:rPr lang="es-UY" altLang="ko-KR" sz="2200" dirty="0" smtClean="0">
                <a:solidFill>
                  <a:sysClr val="windowText" lastClr="000000"/>
                </a:solidFill>
                <a:latin typeface="Calibri"/>
                <a:ea typeface="Gulim" pitchFamily="34" charset="-127"/>
              </a:rPr>
              <a:t>, Biomasa</a:t>
            </a:r>
          </a:p>
          <a:p>
            <a:pPr algn="just">
              <a:defRPr/>
            </a:pPr>
            <a:endParaRPr lang="es-UY" altLang="es-UY" sz="2400" dirty="0" smtClean="0">
              <a:solidFill>
                <a:sysClr val="windowText" lastClr="000000"/>
              </a:solidFill>
              <a:latin typeface="Calibri"/>
            </a:endParaRPr>
          </a:p>
          <a:p>
            <a:pPr algn="just">
              <a:defRPr/>
            </a:pPr>
            <a:r>
              <a:rPr lang="es-UY" altLang="es-UY" sz="2400" dirty="0" smtClean="0">
                <a:solidFill>
                  <a:sysClr val="windowText" lastClr="000000"/>
                </a:solidFill>
                <a:latin typeface="Calibri"/>
              </a:rPr>
              <a:t>Fortalezas asociadas a la expansión lograda</a:t>
            </a:r>
            <a:endParaRPr lang="es-ES" altLang="es-UY" sz="2400" dirty="0" smtClean="0">
              <a:solidFill>
                <a:sysClr val="windowText" lastClr="000000"/>
              </a:solidFill>
              <a:latin typeface="Calibri"/>
            </a:endParaRPr>
          </a:p>
          <a:p>
            <a:pPr algn="just">
              <a:defRPr/>
            </a:pPr>
            <a:endParaRPr lang="es-ES" altLang="es-UY" sz="2400" dirty="0" smtClean="0">
              <a:solidFill>
                <a:sysClr val="windowText" lastClr="000000"/>
              </a:solidFill>
              <a:latin typeface="Calibri"/>
            </a:endParaRPr>
          </a:p>
          <a:p>
            <a:pPr algn="just">
              <a:defRPr/>
            </a:pPr>
            <a:r>
              <a:rPr lang="es-ES" altLang="es-UY" sz="2400" dirty="0" smtClean="0">
                <a:solidFill>
                  <a:sysClr val="windowText" lastClr="000000"/>
                </a:solidFill>
                <a:latin typeface="Calibri"/>
              </a:rPr>
              <a:t>Visión de desarrollo futuro</a:t>
            </a:r>
            <a:endParaRPr lang="es-ES" altLang="es-UY" sz="2400" dirty="0">
              <a:solidFill>
                <a:sysClr val="windowText" lastClr="000000"/>
              </a:solidFill>
              <a:latin typeface="Calibri"/>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7841281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37229" y="1412776"/>
            <a:ext cx="8497888"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90000"/>
              </a:lnSpc>
              <a:spcBef>
                <a:spcPct val="20000"/>
              </a:spcBef>
              <a:spcAft>
                <a:spcPct val="0"/>
              </a:spcAft>
              <a:buClrTx/>
              <a:buSzTx/>
              <a:buFont typeface="Arial" charset="0"/>
              <a:buChar char="•"/>
              <a:tabLst/>
              <a:defRPr/>
            </a:pPr>
            <a:r>
              <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rPr>
              <a:t>2011: A partir del fuerte interés de proyectos, se realizó una 3ª promoción de fuente eólica.</a:t>
            </a:r>
            <a:endParaRPr kumimoji="0" lang="es-ES" altLang="ko-KR" sz="2200" b="0" i="0" u="none" strike="noStrike" kern="1200" cap="none" spc="0" normalizeH="0" baseline="0" noProof="0" dirty="0" smtClean="0">
              <a:ln>
                <a:noFill/>
              </a:ln>
              <a:solidFill>
                <a:sysClr val="windowText" lastClr="000000"/>
              </a:solidFill>
              <a:effectLst/>
              <a:uLnTx/>
              <a:uFillTx/>
              <a:latin typeface="Calibri"/>
              <a:ea typeface="Gulim" pitchFamily="34" charset="-127"/>
              <a:cs typeface="+mn-cs"/>
            </a:endParaRPr>
          </a:p>
          <a:p>
            <a:pPr marR="0" lvl="1" algn="just">
              <a:lnSpc>
                <a:spcPct val="80000"/>
              </a:lnSpc>
              <a:buClrTx/>
              <a:buSzTx/>
              <a:tabLst/>
              <a:defRPr/>
            </a:pPr>
            <a:r>
              <a:rPr lang="es-ES" altLang="ko-KR" sz="2400" dirty="0">
                <a:solidFill>
                  <a:sysClr val="windowText" lastClr="000000"/>
                </a:solidFill>
                <a:ea typeface="Gulim" pitchFamily="34" charset="-127"/>
              </a:rPr>
              <a:t>Promueve la celebración de Contratos con aquellos generadores que no hubieran resultado adjudicados en el </a:t>
            </a:r>
            <a:r>
              <a:rPr lang="es-ES" altLang="ko-KR" sz="2400" dirty="0" smtClean="0">
                <a:solidFill>
                  <a:sysClr val="windowText" lastClr="000000"/>
                </a:solidFill>
                <a:ea typeface="Gulim" pitchFamily="34" charset="-127"/>
              </a:rPr>
              <a:t>procedimiento previo</a:t>
            </a:r>
            <a:r>
              <a:rPr lang="es-ES" altLang="es-UY" sz="2400" dirty="0" smtClean="0">
                <a:solidFill>
                  <a:sysClr val="windowText" lastClr="000000"/>
                </a:solidFill>
              </a:rPr>
              <a:t>.</a:t>
            </a:r>
            <a:endParaRPr lang="es-ES" altLang="es-UY" sz="2400" dirty="0">
              <a:solidFill>
                <a:sysClr val="windowText" lastClr="000000"/>
              </a:solidFill>
            </a:endParaRPr>
          </a:p>
          <a:p>
            <a:pPr lvl="1" algn="just">
              <a:lnSpc>
                <a:spcPct val="80000"/>
              </a:lnSpc>
              <a:defRPr/>
            </a:pPr>
            <a:r>
              <a:rPr lang="es-ES" altLang="es-UY" sz="2400" dirty="0" smtClean="0">
                <a:solidFill>
                  <a:sysClr val="windowText" lastClr="000000"/>
                </a:solidFill>
              </a:rPr>
              <a:t>El </a:t>
            </a:r>
            <a:r>
              <a:rPr lang="es-ES" altLang="es-UY" sz="2400" dirty="0">
                <a:solidFill>
                  <a:sysClr val="windowText" lastClr="000000"/>
                </a:solidFill>
              </a:rPr>
              <a:t>precio </a:t>
            </a:r>
            <a:r>
              <a:rPr lang="es-ES" altLang="es-UY" sz="2400" dirty="0" smtClean="0">
                <a:solidFill>
                  <a:sysClr val="windowText" lastClr="000000"/>
                </a:solidFill>
              </a:rPr>
              <a:t>debía igualar al promedio ponderado de la adjudicación  anterior: </a:t>
            </a:r>
            <a:r>
              <a:rPr lang="es-ES" altLang="es-UY" sz="2400" i="1" dirty="0" smtClean="0">
                <a:solidFill>
                  <a:sysClr val="windowText" lastClr="000000"/>
                </a:solidFill>
              </a:rPr>
              <a:t>63.50</a:t>
            </a:r>
            <a:r>
              <a:rPr lang="es-ES" altLang="es-UY" sz="2400" dirty="0" smtClean="0">
                <a:solidFill>
                  <a:sysClr val="windowText" lastClr="000000"/>
                </a:solidFill>
              </a:rPr>
              <a:t> </a:t>
            </a:r>
            <a:r>
              <a:rPr lang="es-ES" altLang="es-UY" sz="2400" dirty="0">
                <a:solidFill>
                  <a:sysClr val="windowText" lastClr="000000"/>
                </a:solidFill>
              </a:rPr>
              <a:t>USD/</a:t>
            </a:r>
            <a:r>
              <a:rPr lang="es-ES" altLang="es-UY" sz="2400" dirty="0" err="1">
                <a:solidFill>
                  <a:sysClr val="windowText" lastClr="000000"/>
                </a:solidFill>
              </a:rPr>
              <a:t>MWh</a:t>
            </a:r>
            <a:r>
              <a:rPr lang="es-ES" altLang="es-UY" sz="2400" dirty="0" smtClean="0">
                <a:solidFill>
                  <a:sysClr val="windowText" lastClr="000000"/>
                </a:solidFill>
              </a:rPr>
              <a:t>.</a:t>
            </a:r>
          </a:p>
          <a:p>
            <a:pPr lvl="1" algn="just">
              <a:lnSpc>
                <a:spcPct val="80000"/>
              </a:lnSpc>
              <a:defRPr/>
            </a:pPr>
            <a:r>
              <a:rPr lang="es-ES" altLang="es-UY" sz="2400" dirty="0" smtClean="0">
                <a:solidFill>
                  <a:sysClr val="windowText" lastClr="000000"/>
                </a:solidFill>
              </a:rPr>
              <a:t>Premio </a:t>
            </a:r>
            <a:r>
              <a:rPr lang="es-ES" altLang="es-UY" sz="2400" dirty="0">
                <a:solidFill>
                  <a:sysClr val="windowText" lastClr="000000"/>
                </a:solidFill>
              </a:rPr>
              <a:t>a la entrada temprana de generación a aplicarse hasta el 31 de </a:t>
            </a:r>
            <a:r>
              <a:rPr lang="es-ES" altLang="es-UY" sz="2400" dirty="0" smtClean="0">
                <a:solidFill>
                  <a:sysClr val="windowText" lastClr="000000"/>
                </a:solidFill>
              </a:rPr>
              <a:t>marzo </a:t>
            </a:r>
            <a:r>
              <a:rPr lang="es-ES" altLang="es-UY" sz="2400" dirty="0">
                <a:solidFill>
                  <a:sysClr val="windowText" lastClr="000000"/>
                </a:solidFill>
              </a:rPr>
              <a:t>de </a:t>
            </a:r>
            <a:r>
              <a:rPr lang="es-ES" altLang="es-UY" sz="2400" dirty="0" smtClean="0">
                <a:solidFill>
                  <a:sysClr val="windowText" lastClr="000000"/>
                </a:solidFill>
              </a:rPr>
              <a:t>2015.</a:t>
            </a:r>
            <a:endParaRPr kumimoji="0" lang="es-ES" altLang="ko-KR" sz="2400" i="0" u="none" strike="noStrike" kern="1200" cap="none" spc="0" normalizeH="0" baseline="0" noProof="0" dirty="0" smtClean="0">
              <a:ln>
                <a:noFill/>
              </a:ln>
              <a:solidFill>
                <a:sysClr val="windowText" lastClr="000000"/>
              </a:solidFill>
              <a:effectLst/>
              <a:uLnTx/>
              <a:uFillTx/>
              <a:latin typeface="Calibri"/>
              <a:ea typeface="Gulim" pitchFamily="34" charset="-127"/>
            </a:endParaRPr>
          </a:p>
          <a:p>
            <a:pPr lvl="1" algn="just">
              <a:lnSpc>
                <a:spcPct val="80000"/>
              </a:lnSpc>
              <a:defRPr/>
            </a:pPr>
            <a:r>
              <a:rPr lang="es-ES" altLang="ko-KR" sz="2400" dirty="0">
                <a:solidFill>
                  <a:sysClr val="windowText" lastClr="000000"/>
                </a:solidFill>
              </a:rPr>
              <a:t>Durante el año 2012 se adjudicaron 11 </a:t>
            </a:r>
            <a:r>
              <a:rPr lang="es-ES" altLang="ko-KR" sz="2400" dirty="0" smtClean="0">
                <a:solidFill>
                  <a:sysClr val="windowText" lastClr="000000"/>
                </a:solidFill>
              </a:rPr>
              <a:t>proyectos.</a:t>
            </a:r>
            <a:endParaRPr lang="es-ES" altLang="ko-KR" sz="2400" dirty="0">
              <a:solidFill>
                <a:sysClr val="windowText" lastClr="000000"/>
              </a:solidFill>
            </a:endParaRPr>
          </a:p>
          <a:p>
            <a:pPr lvl="1" algn="just">
              <a:lnSpc>
                <a:spcPct val="80000"/>
              </a:lnSpc>
              <a:defRPr/>
            </a:pPr>
            <a:r>
              <a:rPr lang="es-ES" altLang="ko-KR" sz="2400" dirty="0">
                <a:solidFill>
                  <a:sysClr val="windowText" lastClr="000000"/>
                </a:solidFill>
              </a:rPr>
              <a:t>Posteriormente se ampliaron los contratos con 2 Centrales Generadoras con importante grado de avance en sus </a:t>
            </a:r>
            <a:r>
              <a:rPr lang="es-ES" altLang="ko-KR" sz="2400" dirty="0" smtClean="0">
                <a:solidFill>
                  <a:sysClr val="windowText" lastClr="000000"/>
                </a:solidFill>
              </a:rPr>
              <a:t>proyectos.</a:t>
            </a:r>
          </a:p>
          <a:p>
            <a:pPr lvl="1" algn="just">
              <a:lnSpc>
                <a:spcPct val="80000"/>
              </a:lnSpc>
              <a:defRPr/>
            </a:pPr>
            <a:r>
              <a:rPr lang="es-UY" altLang="ko-KR" sz="2400" dirty="0" smtClean="0">
                <a:solidFill>
                  <a:sysClr val="windowText" lastClr="000000"/>
                </a:solidFill>
              </a:rPr>
              <a:t>En total se contrataron casi 640 MW adicionales.</a:t>
            </a:r>
            <a:endParaRPr lang="es-ES" altLang="ko-KR" sz="2400" dirty="0">
              <a:solidFill>
                <a:sysClr val="windowText" lastClr="000000"/>
              </a:solidFill>
            </a:endParaRPr>
          </a:p>
        </p:txBody>
      </p:sp>
      <p:sp>
        <p:nvSpPr>
          <p:cNvPr id="6" name="Rectangle 2"/>
          <p:cNvSpPr txBox="1">
            <a:spLocks noChangeArrowheads="1"/>
          </p:cNvSpPr>
          <p:nvPr/>
        </p:nvSpPr>
        <p:spPr bwMode="auto">
          <a:xfrm>
            <a:off x="611188" y="404664"/>
            <a:ext cx="77057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altLang="es-UY" sz="2800" b="1" dirty="0" smtClean="0">
                <a:solidFill>
                  <a:sysClr val="windowText" lastClr="000000"/>
                </a:solidFill>
                <a:latin typeface="Calibri"/>
              </a:rPr>
              <a:t>Instancias de promoción y convocatorias sucesivas</a:t>
            </a:r>
            <a:endParaRPr kumimoji="0" lang="es-ES" altLang="es-UY" sz="2800" b="1" i="0" strike="noStrike" kern="1200" cap="none" spc="0" normalizeH="0" baseline="0" noProof="0" dirty="0" smtClean="0">
              <a:ln>
                <a:noFill/>
              </a:ln>
              <a:solidFill>
                <a:sysClr val="windowText" lastClr="000000"/>
              </a:solidFill>
              <a:effectLst/>
              <a:uLnTx/>
              <a:uFillTx/>
              <a:latin typeface="Calibri"/>
            </a:endParaRPr>
          </a:p>
        </p:txBody>
      </p:sp>
    </p:spTree>
    <p:extLst>
      <p:ext uri="{BB962C8B-B14F-4D97-AF65-F5344CB8AC3E}">
        <p14:creationId xmlns:p14="http://schemas.microsoft.com/office/powerpoint/2010/main" val="3276406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37229" y="1196752"/>
            <a:ext cx="8497888"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90000"/>
              </a:lnSpc>
              <a:spcBef>
                <a:spcPct val="20000"/>
              </a:spcBef>
              <a:spcAft>
                <a:spcPct val="0"/>
              </a:spcAft>
              <a:buClrTx/>
              <a:buSzTx/>
              <a:buFont typeface="Arial" charset="0"/>
              <a:buChar char="•"/>
              <a:tabLst/>
              <a:defRPr/>
            </a:pPr>
            <a:r>
              <a:rPr lang="es-ES" altLang="ko-KR" sz="2400" dirty="0">
                <a:solidFill>
                  <a:sysClr val="windowText" lastClr="000000"/>
                </a:solidFill>
              </a:rPr>
              <a:t>2012: En paralelo, se realizó una promoción de fuente eólica de mediano porte, asociada a consumidores industriales.</a:t>
            </a:r>
          </a:p>
          <a:p>
            <a:pPr lvl="1" algn="just">
              <a:lnSpc>
                <a:spcPct val="80000"/>
              </a:lnSpc>
              <a:defRPr/>
            </a:pPr>
            <a:r>
              <a:rPr lang="es-ES" altLang="ko-KR" sz="2400" dirty="0">
                <a:solidFill>
                  <a:sysClr val="windowText" lastClr="000000"/>
                </a:solidFill>
              </a:rPr>
              <a:t>Establece </a:t>
            </a:r>
            <a:r>
              <a:rPr lang="es-ES" altLang="es-UY" sz="2400" dirty="0" smtClean="0">
                <a:solidFill>
                  <a:sysClr val="windowText" lastClr="000000"/>
                </a:solidFill>
              </a:rPr>
              <a:t>modalidades </a:t>
            </a:r>
            <a:r>
              <a:rPr lang="es-ES" altLang="es-UY" sz="2400" dirty="0">
                <a:solidFill>
                  <a:sysClr val="windowText" lastClr="000000"/>
                </a:solidFill>
              </a:rPr>
              <a:t>de Contratación</a:t>
            </a:r>
            <a:r>
              <a:rPr lang="es-ES" altLang="es-UY" sz="2400" dirty="0" smtClean="0">
                <a:solidFill>
                  <a:sysClr val="windowText" lastClr="000000"/>
                </a:solidFill>
              </a:rPr>
              <a:t>: i) La generación </a:t>
            </a:r>
            <a:r>
              <a:rPr lang="es-ES" altLang="es-UY" sz="2400" dirty="0">
                <a:solidFill>
                  <a:sysClr val="windowText" lastClr="000000"/>
                </a:solidFill>
              </a:rPr>
              <a:t>se instala en el </a:t>
            </a:r>
            <a:r>
              <a:rPr lang="es-ES" altLang="es-UY" sz="2400" b="1" dirty="0">
                <a:solidFill>
                  <a:sysClr val="windowText" lastClr="000000"/>
                </a:solidFill>
              </a:rPr>
              <a:t>propio predio </a:t>
            </a:r>
            <a:r>
              <a:rPr lang="es-ES" altLang="es-UY" sz="2400" dirty="0">
                <a:solidFill>
                  <a:sysClr val="windowText" lastClr="000000"/>
                </a:solidFill>
              </a:rPr>
              <a:t>del emprendimiento industrial</a:t>
            </a:r>
            <a:r>
              <a:rPr lang="es-ES" altLang="es-UY" sz="2400" dirty="0" smtClean="0">
                <a:solidFill>
                  <a:sysClr val="windowText" lastClr="000000"/>
                </a:solidFill>
              </a:rPr>
              <a:t>, o bien </a:t>
            </a:r>
            <a:r>
              <a:rPr lang="es-ES" altLang="es-UY" sz="2400" b="1" dirty="0">
                <a:solidFill>
                  <a:sysClr val="windowText" lastClr="000000"/>
                </a:solidFill>
              </a:rPr>
              <a:t>fuera del </a:t>
            </a:r>
            <a:r>
              <a:rPr lang="es-ES" altLang="es-UY" sz="2400" b="1" dirty="0" smtClean="0">
                <a:solidFill>
                  <a:sysClr val="windowText" lastClr="000000"/>
                </a:solidFill>
              </a:rPr>
              <a:t>predio. </a:t>
            </a:r>
            <a:r>
              <a:rPr lang="es-ES" altLang="es-UY" sz="2400" dirty="0" smtClean="0">
                <a:solidFill>
                  <a:sysClr val="windowText" lastClr="000000"/>
                </a:solidFill>
              </a:rPr>
              <a:t>ii) La generación se </a:t>
            </a:r>
            <a:r>
              <a:rPr lang="es-ES" altLang="es-UY" sz="2400" dirty="0">
                <a:solidFill>
                  <a:sysClr val="windowText" lastClr="000000"/>
                </a:solidFill>
              </a:rPr>
              <a:t>desarrolla por </a:t>
            </a:r>
            <a:r>
              <a:rPr lang="es-ES" altLang="es-UY" sz="2400" b="1" dirty="0">
                <a:solidFill>
                  <a:sysClr val="windowText" lastClr="000000"/>
                </a:solidFill>
              </a:rPr>
              <a:t>asociación</a:t>
            </a:r>
            <a:r>
              <a:rPr lang="es-ES" altLang="es-UY" sz="2400" dirty="0">
                <a:solidFill>
                  <a:sysClr val="windowText" lastClr="000000"/>
                </a:solidFill>
              </a:rPr>
              <a:t> de un conjunto de consumidores industriales</a:t>
            </a:r>
            <a:r>
              <a:rPr lang="es-ES" altLang="es-UY" sz="2400" dirty="0" smtClean="0">
                <a:solidFill>
                  <a:sysClr val="windowText" lastClr="000000"/>
                </a:solidFill>
              </a:rPr>
              <a:t>.</a:t>
            </a:r>
            <a:endParaRPr lang="es-ES" altLang="es-UY" sz="2400" dirty="0">
              <a:solidFill>
                <a:sysClr val="windowText" lastClr="000000"/>
              </a:solidFill>
            </a:endParaRPr>
          </a:p>
          <a:p>
            <a:pPr lvl="1" algn="just">
              <a:lnSpc>
                <a:spcPct val="80000"/>
              </a:lnSpc>
              <a:defRPr/>
            </a:pPr>
            <a:r>
              <a:rPr lang="es-ES" altLang="es-UY" sz="2400" dirty="0">
                <a:solidFill>
                  <a:sysClr val="windowText" lastClr="000000"/>
                </a:solidFill>
              </a:rPr>
              <a:t>El precio de la energía entregada </a:t>
            </a:r>
            <a:r>
              <a:rPr lang="es-ES" altLang="es-UY" sz="2400" dirty="0">
                <a:solidFill>
                  <a:sysClr val="windowText" lastClr="000000"/>
                </a:solidFill>
              </a:rPr>
              <a:t>se iguala </a:t>
            </a:r>
            <a:r>
              <a:rPr lang="es-ES" altLang="es-UY" sz="2400" dirty="0">
                <a:solidFill>
                  <a:sysClr val="windowText" lastClr="000000"/>
                </a:solidFill>
              </a:rPr>
              <a:t>al precio mas bajo </a:t>
            </a:r>
            <a:r>
              <a:rPr lang="es-ES" altLang="es-UY" sz="2400" dirty="0" smtClean="0">
                <a:solidFill>
                  <a:sysClr val="windowText" lastClr="000000"/>
                </a:solidFill>
              </a:rPr>
              <a:t>del </a:t>
            </a:r>
            <a:r>
              <a:rPr lang="es-ES" altLang="es-UY" sz="2400" dirty="0">
                <a:solidFill>
                  <a:sysClr val="windowText" lastClr="000000"/>
                </a:solidFill>
              </a:rPr>
              <a:t>último procedimiento competitivo </a:t>
            </a:r>
            <a:r>
              <a:rPr lang="es-ES" altLang="es-UY" sz="2400" dirty="0" smtClean="0">
                <a:solidFill>
                  <a:sysClr val="windowText" lastClr="000000"/>
                </a:solidFill>
              </a:rPr>
              <a:t>de UTE</a:t>
            </a:r>
            <a:r>
              <a:rPr lang="es-UY" altLang="es-UY" sz="2400" dirty="0" smtClean="0">
                <a:solidFill>
                  <a:sysClr val="windowText" lastClr="000000"/>
                </a:solidFill>
              </a:rPr>
              <a:t>.</a:t>
            </a:r>
            <a:endParaRPr lang="es-UY" altLang="es-UY" sz="2400" dirty="0">
              <a:solidFill>
                <a:sysClr val="windowText" lastClr="000000"/>
              </a:solidFill>
            </a:endParaRPr>
          </a:p>
          <a:p>
            <a:pPr lvl="1" algn="just">
              <a:lnSpc>
                <a:spcPct val="80000"/>
              </a:lnSpc>
              <a:defRPr/>
            </a:pPr>
            <a:r>
              <a:rPr lang="es-ES" altLang="ko-KR" sz="2400" dirty="0">
                <a:solidFill>
                  <a:sysClr val="windowText" lastClr="000000"/>
                </a:solidFill>
              </a:rPr>
              <a:t>Durante 2015 se adjudicaron 2 proyectos por un total de 4.3 </a:t>
            </a:r>
            <a:r>
              <a:rPr lang="es-ES" altLang="ko-KR" sz="2400" dirty="0" smtClean="0">
                <a:solidFill>
                  <a:sysClr val="windowText" lastClr="000000"/>
                </a:solidFill>
              </a:rPr>
              <a:t>MW. </a:t>
            </a:r>
          </a:p>
          <a:p>
            <a:pPr algn="just">
              <a:lnSpc>
                <a:spcPct val="80000"/>
              </a:lnSpc>
              <a:defRPr/>
            </a:pPr>
            <a:r>
              <a:rPr lang="es-ES" altLang="es-UY" sz="2400" dirty="0">
                <a:solidFill>
                  <a:sysClr val="windowText" lastClr="000000"/>
                </a:solidFill>
              </a:rPr>
              <a:t>Suscripción de contratos por Negociación Directa: UTE ha suscrito 2 Contratos con Generadores Eólicos por un total de 50.25 </a:t>
            </a:r>
            <a:r>
              <a:rPr lang="es-ES" altLang="es-UY" sz="2400" dirty="0" smtClean="0">
                <a:solidFill>
                  <a:sysClr val="windowText" lastClr="000000"/>
                </a:solidFill>
              </a:rPr>
              <a:t>MW.</a:t>
            </a:r>
          </a:p>
          <a:p>
            <a:pPr algn="just">
              <a:lnSpc>
                <a:spcPct val="80000"/>
              </a:lnSpc>
              <a:defRPr/>
            </a:pPr>
            <a:r>
              <a:rPr lang="es-ES" altLang="es-UY" sz="2400" dirty="0" smtClean="0">
                <a:solidFill>
                  <a:prstClr val="black"/>
                </a:solidFill>
                <a:cs typeface="Times New Roman" pitchFamily="18" charset="0"/>
              </a:rPr>
              <a:t>Generación al mercado spot: se </a:t>
            </a:r>
            <a:r>
              <a:rPr lang="es-ES" altLang="es-UY" sz="2400" dirty="0">
                <a:solidFill>
                  <a:prstClr val="black"/>
                </a:solidFill>
                <a:cs typeface="Times New Roman" pitchFamily="18" charset="0"/>
              </a:rPr>
              <a:t>han suscrito </a:t>
            </a:r>
            <a:r>
              <a:rPr lang="es-ES" altLang="es-UY" sz="2400" dirty="0" smtClean="0">
                <a:solidFill>
                  <a:prstClr val="black"/>
                </a:solidFill>
                <a:cs typeface="Times New Roman" pitchFamily="18" charset="0"/>
              </a:rPr>
              <a:t>Convenios de Conexión </a:t>
            </a:r>
            <a:r>
              <a:rPr lang="es-ES" altLang="es-UY" sz="2400" dirty="0">
                <a:solidFill>
                  <a:prstClr val="black"/>
                </a:solidFill>
                <a:cs typeface="Times New Roman" pitchFamily="18" charset="0"/>
              </a:rPr>
              <a:t>con 11 proyectos por un total de </a:t>
            </a:r>
            <a:r>
              <a:rPr lang="es-ES" altLang="es-UY" sz="2400" dirty="0" smtClean="0">
                <a:solidFill>
                  <a:prstClr val="black"/>
                </a:solidFill>
                <a:cs typeface="Times New Roman" pitchFamily="18" charset="0"/>
              </a:rPr>
              <a:t>81.35 MW.</a:t>
            </a:r>
            <a:endParaRPr lang="es-ES" altLang="ko-KR" sz="2400" dirty="0">
              <a:solidFill>
                <a:sysClr val="windowText" lastClr="000000"/>
              </a:solidFill>
            </a:endParaRPr>
          </a:p>
          <a:p>
            <a:pPr marL="0" lvl="0" indent="0" algn="just">
              <a:lnSpc>
                <a:spcPct val="80000"/>
              </a:lnSpc>
              <a:buNone/>
              <a:defRPr/>
            </a:pPr>
            <a:endParaRPr lang="es-ES" altLang="ko-KR" sz="2400" dirty="0">
              <a:solidFill>
                <a:sysClr val="windowText" lastClr="000000"/>
              </a:solidFill>
            </a:endParaRPr>
          </a:p>
        </p:txBody>
      </p:sp>
      <p:sp>
        <p:nvSpPr>
          <p:cNvPr id="6" name="Rectangle 2"/>
          <p:cNvSpPr txBox="1">
            <a:spLocks noChangeArrowheads="1"/>
          </p:cNvSpPr>
          <p:nvPr/>
        </p:nvSpPr>
        <p:spPr bwMode="auto">
          <a:xfrm>
            <a:off x="611188" y="404664"/>
            <a:ext cx="77057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altLang="es-UY" sz="2800" b="1" dirty="0" smtClean="0">
                <a:solidFill>
                  <a:sysClr val="windowText" lastClr="000000"/>
                </a:solidFill>
                <a:latin typeface="Calibri"/>
              </a:rPr>
              <a:t>Instancias de promoción y convocatorias sucesivas</a:t>
            </a:r>
            <a:endParaRPr kumimoji="0" lang="es-ES" altLang="es-UY" sz="2800" b="1" i="0" strike="noStrike" kern="1200" cap="none" spc="0" normalizeH="0" baseline="0" noProof="0" dirty="0" smtClean="0">
              <a:ln>
                <a:noFill/>
              </a:ln>
              <a:solidFill>
                <a:sysClr val="windowText" lastClr="000000"/>
              </a:solidFill>
              <a:effectLst/>
              <a:uLnTx/>
              <a:uFillTx/>
              <a:latin typeface="Calibri"/>
            </a:endParaRPr>
          </a:p>
        </p:txBody>
      </p:sp>
    </p:spTree>
    <p:extLst>
      <p:ext uri="{BB962C8B-B14F-4D97-AF65-F5344CB8AC3E}">
        <p14:creationId xmlns:p14="http://schemas.microsoft.com/office/powerpoint/2010/main" val="22672416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88913" y="908050"/>
            <a:ext cx="8914829" cy="5761038"/>
          </a:xfrm>
          <a:prstGeom prst="rect">
            <a:avLst/>
          </a:prstGeom>
          <a:noFill/>
          <a:ln>
            <a:noFill/>
          </a:ln>
          <a:extLst/>
        </p:spPr>
        <p:txBody>
          <a:bodyPr/>
          <a:lstStyle>
            <a:lvl1pPr marL="342900" indent="-342900">
              <a:defRPr sz="2400">
                <a:solidFill>
                  <a:schemeClr val="tx1"/>
                </a:solidFill>
                <a:latin typeface="Times New Roman" pitchFamily="18" charset="0"/>
                <a:cs typeface="Times New Roman" pitchFamily="18" charset="0"/>
              </a:defRPr>
            </a:lvl1pPr>
            <a:lvl2pPr marL="742950" indent="-285750">
              <a:defRPr sz="2400">
                <a:solidFill>
                  <a:schemeClr val="tx1"/>
                </a:solidFill>
                <a:latin typeface="Times New Roman" pitchFamily="18" charset="0"/>
                <a:cs typeface="Times New Roman" pitchFamily="18" charset="0"/>
              </a:defRPr>
            </a:lvl2pPr>
            <a:lvl3pPr marL="1143000" indent="-228600">
              <a:defRPr sz="2400">
                <a:solidFill>
                  <a:schemeClr val="tx1"/>
                </a:solidFill>
                <a:latin typeface="Times New Roman" pitchFamily="18" charset="0"/>
                <a:cs typeface="Times New Roman" pitchFamily="18" charset="0"/>
              </a:defRPr>
            </a:lvl3pPr>
            <a:lvl4pPr marL="1600200" indent="-228600">
              <a:defRPr sz="2400">
                <a:solidFill>
                  <a:schemeClr val="tx1"/>
                </a:solidFill>
                <a:latin typeface="Times New Roman" pitchFamily="18" charset="0"/>
                <a:cs typeface="Times New Roman" pitchFamily="18" charset="0"/>
              </a:defRPr>
            </a:lvl4pPr>
            <a:lvl5pPr marL="2057400" indent="-22860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just" fontAlgn="base">
              <a:spcBef>
                <a:spcPct val="20000"/>
              </a:spcBef>
              <a:spcAft>
                <a:spcPct val="0"/>
              </a:spcAft>
              <a:buFont typeface="Arial" pitchFamily="34" charset="0"/>
              <a:buChar char="•"/>
              <a:defRPr/>
            </a:pPr>
            <a:r>
              <a:rPr lang="es-ES" altLang="es-UY" b="1" dirty="0" smtClean="0">
                <a:solidFill>
                  <a:prstClr val="black"/>
                </a:solidFill>
                <a:latin typeface="Calibri" pitchFamily="34" charset="0"/>
              </a:rPr>
              <a:t>Proyectos desarrollados enteramente por </a:t>
            </a:r>
            <a:r>
              <a:rPr lang="es-ES" altLang="es-UY" b="1" dirty="0">
                <a:solidFill>
                  <a:prstClr val="black"/>
                </a:solidFill>
                <a:latin typeface="Calibri" pitchFamily="34" charset="0"/>
              </a:rPr>
              <a:t>UTE </a:t>
            </a:r>
            <a:r>
              <a:rPr lang="es-ES" altLang="es-UY" dirty="0" smtClean="0">
                <a:solidFill>
                  <a:prstClr val="black"/>
                </a:solidFill>
                <a:latin typeface="Calibri" pitchFamily="34" charset="0"/>
              </a:rPr>
              <a:t>(87.35 MW)</a:t>
            </a:r>
            <a:r>
              <a:rPr lang="es-ES" altLang="es-UY" b="1" dirty="0" smtClean="0">
                <a:solidFill>
                  <a:prstClr val="black"/>
                </a:solidFill>
                <a:latin typeface="Calibri" pitchFamily="34" charset="0"/>
              </a:rPr>
              <a:t>: </a:t>
            </a:r>
            <a:r>
              <a:rPr lang="es-ES" altLang="es-UY" sz="2200" dirty="0" smtClean="0">
                <a:solidFill>
                  <a:prstClr val="black"/>
                </a:solidFill>
                <a:latin typeface="Calibri" pitchFamily="34" charset="0"/>
              </a:rPr>
              <a:t>Julio </a:t>
            </a:r>
            <a:r>
              <a:rPr lang="es-ES" altLang="es-UY" sz="2200" dirty="0" smtClean="0">
                <a:solidFill>
                  <a:prstClr val="black"/>
                </a:solidFill>
                <a:latin typeface="Calibri" pitchFamily="34" charset="0"/>
              </a:rPr>
              <a:t>2013 inicio de obras, agosto 2014 primera energización, febrero 2015 inauguración oficial</a:t>
            </a:r>
            <a:r>
              <a:rPr lang="es-ES" altLang="es-UY" sz="2200" dirty="0" smtClean="0">
                <a:solidFill>
                  <a:prstClr val="black"/>
                </a:solidFill>
                <a:latin typeface="Calibri" pitchFamily="34" charset="0"/>
              </a:rPr>
              <a:t>.</a:t>
            </a:r>
          </a:p>
          <a:p>
            <a:pPr algn="just" fontAlgn="base">
              <a:spcBef>
                <a:spcPct val="20000"/>
              </a:spcBef>
              <a:spcAft>
                <a:spcPct val="0"/>
              </a:spcAft>
              <a:buFont typeface="Arial" pitchFamily="34" charset="0"/>
              <a:buChar char="•"/>
              <a:defRPr/>
            </a:pPr>
            <a:r>
              <a:rPr lang="es-ES" altLang="es-UY" b="1" dirty="0">
                <a:solidFill>
                  <a:prstClr val="black"/>
                </a:solidFill>
                <a:latin typeface="Calibri" pitchFamily="34" charset="0"/>
              </a:rPr>
              <a:t>Proyecto </a:t>
            </a:r>
            <a:r>
              <a:rPr lang="es-ES" altLang="es-UY" b="1" dirty="0" smtClean="0">
                <a:solidFill>
                  <a:prstClr val="black"/>
                </a:solidFill>
                <a:latin typeface="Calibri" pitchFamily="34" charset="0"/>
              </a:rPr>
              <a:t>en asociación con otra empresa </a:t>
            </a:r>
            <a:r>
              <a:rPr lang="es-ES" altLang="es-UY" dirty="0" smtClean="0">
                <a:solidFill>
                  <a:prstClr val="black"/>
                </a:solidFill>
                <a:latin typeface="Calibri" pitchFamily="34" charset="0"/>
              </a:rPr>
              <a:t>(65.1 MW)</a:t>
            </a:r>
            <a:endParaRPr lang="es-ES" altLang="es-UY" dirty="0">
              <a:solidFill>
                <a:prstClr val="black"/>
              </a:solidFill>
              <a:latin typeface="Calibri" pitchFamily="34" charset="0"/>
            </a:endParaRPr>
          </a:p>
          <a:p>
            <a:pPr lvl="1" algn="just" fontAlgn="base">
              <a:spcBef>
                <a:spcPct val="20000"/>
              </a:spcBef>
              <a:spcAft>
                <a:spcPct val="0"/>
              </a:spcAft>
              <a:buFont typeface="Arial" pitchFamily="34" charset="0"/>
              <a:buChar char="–"/>
              <a:defRPr/>
            </a:pPr>
            <a:r>
              <a:rPr lang="es-UY" altLang="es-UY" sz="2200" dirty="0">
                <a:solidFill>
                  <a:prstClr val="black"/>
                </a:solidFill>
                <a:latin typeface="Calibri" pitchFamily="34" charset="0"/>
              </a:rPr>
              <a:t>Contrato de Compra de Energía Eléctrica equivalente al firmado por UTE con privados (en condiciones y precios</a:t>
            </a:r>
            <a:r>
              <a:rPr lang="es-UY" altLang="es-UY" sz="2200" dirty="0" smtClean="0">
                <a:solidFill>
                  <a:prstClr val="black"/>
                </a:solidFill>
                <a:latin typeface="Calibri" pitchFamily="34" charset="0"/>
              </a:rPr>
              <a:t>). </a:t>
            </a:r>
            <a:r>
              <a:rPr lang="es-ES" altLang="es-UY" sz="2200" dirty="0" smtClean="0">
                <a:solidFill>
                  <a:prstClr val="black"/>
                </a:solidFill>
                <a:latin typeface="Calibri" pitchFamily="34" charset="0"/>
              </a:rPr>
              <a:t>Figura </a:t>
            </a:r>
            <a:r>
              <a:rPr lang="es-ES" altLang="es-UY" sz="2200" dirty="0">
                <a:solidFill>
                  <a:prstClr val="black"/>
                </a:solidFill>
                <a:latin typeface="Calibri" pitchFamily="34" charset="0"/>
              </a:rPr>
              <a:t>de Sociedad Anónima como vehículo para implementar el proyecto.</a:t>
            </a:r>
          </a:p>
          <a:p>
            <a:pPr lvl="1" algn="just" fontAlgn="base">
              <a:spcBef>
                <a:spcPct val="20000"/>
              </a:spcBef>
              <a:spcAft>
                <a:spcPct val="0"/>
              </a:spcAft>
              <a:buFont typeface="Arial" pitchFamily="34" charset="0"/>
              <a:buChar char="–"/>
              <a:defRPr/>
            </a:pPr>
            <a:r>
              <a:rPr lang="es-ES" altLang="es-UY" sz="2200" dirty="0" smtClean="0">
                <a:solidFill>
                  <a:prstClr val="black"/>
                </a:solidFill>
                <a:latin typeface="Calibri" pitchFamily="34" charset="0"/>
              </a:rPr>
              <a:t>Abril </a:t>
            </a:r>
            <a:r>
              <a:rPr lang="es-ES" altLang="es-UY" sz="2200" dirty="0">
                <a:solidFill>
                  <a:prstClr val="black"/>
                </a:solidFill>
                <a:latin typeface="Calibri" pitchFamily="34" charset="0"/>
              </a:rPr>
              <a:t>2012 firma del acuerdo de evaluación y desarrollo- Inicio de Obras Setiembre 2013 – Entrada en servicio febrero 2015</a:t>
            </a:r>
            <a:r>
              <a:rPr lang="es-ES" altLang="es-UY" sz="2200" dirty="0" smtClean="0">
                <a:solidFill>
                  <a:prstClr val="black"/>
                </a:solidFill>
                <a:latin typeface="Calibri" pitchFamily="34" charset="0"/>
              </a:rPr>
              <a:t>.</a:t>
            </a:r>
          </a:p>
          <a:p>
            <a:pPr lvl="0" algn="just" fontAlgn="base">
              <a:spcBef>
                <a:spcPct val="20000"/>
              </a:spcBef>
              <a:spcAft>
                <a:spcPct val="0"/>
              </a:spcAft>
              <a:buFont typeface="Arial" panose="020B0604020202020204" pitchFamily="34" charset="0"/>
              <a:buChar char="•"/>
              <a:defRPr/>
            </a:pPr>
            <a:r>
              <a:rPr lang="es-ES" altLang="es-UY" b="1" dirty="0">
                <a:solidFill>
                  <a:prstClr val="black"/>
                </a:solidFill>
                <a:latin typeface="Calibri" pitchFamily="34" charset="0"/>
              </a:rPr>
              <a:t>Proyectos </a:t>
            </a:r>
            <a:r>
              <a:rPr lang="es-ES" altLang="es-UY" b="1" dirty="0" smtClean="0">
                <a:solidFill>
                  <a:prstClr val="black"/>
                </a:solidFill>
                <a:latin typeface="Calibri" pitchFamily="34" charset="0"/>
              </a:rPr>
              <a:t>en </a:t>
            </a:r>
            <a:r>
              <a:rPr lang="es-ES" altLang="es-UY" b="1" dirty="0">
                <a:solidFill>
                  <a:prstClr val="black"/>
                </a:solidFill>
                <a:latin typeface="Calibri" pitchFamily="34" charset="0"/>
              </a:rPr>
              <a:t>asociación entre UTE y </a:t>
            </a:r>
            <a:r>
              <a:rPr lang="es-ES" altLang="es-UY" b="1" dirty="0" smtClean="0">
                <a:solidFill>
                  <a:prstClr val="black"/>
                </a:solidFill>
                <a:latin typeface="Calibri" pitchFamily="34" charset="0"/>
              </a:rPr>
              <a:t>particulares </a:t>
            </a:r>
            <a:r>
              <a:rPr lang="es-ES" altLang="es-UY" dirty="0" smtClean="0">
                <a:solidFill>
                  <a:prstClr val="black"/>
                </a:solidFill>
                <a:latin typeface="Calibri" pitchFamily="34" charset="0"/>
              </a:rPr>
              <a:t>(</a:t>
            </a:r>
            <a:r>
              <a:rPr lang="es-ES" altLang="es-UY" dirty="0">
                <a:solidFill>
                  <a:prstClr val="black"/>
                </a:solidFill>
                <a:latin typeface="Calibri" pitchFamily="34" charset="0"/>
              </a:rPr>
              <a:t>281.6 MW</a:t>
            </a:r>
            <a:r>
              <a:rPr lang="es-ES" altLang="es-UY" dirty="0" smtClean="0">
                <a:solidFill>
                  <a:prstClr val="black"/>
                </a:solidFill>
                <a:latin typeface="Calibri" pitchFamily="34" charset="0"/>
              </a:rPr>
              <a:t>)</a:t>
            </a:r>
            <a:r>
              <a:rPr lang="es-ES" altLang="es-UY" b="1" dirty="0" smtClean="0">
                <a:solidFill>
                  <a:prstClr val="black"/>
                </a:solidFill>
                <a:latin typeface="Calibri" pitchFamily="34" charset="0"/>
              </a:rPr>
              <a:t>:</a:t>
            </a:r>
            <a:endParaRPr lang="es-ES" altLang="es-UY" b="1" dirty="0">
              <a:solidFill>
                <a:prstClr val="black"/>
              </a:solidFill>
              <a:latin typeface="Calibri" pitchFamily="34" charset="0"/>
            </a:endParaRPr>
          </a:p>
          <a:p>
            <a:pPr lvl="1" algn="just" fontAlgn="base">
              <a:spcBef>
                <a:spcPct val="20000"/>
              </a:spcBef>
              <a:spcAft>
                <a:spcPct val="0"/>
              </a:spcAft>
              <a:buFont typeface="Arial" pitchFamily="34" charset="0"/>
              <a:buChar char="–"/>
              <a:defRPr/>
            </a:pPr>
            <a:r>
              <a:rPr lang="es-ES" altLang="es-UY" sz="2200" dirty="0">
                <a:solidFill>
                  <a:prstClr val="black"/>
                </a:solidFill>
                <a:latin typeface="Calibri" pitchFamily="34" charset="0"/>
              </a:rPr>
              <a:t>Se utiliza la figura del Fideicomiso Financiero o Sociedad </a:t>
            </a:r>
            <a:r>
              <a:rPr lang="es-ES" altLang="es-UY" sz="2200" dirty="0" smtClean="0">
                <a:solidFill>
                  <a:prstClr val="black"/>
                </a:solidFill>
                <a:latin typeface="Calibri" pitchFamily="34" charset="0"/>
              </a:rPr>
              <a:t>Anónima abierta, </a:t>
            </a:r>
            <a:r>
              <a:rPr lang="es-ES" altLang="es-UY" sz="2200" dirty="0">
                <a:solidFill>
                  <a:prstClr val="black"/>
                </a:solidFill>
                <a:latin typeface="Calibri" pitchFamily="34" charset="0"/>
              </a:rPr>
              <a:t>que coticen en bolsa para llevar a cabo las asociaciones</a:t>
            </a:r>
            <a:r>
              <a:rPr lang="es-ES" altLang="es-UY" sz="2200" dirty="0" smtClean="0">
                <a:solidFill>
                  <a:prstClr val="black"/>
                </a:solidFill>
                <a:latin typeface="Calibri" pitchFamily="34" charset="0"/>
              </a:rPr>
              <a:t>. (pequeños ahorristas, desde USD 100, a través de locales de pago)</a:t>
            </a:r>
            <a:endParaRPr lang="es-ES" altLang="es-UY" sz="2200" dirty="0">
              <a:solidFill>
                <a:prstClr val="black"/>
              </a:solidFill>
              <a:latin typeface="Calibri" pitchFamily="34" charset="0"/>
            </a:endParaRPr>
          </a:p>
          <a:p>
            <a:pPr lvl="1" algn="just" fontAlgn="base">
              <a:spcBef>
                <a:spcPct val="20000"/>
              </a:spcBef>
              <a:spcAft>
                <a:spcPct val="0"/>
              </a:spcAft>
              <a:buFont typeface="Arial" pitchFamily="34" charset="0"/>
              <a:buChar char="–"/>
              <a:defRPr/>
            </a:pPr>
            <a:r>
              <a:rPr lang="es-ES" altLang="es-UY" sz="2200" dirty="0" smtClean="0">
                <a:solidFill>
                  <a:prstClr val="black"/>
                </a:solidFill>
                <a:latin typeface="Calibri" pitchFamily="34" charset="0"/>
              </a:rPr>
              <a:t>Los </a:t>
            </a:r>
            <a:r>
              <a:rPr lang="es-ES" altLang="es-UY" sz="2200" dirty="0">
                <a:solidFill>
                  <a:prstClr val="black"/>
                </a:solidFill>
                <a:latin typeface="Calibri" pitchFamily="34" charset="0"/>
              </a:rPr>
              <a:t>tres proyectos entraron en servicio durante 2017</a:t>
            </a:r>
            <a:r>
              <a:rPr lang="es-ES" altLang="es-UY" sz="2200" dirty="0" smtClean="0">
                <a:solidFill>
                  <a:prstClr val="black"/>
                </a:solidFill>
                <a:latin typeface="Calibri" pitchFamily="34" charset="0"/>
              </a:rPr>
              <a:t>.</a:t>
            </a:r>
          </a:p>
          <a:p>
            <a:pPr algn="just" fontAlgn="base">
              <a:spcBef>
                <a:spcPct val="20000"/>
              </a:spcBef>
              <a:spcAft>
                <a:spcPct val="0"/>
              </a:spcAft>
              <a:buFont typeface="Arial" panose="020B0604020202020204" pitchFamily="34" charset="0"/>
              <a:buChar char="•"/>
              <a:defRPr/>
            </a:pPr>
            <a:r>
              <a:rPr lang="es-ES" altLang="es-UY" b="1" dirty="0">
                <a:solidFill>
                  <a:prstClr val="black"/>
                </a:solidFill>
                <a:latin typeface="Calibri" pitchFamily="34" charset="0"/>
              </a:rPr>
              <a:t>Arrendamiento </a:t>
            </a:r>
            <a:r>
              <a:rPr lang="es-ES" altLang="es-UY" b="1" dirty="0" smtClean="0">
                <a:solidFill>
                  <a:prstClr val="black"/>
                </a:solidFill>
                <a:latin typeface="Calibri" pitchFamily="34" charset="0"/>
              </a:rPr>
              <a:t>por </a:t>
            </a:r>
            <a:r>
              <a:rPr lang="es-ES" altLang="es-UY" b="1" dirty="0">
                <a:solidFill>
                  <a:prstClr val="black"/>
                </a:solidFill>
                <a:latin typeface="Calibri" pitchFamily="34" charset="0"/>
              </a:rPr>
              <a:t>Leasing </a:t>
            </a:r>
            <a:r>
              <a:rPr lang="es-ES" altLang="es-UY" b="1" dirty="0" smtClean="0">
                <a:solidFill>
                  <a:prstClr val="black"/>
                </a:solidFill>
                <a:latin typeface="Calibri" pitchFamily="34" charset="0"/>
              </a:rPr>
              <a:t>Operativo</a:t>
            </a:r>
            <a:r>
              <a:rPr lang="es-ES" altLang="es-UY" dirty="0" smtClean="0">
                <a:solidFill>
                  <a:prstClr val="black"/>
                </a:solidFill>
                <a:latin typeface="Calibri" pitchFamily="34" charset="0"/>
              </a:rPr>
              <a:t> (70 MW, 20 años).</a:t>
            </a:r>
            <a:endParaRPr lang="es-ES" altLang="es-UY" b="1" dirty="0">
              <a:solidFill>
                <a:prstClr val="black"/>
              </a:solidFill>
              <a:latin typeface="Calibri" pitchFamily="34" charset="0"/>
            </a:endParaRPr>
          </a:p>
          <a:p>
            <a:pPr algn="just" fontAlgn="base">
              <a:spcBef>
                <a:spcPct val="20000"/>
              </a:spcBef>
              <a:spcAft>
                <a:spcPct val="0"/>
              </a:spcAft>
              <a:buFont typeface="Arial" pitchFamily="34" charset="0"/>
              <a:buChar char="–"/>
              <a:defRPr/>
            </a:pPr>
            <a:endParaRPr lang="es-ES" altLang="es-UY" sz="2200" dirty="0">
              <a:solidFill>
                <a:prstClr val="black"/>
              </a:solidFill>
              <a:latin typeface="Calibri" pitchFamily="34" charset="0"/>
            </a:endParaRPr>
          </a:p>
          <a:p>
            <a:pPr algn="just" fontAlgn="base">
              <a:spcBef>
                <a:spcPct val="20000"/>
              </a:spcBef>
              <a:spcAft>
                <a:spcPct val="0"/>
              </a:spcAft>
              <a:buFont typeface="Arial" pitchFamily="34" charset="0"/>
              <a:buChar char="–"/>
              <a:defRPr/>
            </a:pPr>
            <a:endParaRPr lang="es-ES" altLang="es-UY" sz="2200" dirty="0" smtClean="0">
              <a:solidFill>
                <a:prstClr val="black"/>
              </a:solidFill>
              <a:latin typeface="Calibri" pitchFamily="34" charset="0"/>
            </a:endParaRPr>
          </a:p>
          <a:p>
            <a:pPr lvl="1" algn="just" fontAlgn="base">
              <a:spcBef>
                <a:spcPct val="20000"/>
              </a:spcBef>
              <a:spcAft>
                <a:spcPct val="0"/>
              </a:spcAft>
              <a:buFont typeface="Arial" pitchFamily="34" charset="0"/>
              <a:buChar char="–"/>
              <a:defRPr/>
            </a:pPr>
            <a:endParaRPr lang="es-ES" altLang="es-UY" sz="2200" dirty="0" smtClean="0">
              <a:solidFill>
                <a:prstClr val="black"/>
              </a:solidFill>
              <a:latin typeface="Calibri" pitchFamily="34" charset="0"/>
            </a:endParaRPr>
          </a:p>
          <a:p>
            <a:pPr marL="457200" lvl="1" indent="0" algn="just" fontAlgn="base">
              <a:spcBef>
                <a:spcPct val="20000"/>
              </a:spcBef>
              <a:spcAft>
                <a:spcPct val="0"/>
              </a:spcAft>
              <a:buClr>
                <a:srgbClr val="9BBB59"/>
              </a:buClr>
              <a:defRPr/>
            </a:pPr>
            <a:endParaRPr lang="es-ES" sz="2200" dirty="0">
              <a:solidFill>
                <a:prstClr val="black"/>
              </a:solidFill>
              <a:latin typeface="Calibri" pitchFamily="34" charset="0"/>
            </a:endParaRPr>
          </a:p>
          <a:p>
            <a:pPr lvl="1" algn="just" fontAlgn="base">
              <a:spcBef>
                <a:spcPct val="20000"/>
              </a:spcBef>
              <a:spcAft>
                <a:spcPct val="0"/>
              </a:spcAft>
              <a:buClr>
                <a:srgbClr val="9BBB59"/>
              </a:buClr>
              <a:buFont typeface="Arial" pitchFamily="34" charset="0"/>
              <a:buChar char="–"/>
              <a:defRPr/>
            </a:pPr>
            <a:endParaRPr lang="es-UY" sz="2200" dirty="0">
              <a:solidFill>
                <a:prstClr val="black"/>
              </a:solidFill>
              <a:latin typeface="Calibri" pitchFamily="34" charset="0"/>
            </a:endParaRPr>
          </a:p>
          <a:p>
            <a:pPr lvl="2" algn="just" fontAlgn="base">
              <a:spcBef>
                <a:spcPct val="20000"/>
              </a:spcBef>
              <a:spcAft>
                <a:spcPct val="0"/>
              </a:spcAft>
              <a:buFont typeface="Arial" pitchFamily="34" charset="0"/>
              <a:buChar char="–"/>
              <a:defRPr/>
            </a:pPr>
            <a:endParaRPr lang="es-ES" altLang="es-UY" sz="2200" dirty="0" smtClean="0">
              <a:solidFill>
                <a:prstClr val="black"/>
              </a:solidFill>
              <a:latin typeface="Calibri" pitchFamily="34" charset="0"/>
            </a:endParaRPr>
          </a:p>
          <a:p>
            <a:pPr lvl="3" algn="just" fontAlgn="base">
              <a:spcBef>
                <a:spcPct val="20000"/>
              </a:spcBef>
              <a:spcAft>
                <a:spcPct val="0"/>
              </a:spcAft>
              <a:buFont typeface="Arial" pitchFamily="34" charset="0"/>
              <a:buChar char="–"/>
              <a:defRPr/>
            </a:pPr>
            <a:endParaRPr lang="es-ES" altLang="es-UY" sz="2200" dirty="0" smtClean="0">
              <a:solidFill>
                <a:prstClr val="black"/>
              </a:solidFill>
              <a:latin typeface="Calibri" pitchFamily="34" charset="0"/>
            </a:endParaRPr>
          </a:p>
        </p:txBody>
      </p:sp>
      <p:sp>
        <p:nvSpPr>
          <p:cNvPr id="7" name="1 Rectángulo"/>
          <p:cNvSpPr>
            <a:spLocks noChangeArrowheads="1"/>
          </p:cNvSpPr>
          <p:nvPr/>
        </p:nvSpPr>
        <p:spPr bwMode="auto">
          <a:xfrm>
            <a:off x="188913" y="44450"/>
            <a:ext cx="8424862" cy="1262063"/>
          </a:xfrm>
          <a:prstGeom prst="rect">
            <a:avLst/>
          </a:prstGeom>
          <a:noFill/>
          <a:ln>
            <a:noFill/>
          </a:ln>
          <a:extLst/>
        </p:spPr>
        <p:txBody>
          <a:bodyPr>
            <a:spAutoFit/>
          </a:bodyPr>
          <a:lstStyle/>
          <a:p>
            <a:pPr algn="ctr" eaLnBrk="0" fontAlgn="base" hangingPunct="0">
              <a:spcBef>
                <a:spcPct val="0"/>
              </a:spcBef>
              <a:spcAft>
                <a:spcPct val="0"/>
              </a:spcAft>
              <a:defRPr/>
            </a:pPr>
            <a:r>
              <a:rPr lang="es-ES_tradnl" altLang="es-ES" sz="2400" b="1" u="sng" dirty="0">
                <a:solidFill>
                  <a:prstClr val="black"/>
                </a:solidFill>
                <a:cs typeface="Tahoma" pitchFamily="34" charset="0"/>
              </a:rPr>
              <a:t>DESARROLLO DE PROYECTOS EÓLICOS DE GRAN PORTE CON PARTICIPACIÓN DE UTE</a:t>
            </a:r>
          </a:p>
          <a:p>
            <a:pPr algn="ctr" eaLnBrk="0" fontAlgn="base" hangingPunct="0">
              <a:spcBef>
                <a:spcPct val="0"/>
              </a:spcBef>
              <a:spcAft>
                <a:spcPct val="0"/>
              </a:spcAft>
              <a:defRPr/>
            </a:pPr>
            <a:endParaRPr lang="es-ES_tradnl" altLang="es-ES" sz="2800" b="1" u="sng" dirty="0">
              <a:solidFill>
                <a:prstClr val="black"/>
              </a:solidFill>
              <a:cs typeface="Tahoma" pitchFamily="34" charset="0"/>
            </a:endParaRPr>
          </a:p>
        </p:txBody>
      </p:sp>
    </p:spTree>
    <p:extLst>
      <p:ext uri="{BB962C8B-B14F-4D97-AF65-F5344CB8AC3E}">
        <p14:creationId xmlns:p14="http://schemas.microsoft.com/office/powerpoint/2010/main" val="42394193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50825" y="1052736"/>
            <a:ext cx="8569325" cy="518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es-ES" altLang="ko-KR" sz="2400" b="1" dirty="0" smtClean="0">
                <a:ea typeface="Gulim" pitchFamily="34" charset="-127"/>
              </a:rPr>
              <a:t>2013</a:t>
            </a:r>
            <a:r>
              <a:rPr lang="es-ES" altLang="ko-KR" sz="2400" dirty="0" smtClean="0">
                <a:ea typeface="Gulim" pitchFamily="34" charset="-127"/>
              </a:rPr>
              <a:t>: 1ª promoción de esta fuente - celebración </a:t>
            </a:r>
            <a:r>
              <a:rPr lang="es-ES" altLang="ko-KR" sz="2400" dirty="0" smtClean="0">
                <a:ea typeface="Gulim" pitchFamily="34" charset="-127"/>
              </a:rPr>
              <a:t>de Contratos con generadores privados de fuente </a:t>
            </a:r>
            <a:r>
              <a:rPr lang="es-ES" altLang="ko-KR" sz="2400" b="1" dirty="0" smtClean="0">
                <a:ea typeface="Gulim" pitchFamily="34" charset="-127"/>
              </a:rPr>
              <a:t>solar fotovoltaica</a:t>
            </a:r>
            <a:r>
              <a:rPr lang="es-ES" altLang="ko-KR" sz="2400" dirty="0" smtClean="0">
                <a:ea typeface="Gulim" pitchFamily="34" charset="-127"/>
              </a:rPr>
              <a:t>, para centrales cuya potencia a instalar se encuentre entre </a:t>
            </a:r>
            <a:r>
              <a:rPr lang="es-ES" altLang="ko-KR" sz="2400" b="1" dirty="0" smtClean="0">
                <a:ea typeface="Gulim" pitchFamily="34" charset="-127"/>
              </a:rPr>
              <a:t>500 kW </a:t>
            </a:r>
            <a:r>
              <a:rPr lang="es-ES" altLang="ko-KR" sz="2400" dirty="0" smtClean="0">
                <a:ea typeface="Gulim" pitchFamily="34" charset="-127"/>
              </a:rPr>
              <a:t>y </a:t>
            </a:r>
            <a:r>
              <a:rPr lang="es-ES" altLang="ko-KR" sz="2400" b="1" dirty="0" smtClean="0">
                <a:ea typeface="Gulim" pitchFamily="34" charset="-127"/>
              </a:rPr>
              <a:t>50 MW</a:t>
            </a:r>
            <a:r>
              <a:rPr lang="es-ES" altLang="ko-KR" sz="2400" dirty="0" smtClean="0">
                <a:ea typeface="Gulim" pitchFamily="34" charset="-127"/>
              </a:rPr>
              <a:t>, por un máximo de </a:t>
            </a:r>
            <a:r>
              <a:rPr lang="es-ES" altLang="ko-KR" sz="2400" b="1" dirty="0" smtClean="0">
                <a:ea typeface="Gulim" pitchFamily="34" charset="-127"/>
              </a:rPr>
              <a:t>206 MW </a:t>
            </a:r>
            <a:r>
              <a:rPr lang="es-ES" altLang="ko-KR" sz="2400" dirty="0" smtClean="0">
                <a:ea typeface="Gulim" pitchFamily="34" charset="-127"/>
              </a:rPr>
              <a:t>de potencia contratada.</a:t>
            </a:r>
          </a:p>
          <a:p>
            <a:pPr algn="just">
              <a:lnSpc>
                <a:spcPct val="80000"/>
              </a:lnSpc>
            </a:pPr>
            <a:endParaRPr lang="es-ES" altLang="ko-KR" sz="800" dirty="0" smtClean="0">
              <a:ea typeface="Gulim" pitchFamily="34" charset="-127"/>
            </a:endParaRPr>
          </a:p>
          <a:p>
            <a:pPr lvl="1" algn="just">
              <a:lnSpc>
                <a:spcPct val="80000"/>
              </a:lnSpc>
            </a:pPr>
            <a:r>
              <a:rPr lang="es-ES" altLang="ko-KR" sz="2000" dirty="0" smtClean="0">
                <a:ea typeface="Gulim" pitchFamily="34" charset="-127"/>
              </a:rPr>
              <a:t>Se determinan 3 franjas de proveedores y máximos a contratar en cada una de ellas</a:t>
            </a:r>
            <a:r>
              <a:rPr lang="es-ES" altLang="ko-KR" sz="2000" dirty="0" smtClean="0">
                <a:ea typeface="Gulim" pitchFamily="34" charset="-127"/>
              </a:rPr>
              <a:t>: </a:t>
            </a:r>
            <a:r>
              <a:rPr lang="es-ES" altLang="ko-KR" sz="1400" dirty="0" smtClean="0">
                <a:ea typeface="Gulim" pitchFamily="34" charset="-127"/>
              </a:rPr>
              <a:t>i) </a:t>
            </a:r>
            <a:r>
              <a:rPr lang="es-ES" altLang="ko-KR" sz="1400" dirty="0">
                <a:ea typeface="Gulim" pitchFamily="34" charset="-127"/>
              </a:rPr>
              <a:t>Franja 1: Centrales generadoras de potencia a instalar entre </a:t>
            </a:r>
            <a:r>
              <a:rPr lang="es-ES" altLang="ko-KR" sz="1400" b="1" dirty="0">
                <a:ea typeface="Gulim" pitchFamily="34" charset="-127"/>
              </a:rPr>
              <a:t>500 kW </a:t>
            </a:r>
            <a:r>
              <a:rPr lang="es-ES" altLang="ko-KR" sz="1400" dirty="0">
                <a:ea typeface="Gulim" pitchFamily="34" charset="-127"/>
              </a:rPr>
              <a:t>y </a:t>
            </a:r>
            <a:r>
              <a:rPr lang="es-ES" altLang="ko-KR" sz="1400" b="1" dirty="0">
                <a:ea typeface="Gulim" pitchFamily="34" charset="-127"/>
              </a:rPr>
              <a:t>1MW</a:t>
            </a:r>
            <a:r>
              <a:rPr lang="es-ES" altLang="ko-KR" sz="1400" dirty="0">
                <a:ea typeface="Gulim" pitchFamily="34" charset="-127"/>
              </a:rPr>
              <a:t>. Máximo a contratar 1 MW</a:t>
            </a:r>
            <a:r>
              <a:rPr lang="es-ES" altLang="ko-KR" sz="1400" dirty="0" smtClean="0">
                <a:ea typeface="Gulim" pitchFamily="34" charset="-127"/>
              </a:rPr>
              <a:t>; ii) </a:t>
            </a:r>
            <a:r>
              <a:rPr lang="es-ES" altLang="ko-KR" sz="1400" dirty="0">
                <a:ea typeface="Gulim" pitchFamily="34" charset="-127"/>
              </a:rPr>
              <a:t>Franja 2: Centrales generadoras de potencia a instalar entre </a:t>
            </a:r>
            <a:r>
              <a:rPr lang="es-ES" altLang="ko-KR" sz="1400" b="1" dirty="0">
                <a:ea typeface="Gulim" pitchFamily="34" charset="-127"/>
              </a:rPr>
              <a:t>1 MW </a:t>
            </a:r>
            <a:r>
              <a:rPr lang="es-ES" altLang="ko-KR" sz="1400" dirty="0">
                <a:ea typeface="Gulim" pitchFamily="34" charset="-127"/>
              </a:rPr>
              <a:t>y </a:t>
            </a:r>
            <a:r>
              <a:rPr lang="es-ES" altLang="ko-KR" sz="1400" b="1" dirty="0">
                <a:ea typeface="Gulim" pitchFamily="34" charset="-127"/>
              </a:rPr>
              <a:t>5 MW</a:t>
            </a:r>
            <a:r>
              <a:rPr lang="es-ES" altLang="ko-KR" sz="1400" dirty="0">
                <a:ea typeface="Gulim" pitchFamily="34" charset="-127"/>
              </a:rPr>
              <a:t>. Máximo a contratar 5 </a:t>
            </a:r>
            <a:r>
              <a:rPr lang="es-ES" altLang="ko-KR" sz="1400" dirty="0" smtClean="0">
                <a:ea typeface="Gulim" pitchFamily="34" charset="-127"/>
              </a:rPr>
              <a:t>MW</a:t>
            </a:r>
            <a:r>
              <a:rPr lang="es-ES" altLang="ko-KR" sz="1400" dirty="0" smtClean="0">
                <a:ea typeface="Gulim" pitchFamily="34" charset="-127"/>
              </a:rPr>
              <a:t>; iii) </a:t>
            </a:r>
            <a:r>
              <a:rPr lang="es-ES" altLang="ko-KR" sz="1400" dirty="0">
                <a:ea typeface="Gulim" pitchFamily="34" charset="-127"/>
              </a:rPr>
              <a:t>Franja 3: Centrales generadoras de potencia a instalar entre </a:t>
            </a:r>
            <a:r>
              <a:rPr lang="es-ES" altLang="ko-KR" sz="1400" b="1" dirty="0">
                <a:ea typeface="Gulim" pitchFamily="34" charset="-127"/>
              </a:rPr>
              <a:t>5 MW </a:t>
            </a:r>
            <a:r>
              <a:rPr lang="es-ES" altLang="ko-KR" sz="1400" dirty="0">
                <a:ea typeface="Gulim" pitchFamily="34" charset="-127"/>
              </a:rPr>
              <a:t>y </a:t>
            </a:r>
            <a:r>
              <a:rPr lang="es-ES" altLang="ko-KR" sz="1400" b="1" dirty="0">
                <a:ea typeface="Gulim" pitchFamily="34" charset="-127"/>
              </a:rPr>
              <a:t>50 MW</a:t>
            </a:r>
            <a:r>
              <a:rPr lang="es-ES" altLang="ko-KR" sz="1400" dirty="0">
                <a:ea typeface="Gulim" pitchFamily="34" charset="-127"/>
              </a:rPr>
              <a:t>. Máximo a contratar 200 </a:t>
            </a:r>
            <a:r>
              <a:rPr lang="es-ES" altLang="ko-KR" sz="1400" dirty="0" smtClean="0">
                <a:ea typeface="Gulim" pitchFamily="34" charset="-127"/>
              </a:rPr>
              <a:t>MW</a:t>
            </a:r>
            <a:r>
              <a:rPr lang="es-ES" altLang="ko-KR" sz="1400" b="1" dirty="0" smtClean="0">
                <a:ea typeface="Gulim" pitchFamily="34" charset="-127"/>
              </a:rPr>
              <a:t>.</a:t>
            </a:r>
            <a:endParaRPr lang="es-ES" altLang="ko-KR" sz="1400" dirty="0" smtClean="0">
              <a:ea typeface="Gulim" pitchFamily="34" charset="-127"/>
            </a:endParaRPr>
          </a:p>
          <a:p>
            <a:pPr lvl="1" algn="just">
              <a:lnSpc>
                <a:spcPct val="80000"/>
              </a:lnSpc>
            </a:pPr>
            <a:r>
              <a:rPr lang="es-UY" altLang="ko-KR" sz="1800" dirty="0" smtClean="0">
                <a:ea typeface="Gulim" pitchFamily="34" charset="-127"/>
              </a:rPr>
              <a:t>Franjas 1 y 2: proceso competitivo en precio; contrato hasta 25 años.</a:t>
            </a:r>
          </a:p>
          <a:p>
            <a:pPr lvl="1" algn="just">
              <a:lnSpc>
                <a:spcPct val="80000"/>
              </a:lnSpc>
            </a:pPr>
            <a:r>
              <a:rPr lang="es-UY" altLang="ko-KR" sz="1800" dirty="0" smtClean="0">
                <a:ea typeface="Gulim" pitchFamily="34" charset="-127"/>
              </a:rPr>
              <a:t>Franja 3: rampa de precio decreciente según fecha de entrada en servicio (hasta 86.6 USD/</a:t>
            </a:r>
            <a:r>
              <a:rPr lang="es-UY" altLang="ko-KR" sz="1800" dirty="0" err="1" smtClean="0">
                <a:ea typeface="Gulim" pitchFamily="34" charset="-127"/>
              </a:rPr>
              <a:t>MWh</a:t>
            </a:r>
            <a:r>
              <a:rPr lang="es-UY" altLang="ko-KR" sz="1800" dirty="0" smtClean="0">
                <a:ea typeface="Gulim" pitchFamily="34" charset="-127"/>
              </a:rPr>
              <a:t> y 20-30 años de contrato).</a:t>
            </a:r>
          </a:p>
          <a:p>
            <a:pPr lvl="1" algn="just">
              <a:lnSpc>
                <a:spcPct val="80000"/>
              </a:lnSpc>
            </a:pPr>
            <a:endParaRPr lang="es-UY" altLang="ko-KR" sz="1800" dirty="0" smtClean="0">
              <a:ea typeface="Gulim" pitchFamily="34" charset="-127"/>
            </a:endParaRPr>
          </a:p>
          <a:p>
            <a:pPr algn="just">
              <a:lnSpc>
                <a:spcPct val="80000"/>
              </a:lnSpc>
            </a:pPr>
            <a:r>
              <a:rPr lang="es-ES" altLang="es-UY" sz="2000" b="1" dirty="0">
                <a:solidFill>
                  <a:prstClr val="black"/>
                </a:solidFill>
                <a:cs typeface="Times New Roman" pitchFamily="18" charset="0"/>
              </a:rPr>
              <a:t>Suscripción de contratos por Negociación Directa:</a:t>
            </a:r>
            <a:r>
              <a:rPr lang="es-ES" altLang="es-UY" sz="2000" dirty="0">
                <a:solidFill>
                  <a:prstClr val="black"/>
                </a:solidFill>
                <a:cs typeface="Times New Roman" pitchFamily="18" charset="0"/>
              </a:rPr>
              <a:t> </a:t>
            </a:r>
            <a:r>
              <a:rPr lang="es-ES" altLang="es-UY" sz="2000" dirty="0" smtClean="0">
                <a:solidFill>
                  <a:prstClr val="black"/>
                </a:solidFill>
                <a:cs typeface="Times New Roman" pitchFamily="18" charset="0"/>
              </a:rPr>
              <a:t>5 </a:t>
            </a:r>
            <a:r>
              <a:rPr lang="es-ES" altLang="es-UY" sz="2000" dirty="0">
                <a:solidFill>
                  <a:prstClr val="black"/>
                </a:solidFill>
                <a:cs typeface="Times New Roman" pitchFamily="18" charset="0"/>
              </a:rPr>
              <a:t>Contratos por un total de 40 </a:t>
            </a:r>
            <a:r>
              <a:rPr lang="es-ES" altLang="es-UY" sz="2000" dirty="0" smtClean="0">
                <a:solidFill>
                  <a:prstClr val="black"/>
                </a:solidFill>
                <a:cs typeface="Times New Roman" pitchFamily="18" charset="0"/>
              </a:rPr>
              <a:t>MW</a:t>
            </a:r>
            <a:r>
              <a:rPr lang="es-ES" altLang="es-UY" sz="2000" b="1" dirty="0" smtClean="0">
                <a:solidFill>
                  <a:prstClr val="black"/>
                </a:solidFill>
                <a:cs typeface="Times New Roman" pitchFamily="18" charset="0"/>
              </a:rPr>
              <a:t>.</a:t>
            </a:r>
          </a:p>
          <a:p>
            <a:pPr algn="just">
              <a:lnSpc>
                <a:spcPct val="80000"/>
              </a:lnSpc>
            </a:pPr>
            <a:endParaRPr lang="es-UY" altLang="ko-KR" sz="2000" b="1" dirty="0">
              <a:solidFill>
                <a:prstClr val="black"/>
              </a:solidFill>
              <a:ea typeface="Gulim" pitchFamily="34" charset="-127"/>
              <a:cs typeface="Times New Roman" pitchFamily="18" charset="0"/>
            </a:endParaRPr>
          </a:p>
          <a:p>
            <a:pPr algn="just">
              <a:lnSpc>
                <a:spcPct val="80000"/>
              </a:lnSpc>
            </a:pPr>
            <a:r>
              <a:rPr lang="es-UY" altLang="ko-KR" sz="2000" b="1" dirty="0" smtClean="0">
                <a:solidFill>
                  <a:prstClr val="black"/>
                </a:solidFill>
                <a:ea typeface="Gulim" pitchFamily="34" charset="-127"/>
                <a:cs typeface="Times New Roman" pitchFamily="18" charset="0"/>
              </a:rPr>
              <a:t>2018: Aprobación de bases contractuales por 12 MW, a 55 USD/</a:t>
            </a:r>
            <a:r>
              <a:rPr lang="es-UY" altLang="ko-KR" sz="2000" b="1" dirty="0" err="1" smtClean="0">
                <a:solidFill>
                  <a:prstClr val="black"/>
                </a:solidFill>
                <a:ea typeface="Gulim" pitchFamily="34" charset="-127"/>
                <a:cs typeface="Times New Roman" pitchFamily="18" charset="0"/>
              </a:rPr>
              <a:t>MWh</a:t>
            </a:r>
            <a:r>
              <a:rPr lang="es-UY" altLang="ko-KR" sz="2000" b="1" dirty="0" smtClean="0">
                <a:solidFill>
                  <a:prstClr val="black"/>
                </a:solidFill>
                <a:ea typeface="Gulim" pitchFamily="34" charset="-127"/>
                <a:cs typeface="Times New Roman" pitchFamily="18" charset="0"/>
              </a:rPr>
              <a:t>, con producción nacional de paneles.</a:t>
            </a:r>
            <a:endParaRPr lang="es-ES" altLang="ko-KR" sz="2200" dirty="0" smtClean="0">
              <a:ea typeface="Gulim" pitchFamily="34" charset="-127"/>
            </a:endParaRPr>
          </a:p>
        </p:txBody>
      </p:sp>
      <p:sp>
        <p:nvSpPr>
          <p:cNvPr id="7" name="Rectangle 3"/>
          <p:cNvSpPr txBox="1">
            <a:spLocks noChangeArrowheads="1"/>
          </p:cNvSpPr>
          <p:nvPr/>
        </p:nvSpPr>
        <p:spPr bwMode="auto">
          <a:xfrm>
            <a:off x="323850" y="260648"/>
            <a:ext cx="87122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altLang="es-UY" sz="2800" b="1" i="0" strike="noStrike" kern="1200" cap="none" spc="0" normalizeH="0" baseline="0" noProof="0" dirty="0" smtClean="0">
                <a:ln>
                  <a:noFill/>
                </a:ln>
                <a:solidFill>
                  <a:sysClr val="windowText" lastClr="000000"/>
                </a:solidFill>
                <a:effectLst/>
                <a:uLnTx/>
                <a:uFillTx/>
                <a:latin typeface="Calibri"/>
                <a:ea typeface="+mj-ea"/>
                <a:cs typeface="+mj-cs"/>
              </a:rPr>
              <a:t>  Procedimientos </a:t>
            </a:r>
            <a:r>
              <a:rPr kumimoji="0" lang="es-UY" altLang="es-UY" sz="2800" b="1" i="0" strike="noStrike" kern="1200" cap="none" spc="0" normalizeH="0" baseline="0" noProof="0" dirty="0" smtClean="0">
                <a:ln>
                  <a:noFill/>
                </a:ln>
                <a:solidFill>
                  <a:sysClr val="windowText" lastClr="000000"/>
                </a:solidFill>
                <a:effectLst/>
                <a:uLnTx/>
                <a:uFillTx/>
                <a:latin typeface="Calibri"/>
                <a:ea typeface="+mj-ea"/>
                <a:cs typeface="+mj-cs"/>
              </a:rPr>
              <a:t>de </a:t>
            </a:r>
            <a:r>
              <a:rPr kumimoji="0" lang="es-UY" altLang="es-UY" sz="2800" b="1" i="0" strike="noStrike" kern="1200" cap="none" spc="0" normalizeH="0" baseline="0" noProof="0" dirty="0" smtClean="0">
                <a:ln>
                  <a:noFill/>
                </a:ln>
                <a:solidFill>
                  <a:sysClr val="windowText" lastClr="000000"/>
                </a:solidFill>
                <a:effectLst/>
                <a:uLnTx/>
                <a:uFillTx/>
                <a:latin typeface="Calibri"/>
                <a:ea typeface="+mj-ea"/>
                <a:cs typeface="+mj-cs"/>
              </a:rPr>
              <a:t>Compra en SOLAR FV</a:t>
            </a:r>
            <a:endParaRPr kumimoji="0" lang="es-ES" altLang="es-UY" sz="2800" b="1" i="0" strike="noStrike" kern="1200" cap="none" spc="0" normalizeH="0" baseline="0" noProof="0" dirty="0" smtClean="0">
              <a:ln>
                <a:noFill/>
              </a:ln>
              <a:solidFill>
                <a:srgbClr val="1F497D">
                  <a:lumMod val="60000"/>
                  <a:lumOff val="40000"/>
                </a:srgbClr>
              </a:solidFill>
              <a:effectLst/>
              <a:uLnTx/>
              <a:uFillTx/>
              <a:latin typeface="Calibri"/>
              <a:ea typeface="+mj-ea"/>
              <a:cs typeface="+mj-cs"/>
            </a:endParaRPr>
          </a:p>
        </p:txBody>
      </p:sp>
    </p:spTree>
    <p:extLst>
      <p:ext uri="{BB962C8B-B14F-4D97-AF65-F5344CB8AC3E}">
        <p14:creationId xmlns:p14="http://schemas.microsoft.com/office/powerpoint/2010/main" val="6651232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3568" y="404664"/>
            <a:ext cx="71294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altLang="es-UY" sz="2800" b="1" i="0" strike="noStrike" kern="1200" cap="none" spc="0" normalizeH="0" baseline="0" noProof="0" dirty="0" smtClean="0">
                <a:ln>
                  <a:noFill/>
                </a:ln>
                <a:solidFill>
                  <a:sysClr val="windowText" lastClr="000000"/>
                </a:solidFill>
                <a:effectLst/>
                <a:uLnTx/>
                <a:uFillTx/>
                <a:latin typeface="Calibri"/>
                <a:ea typeface="+mj-ea"/>
                <a:cs typeface="+mj-cs"/>
              </a:rPr>
              <a:t>     BIOMASA</a:t>
            </a:r>
            <a:endParaRPr kumimoji="0" lang="es-ES" altLang="es-UY" sz="2800" b="1" i="0"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5" name="Rectangle 3"/>
          <p:cNvSpPr txBox="1">
            <a:spLocks noChangeArrowheads="1"/>
          </p:cNvSpPr>
          <p:nvPr/>
        </p:nvSpPr>
        <p:spPr bwMode="auto">
          <a:xfrm>
            <a:off x="153896" y="1268760"/>
            <a:ext cx="8713787"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buFont typeface="Arial" pitchFamily="34" charset="0"/>
              <a:buChar char="•"/>
              <a:defRPr/>
            </a:pPr>
            <a:r>
              <a:rPr lang="es-UY" altLang="ko-KR" sz="2400" dirty="0" smtClean="0">
                <a:ea typeface="굴림" pitchFamily="34" charset="-127"/>
              </a:rPr>
              <a:t>Del 1er llamado 2007 y su ampliación de 2010: </a:t>
            </a:r>
            <a:r>
              <a:rPr lang="es-UY" altLang="ko-KR" sz="2400" b="1" dirty="0" smtClean="0">
                <a:ea typeface="굴림" pitchFamily="34" charset="-127"/>
              </a:rPr>
              <a:t>80 MW</a:t>
            </a:r>
            <a:r>
              <a:rPr lang="es-UY" altLang="ko-KR" sz="2400" dirty="0" smtClean="0">
                <a:ea typeface="굴림" pitchFamily="34" charset="-127"/>
              </a:rPr>
              <a:t> en instalaciones de mediano porte, con contratos de 12 a 20 años y precios surgidos de proceso competitivo.</a:t>
            </a:r>
          </a:p>
          <a:p>
            <a:pPr algn="just">
              <a:lnSpc>
                <a:spcPct val="80000"/>
              </a:lnSpc>
              <a:buFont typeface="Arial" pitchFamily="34" charset="0"/>
              <a:buChar char="•"/>
              <a:defRPr/>
            </a:pPr>
            <a:endParaRPr lang="es-ES" altLang="ko-KR" sz="2400" dirty="0" smtClean="0">
              <a:ea typeface="굴림" pitchFamily="34" charset="-127"/>
            </a:endParaRPr>
          </a:p>
          <a:p>
            <a:pPr algn="just">
              <a:lnSpc>
                <a:spcPct val="80000"/>
              </a:lnSpc>
              <a:buFont typeface="Arial" pitchFamily="34" charset="0"/>
              <a:buChar char="•"/>
              <a:defRPr/>
            </a:pPr>
            <a:r>
              <a:rPr lang="es-ES" altLang="ko-KR" sz="2400" dirty="0" smtClean="0">
                <a:ea typeface="굴림" pitchFamily="34" charset="-127"/>
              </a:rPr>
              <a:t>Por </a:t>
            </a:r>
            <a:r>
              <a:rPr lang="es-ES" altLang="ko-KR" sz="2400" dirty="0" smtClean="0">
                <a:ea typeface="굴림" pitchFamily="34" charset="-127"/>
              </a:rPr>
              <a:t>Negociación Directa UTE ha suscrito: </a:t>
            </a:r>
          </a:p>
          <a:p>
            <a:pPr lvl="1" algn="just">
              <a:lnSpc>
                <a:spcPct val="80000"/>
              </a:lnSpc>
              <a:buFont typeface="Arial" pitchFamily="34" charset="0"/>
              <a:buChar char="•"/>
              <a:defRPr/>
            </a:pPr>
            <a:r>
              <a:rPr lang="es-ES" altLang="ko-KR" sz="2000" dirty="0" smtClean="0">
                <a:ea typeface="굴림" pitchFamily="34" charset="-127"/>
              </a:rPr>
              <a:t>Contratos con </a:t>
            </a:r>
            <a:r>
              <a:rPr lang="es-ES" altLang="ko-KR" sz="2000" dirty="0" err="1" smtClean="0">
                <a:ea typeface="굴림" pitchFamily="34" charset="-127"/>
              </a:rPr>
              <a:t>autoproductores</a:t>
            </a:r>
            <a:r>
              <a:rPr lang="es-ES" altLang="ko-KR" sz="2000" dirty="0" smtClean="0">
                <a:ea typeface="굴림" pitchFamily="34" charset="-127"/>
              </a:rPr>
              <a:t> de pequeño porte </a:t>
            </a:r>
            <a:r>
              <a:rPr lang="es-ES" altLang="ko-KR" sz="2000" dirty="0" smtClean="0">
                <a:ea typeface="굴림" pitchFamily="34" charset="-127"/>
              </a:rPr>
              <a:t>por </a:t>
            </a:r>
            <a:r>
              <a:rPr lang="es-ES" altLang="ko-KR" sz="2000" b="1" dirty="0" smtClean="0">
                <a:ea typeface="굴림" pitchFamily="34" charset="-127"/>
              </a:rPr>
              <a:t>2.2 </a:t>
            </a:r>
            <a:r>
              <a:rPr lang="es-ES" altLang="ko-KR" sz="2000" b="1" dirty="0" smtClean="0">
                <a:ea typeface="굴림" pitchFamily="34" charset="-127"/>
              </a:rPr>
              <a:t>MW</a:t>
            </a:r>
            <a:r>
              <a:rPr lang="es-ES" altLang="ko-KR" sz="2000" dirty="0" smtClean="0">
                <a:ea typeface="굴림" pitchFamily="34" charset="-127"/>
              </a:rPr>
              <a:t>. </a:t>
            </a:r>
            <a:endParaRPr lang="es-ES" altLang="ko-KR" sz="2000" dirty="0" smtClean="0">
              <a:ea typeface="굴림" pitchFamily="34" charset="-127"/>
            </a:endParaRPr>
          </a:p>
          <a:p>
            <a:pPr lvl="1" algn="just">
              <a:lnSpc>
                <a:spcPct val="80000"/>
              </a:lnSpc>
              <a:buFont typeface="Arial" pitchFamily="34" charset="0"/>
              <a:buChar char="•"/>
              <a:defRPr/>
            </a:pPr>
            <a:r>
              <a:rPr lang="es-ES" altLang="ko-KR" sz="2000" u="sng" dirty="0" smtClean="0">
                <a:ea typeface="굴림" pitchFamily="34" charset="-127"/>
              </a:rPr>
              <a:t>Proyecto </a:t>
            </a:r>
            <a:r>
              <a:rPr lang="es-ES" altLang="ko-KR" sz="2000" u="sng" dirty="0" smtClean="0">
                <a:ea typeface="굴림" pitchFamily="34" charset="-127"/>
              </a:rPr>
              <a:t>1</a:t>
            </a:r>
            <a:r>
              <a:rPr lang="es-ES" altLang="ko-KR" sz="2000" dirty="0" smtClean="0">
                <a:ea typeface="굴림" pitchFamily="34" charset="-127"/>
              </a:rPr>
              <a:t>: Potencia Instalada </a:t>
            </a:r>
            <a:r>
              <a:rPr lang="es-ES" altLang="ko-KR" sz="2000" b="1" dirty="0" smtClean="0">
                <a:ea typeface="굴림" pitchFamily="34" charset="-127"/>
              </a:rPr>
              <a:t>161 MW</a:t>
            </a:r>
            <a:r>
              <a:rPr lang="es-ES" altLang="ko-KR" sz="2000" dirty="0" smtClean="0">
                <a:ea typeface="굴림" pitchFamily="34" charset="-127"/>
              </a:rPr>
              <a:t>, Potencia Autorizada y Contratada 40 MW, actualmente en servicio.</a:t>
            </a:r>
          </a:p>
          <a:p>
            <a:pPr lvl="1" algn="just">
              <a:lnSpc>
                <a:spcPct val="80000"/>
              </a:lnSpc>
              <a:buFont typeface="Arial" pitchFamily="34" charset="0"/>
              <a:buChar char="•"/>
              <a:defRPr/>
            </a:pPr>
            <a:r>
              <a:rPr lang="es-ES" altLang="ko-KR" sz="2000" u="sng" dirty="0" smtClean="0">
                <a:ea typeface="굴림" pitchFamily="34" charset="-127"/>
              </a:rPr>
              <a:t>Proyecto 2</a:t>
            </a:r>
            <a:r>
              <a:rPr lang="es-ES" altLang="ko-KR" sz="2000" dirty="0" smtClean="0">
                <a:ea typeface="굴림" pitchFamily="34" charset="-127"/>
              </a:rPr>
              <a:t>: Potencia Instalada </a:t>
            </a:r>
            <a:r>
              <a:rPr lang="es-ES" altLang="ko-KR" sz="2000" b="1" dirty="0" smtClean="0">
                <a:ea typeface="굴림" pitchFamily="34" charset="-127"/>
              </a:rPr>
              <a:t>180 MW</a:t>
            </a:r>
            <a:r>
              <a:rPr lang="es-ES" altLang="ko-KR" sz="2000" dirty="0" smtClean="0">
                <a:ea typeface="굴림" pitchFamily="34" charset="-127"/>
              </a:rPr>
              <a:t>, Potencia Autorizada 100 y Contratada 80 MW, actualmente en servicio.</a:t>
            </a:r>
          </a:p>
          <a:p>
            <a:pPr marL="457200" lvl="1" indent="0" algn="just">
              <a:lnSpc>
                <a:spcPct val="80000"/>
              </a:lnSpc>
              <a:buNone/>
              <a:defRPr/>
            </a:pPr>
            <a:endParaRPr lang="es-ES" altLang="ko-KR" sz="2000" dirty="0" smtClean="0">
              <a:ea typeface="굴림" pitchFamily="34" charset="-127"/>
            </a:endParaRPr>
          </a:p>
          <a:p>
            <a:pPr marL="342900" lvl="1" indent="-342900" algn="just">
              <a:lnSpc>
                <a:spcPct val="80000"/>
              </a:lnSpc>
              <a:buFont typeface="Arial" charset="0"/>
              <a:buChar char="•"/>
              <a:defRPr/>
            </a:pPr>
            <a:r>
              <a:rPr lang="es-ES" altLang="ko-KR" sz="2000" dirty="0">
                <a:ea typeface="굴림" pitchFamily="34" charset="-127"/>
              </a:rPr>
              <a:t>Precio de la Energía Inyectada a la Red: del orden de 93 USD/MWh (año </a:t>
            </a:r>
            <a:r>
              <a:rPr lang="es-ES" altLang="ko-KR" sz="2000" dirty="0" smtClean="0">
                <a:ea typeface="굴림" pitchFamily="34" charset="-127"/>
              </a:rPr>
              <a:t>2018).</a:t>
            </a:r>
            <a:endParaRPr lang="es-ES" altLang="ko-KR" sz="2000" dirty="0">
              <a:ea typeface="굴림" pitchFamily="34" charset="-127"/>
            </a:endParaRPr>
          </a:p>
        </p:txBody>
      </p:sp>
    </p:spTree>
    <p:extLst>
      <p:ext uri="{BB962C8B-B14F-4D97-AF65-F5344CB8AC3E}">
        <p14:creationId xmlns:p14="http://schemas.microsoft.com/office/powerpoint/2010/main" val="2174398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1916113"/>
            <a:ext cx="8982075"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755576" y="769144"/>
            <a:ext cx="7489825" cy="585788"/>
          </a:xfrm>
          <a:prstGeom prst="rect">
            <a:avLst/>
          </a:prstGeom>
          <a:noFill/>
          <a:ln>
            <a:noFill/>
          </a:ln>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fontAlgn="base">
              <a:spcBef>
                <a:spcPct val="50000"/>
              </a:spcBef>
              <a:spcAft>
                <a:spcPct val="0"/>
              </a:spcAft>
              <a:buFontTx/>
              <a:buNone/>
              <a:defRPr/>
            </a:pPr>
            <a:r>
              <a:rPr lang="es-UY" altLang="es-UY" b="1" u="sng" dirty="0" smtClean="0">
                <a:solidFill>
                  <a:prstClr val="black"/>
                </a:solidFill>
                <a:latin typeface="Calibri"/>
                <a:cs typeface="Arial" charset="0"/>
              </a:rPr>
              <a:t>GENERADORES DE BIOMASA EN SERVICIO</a:t>
            </a:r>
          </a:p>
        </p:txBody>
      </p:sp>
    </p:spTree>
    <p:extLst>
      <p:ext uri="{BB962C8B-B14F-4D97-AF65-F5344CB8AC3E}">
        <p14:creationId xmlns:p14="http://schemas.microsoft.com/office/powerpoint/2010/main" val="22055906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07950" y="984250"/>
            <a:ext cx="8713788"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0" fontAlgn="base" latinLnBrk="0" hangingPunct="0">
              <a:lnSpc>
                <a:spcPct val="90000"/>
              </a:lnSpc>
              <a:spcBef>
                <a:spcPct val="20000"/>
              </a:spcBef>
              <a:spcAft>
                <a:spcPct val="0"/>
              </a:spcAft>
              <a:buClrTx/>
              <a:buSzTx/>
              <a:buFont typeface="Arial" pitchFamily="34" charset="0"/>
              <a:buNone/>
              <a:tabLst/>
              <a:defRPr/>
            </a:pPr>
            <a:r>
              <a:rPr kumimoji="0" lang="es-UY" altLang="es-UY" sz="2400" b="1" i="0" u="sng" strike="noStrike" kern="1200" cap="none" spc="0" normalizeH="0" baseline="0" noProof="0" dirty="0" smtClean="0">
                <a:ln>
                  <a:noFill/>
                </a:ln>
                <a:solidFill>
                  <a:sysClr val="windowText" lastClr="000000"/>
                </a:solidFill>
                <a:effectLst/>
                <a:uLnTx/>
                <a:uFillTx/>
                <a:latin typeface="Calibri"/>
                <a:ea typeface="+mn-ea"/>
                <a:cs typeface="+mn-cs"/>
              </a:rPr>
              <a:t>Lineamientos:</a:t>
            </a:r>
          </a:p>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Habilita a los suscriptores conectados en baja tensión a instalar generación de origen renovable (eólico, solar, biomasa o mini hidráulica) hasta su potencia contratada y con un máximo de 150 kW por cliente.</a:t>
            </a:r>
          </a:p>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La Energía Entregada a la red se remunerará al mismo precio del cargo por energía vigente en el Pliego Tarifario de UTE.</a:t>
            </a:r>
          </a:p>
          <a:p>
            <a:pPr marL="0" marR="0" lvl="0" indent="0" algn="just" defTabSz="914400" rtl="0" eaLnBrk="0" fontAlgn="base" latinLnBrk="0" hangingPunct="0">
              <a:lnSpc>
                <a:spcPct val="90000"/>
              </a:lnSpc>
              <a:spcBef>
                <a:spcPct val="20000"/>
              </a:spcBef>
              <a:spcAft>
                <a:spcPct val="0"/>
              </a:spcAft>
              <a:buClrTx/>
              <a:buSzTx/>
              <a:buFont typeface="Arial" pitchFamily="34" charset="0"/>
              <a:buNone/>
              <a:tabLst/>
              <a:defRPr/>
            </a:pPr>
            <a:endParaRPr kumimoji="0" lang="es-UY" altLang="es-UY" sz="2400" b="0" i="0" u="sng"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just" defTabSz="914400" rtl="0" eaLnBrk="0" fontAlgn="base" latinLnBrk="0" hangingPunct="0">
              <a:lnSpc>
                <a:spcPct val="90000"/>
              </a:lnSpc>
              <a:spcBef>
                <a:spcPct val="20000"/>
              </a:spcBef>
              <a:spcAft>
                <a:spcPct val="0"/>
              </a:spcAft>
              <a:buClrTx/>
              <a:buSzTx/>
              <a:buFont typeface="Arial" pitchFamily="34" charset="0"/>
              <a:buNone/>
              <a:tabLst/>
              <a:defRPr/>
            </a:pPr>
            <a:r>
              <a:rPr kumimoji="0" lang="es-UY" altLang="es-UY" sz="2400" b="1" i="0" u="sng" strike="noStrike" kern="1200" cap="none" spc="0" normalizeH="0" baseline="0" noProof="0" dirty="0" smtClean="0">
                <a:ln>
                  <a:noFill/>
                </a:ln>
                <a:solidFill>
                  <a:sysClr val="windowText" lastClr="000000"/>
                </a:solidFill>
                <a:effectLst/>
                <a:uLnTx/>
                <a:uFillTx/>
                <a:latin typeface="Calibri"/>
                <a:ea typeface="+mn-ea"/>
                <a:cs typeface="+mn-cs"/>
              </a:rPr>
              <a:t>Resultados:</a:t>
            </a:r>
          </a:p>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 la fecha existen 390 instalaciones en servicio, por un total de </a:t>
            </a:r>
            <a:r>
              <a:rPr kumimoji="0" lang="es-UY" altLang="es-UY" sz="2400" b="1" i="0" u="none" strike="noStrike" kern="1200" cap="none" spc="0" normalizeH="0" baseline="0" noProof="0" dirty="0" smtClean="0">
                <a:ln>
                  <a:noFill/>
                </a:ln>
                <a:solidFill>
                  <a:sysClr val="windowText" lastClr="000000"/>
                </a:solidFill>
                <a:effectLst/>
                <a:uLnTx/>
                <a:uFillTx/>
                <a:latin typeface="Calibri"/>
                <a:ea typeface="+mn-ea"/>
                <a:cs typeface="+mn-cs"/>
              </a:rPr>
              <a:t>12.2 MW </a:t>
            </a: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de potencia instalada, asociados principalmente a proyectos industriales.</a:t>
            </a:r>
          </a:p>
          <a:p>
            <a:pPr marL="342900" marR="0" lvl="0" indent="-342900" algn="just" defTabSz="914400" rtl="0" eaLnBrk="0" fontAlgn="base" latinLnBrk="0" hangingPunct="0">
              <a:lnSpc>
                <a:spcPct val="90000"/>
              </a:lnSpc>
              <a:spcBef>
                <a:spcPct val="20000"/>
              </a:spcBef>
              <a:spcAft>
                <a:spcPct val="0"/>
              </a:spcAft>
              <a:buClrTx/>
              <a:buSzTx/>
              <a:buFont typeface="Arial" pitchFamily="34" charset="0"/>
              <a:buChar char="•"/>
              <a:tabLst/>
              <a:defRPr/>
            </a:pP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De esta potencia, aproximadamente un </a:t>
            </a:r>
            <a:r>
              <a:rPr kumimoji="0" lang="es-UY" altLang="es-UY" sz="2400" b="1" i="0" u="none" strike="noStrike" kern="1200" cap="none" spc="0" normalizeH="0" baseline="0" noProof="0" dirty="0" smtClean="0">
                <a:ln>
                  <a:noFill/>
                </a:ln>
                <a:solidFill>
                  <a:sysClr val="windowText" lastClr="000000"/>
                </a:solidFill>
                <a:effectLst/>
                <a:uLnTx/>
                <a:uFillTx/>
                <a:latin typeface="Calibri"/>
                <a:ea typeface="+mn-ea"/>
                <a:cs typeface="+mn-cs"/>
              </a:rPr>
              <a:t>99.4%</a:t>
            </a: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  utiliza como fuente primaria energía </a:t>
            </a:r>
            <a:r>
              <a:rPr kumimoji="0" lang="es-UY" altLang="es-UY" sz="2400" b="1" i="0" u="none" strike="noStrike" kern="1200" cap="none" spc="0" normalizeH="0" baseline="0" noProof="0" dirty="0" smtClean="0">
                <a:ln>
                  <a:noFill/>
                </a:ln>
                <a:solidFill>
                  <a:sysClr val="windowText" lastClr="000000"/>
                </a:solidFill>
                <a:effectLst/>
                <a:uLnTx/>
                <a:uFillTx/>
                <a:latin typeface="Calibri"/>
                <a:ea typeface="+mn-ea"/>
                <a:cs typeface="+mn-cs"/>
              </a:rPr>
              <a:t>solar fotovoltaica</a:t>
            </a:r>
            <a:r>
              <a:rPr kumimoji="0" lang="es-UY"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UY" altLang="es-UY" sz="2400" b="0" i="0" u="none" strike="noStrike" kern="1200" cap="none" spc="0" normalizeH="0" baseline="0" noProof="0" dirty="0" smtClean="0">
              <a:ln>
                <a:noFill/>
              </a:ln>
              <a:solidFill>
                <a:srgbClr val="FF0000"/>
              </a:solidFill>
              <a:effectLst/>
              <a:uLnTx/>
              <a:uFillTx/>
              <a:latin typeface="Calibri"/>
              <a:ea typeface="+mn-ea"/>
              <a:cs typeface="+mn-cs"/>
            </a:endParaRPr>
          </a:p>
        </p:txBody>
      </p:sp>
      <p:sp>
        <p:nvSpPr>
          <p:cNvPr id="5" name="Rectangle 3"/>
          <p:cNvSpPr txBox="1">
            <a:spLocks noChangeArrowheads="1"/>
          </p:cNvSpPr>
          <p:nvPr/>
        </p:nvSpPr>
        <p:spPr bwMode="auto">
          <a:xfrm>
            <a:off x="250825" y="47625"/>
            <a:ext cx="87137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s-UY" altLang="es-UY" sz="2800" b="1" u="sng" dirty="0" smtClean="0">
                <a:solidFill>
                  <a:srgbClr val="0070C0"/>
                </a:solidFill>
                <a:latin typeface="Calibri"/>
              </a:rPr>
              <a:t/>
            </a:r>
            <a:br>
              <a:rPr lang="es-UY" altLang="es-UY" sz="2800" b="1" u="sng" dirty="0" smtClean="0">
                <a:solidFill>
                  <a:srgbClr val="0070C0"/>
                </a:solidFill>
                <a:latin typeface="Calibri"/>
              </a:rPr>
            </a:br>
            <a:r>
              <a:rPr lang="es-UY" altLang="es-UY" sz="2800" b="1" u="sng" dirty="0" smtClean="0">
                <a:solidFill>
                  <a:prstClr val="black"/>
                </a:solidFill>
                <a:latin typeface="Calibri"/>
              </a:rPr>
              <a:t>Instalación de </a:t>
            </a:r>
            <a:r>
              <a:rPr lang="es-UY" altLang="es-UY" sz="2800" b="1" u="sng" dirty="0" err="1" smtClean="0">
                <a:solidFill>
                  <a:prstClr val="black"/>
                </a:solidFill>
                <a:latin typeface="Calibri"/>
              </a:rPr>
              <a:t>Microgeneración</a:t>
            </a:r>
            <a:endParaRPr lang="es-ES" altLang="es-UY" sz="2800" b="1" u="sng" dirty="0" smtClean="0">
              <a:solidFill>
                <a:srgbClr val="1F497D">
                  <a:lumMod val="60000"/>
                  <a:lumOff val="40000"/>
                </a:srgbClr>
              </a:solidFill>
              <a:latin typeface="Calibri"/>
            </a:endParaRPr>
          </a:p>
        </p:txBody>
      </p:sp>
    </p:spTree>
    <p:extLst>
      <p:ext uri="{BB962C8B-B14F-4D97-AF65-F5344CB8AC3E}">
        <p14:creationId xmlns:p14="http://schemas.microsoft.com/office/powerpoint/2010/main" val="31092900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39725" y="1040730"/>
            <a:ext cx="9505950" cy="646113"/>
          </a:xfrm>
          <a:prstGeom prst="rect">
            <a:avLst/>
          </a:prstGeom>
          <a:noFill/>
          <a:ln>
            <a:noFill/>
          </a:ln>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50000"/>
              </a:spcBef>
              <a:buFontTx/>
              <a:buNone/>
              <a:defRPr/>
            </a:pPr>
            <a:r>
              <a:rPr lang="es-UY" altLang="es-UY" sz="3600" b="1" dirty="0" smtClean="0">
                <a:latin typeface="+mn-lt"/>
                <a:cs typeface="Arial" pitchFamily="34" charset="0"/>
              </a:rPr>
              <a:t>ERNC: Potencia Instalada 2011-2017</a:t>
            </a:r>
            <a:endParaRPr lang="es-ES" altLang="es-UY" sz="3600" b="1" dirty="0" smtClean="0">
              <a:latin typeface="+mn-lt"/>
              <a:cs typeface="Arial"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1453149555"/>
              </p:ext>
            </p:extLst>
          </p:nvPr>
        </p:nvGraphicFramePr>
        <p:xfrm>
          <a:off x="495300" y="2120230"/>
          <a:ext cx="7835899" cy="3019425"/>
        </p:xfrm>
        <a:graphic>
          <a:graphicData uri="http://schemas.openxmlformats.org/drawingml/2006/table">
            <a:tbl>
              <a:tblPr/>
              <a:tblGrid>
                <a:gridCol w="1285354"/>
                <a:gridCol w="2285074"/>
                <a:gridCol w="609353"/>
                <a:gridCol w="609353"/>
                <a:gridCol w="609353"/>
                <a:gridCol w="609353"/>
                <a:gridCol w="609353"/>
                <a:gridCol w="609353"/>
                <a:gridCol w="609353"/>
              </a:tblGrid>
              <a:tr h="200025">
                <a:tc rowSpan="2">
                  <a:txBody>
                    <a:bodyPr/>
                    <a:lstStyle/>
                    <a:p>
                      <a:pPr algn="ctr" fontAlgn="ctr"/>
                      <a:r>
                        <a:rPr lang="es-UY" sz="1200" b="1" i="0" u="none" strike="noStrike" dirty="0">
                          <a:solidFill>
                            <a:srgbClr val="000000"/>
                          </a:solidFill>
                          <a:effectLst/>
                          <a:latin typeface="Calibri"/>
                        </a:rPr>
                        <a:t>Fuente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UY" sz="1200" b="1"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gridSpan="7">
                  <a:txBody>
                    <a:bodyPr/>
                    <a:lstStyle/>
                    <a:p>
                      <a:pPr algn="ctr" fontAlgn="b"/>
                      <a:r>
                        <a:rPr lang="es-UY" sz="1200" b="1" i="0" u="none" strike="noStrike">
                          <a:solidFill>
                            <a:srgbClr val="000000"/>
                          </a:solidFill>
                          <a:effectLst/>
                          <a:latin typeface="Calibri"/>
                        </a:rPr>
                        <a:t>AÑO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UY"/>
                    </a:p>
                  </a:txBody>
                  <a:tcPr/>
                </a:tc>
                <a:tc hMerge="1">
                  <a:txBody>
                    <a:bodyPr/>
                    <a:lstStyle/>
                    <a:p>
                      <a:endParaRPr lang="es-UY"/>
                    </a:p>
                  </a:txBody>
                  <a:tcPr/>
                </a:tc>
                <a:tc hMerge="1">
                  <a:txBody>
                    <a:bodyPr/>
                    <a:lstStyle/>
                    <a:p>
                      <a:endParaRPr lang="es-UY"/>
                    </a:p>
                  </a:txBody>
                  <a:tcPr/>
                </a:tc>
                <a:tc hMerge="1">
                  <a:txBody>
                    <a:bodyPr/>
                    <a:lstStyle/>
                    <a:p>
                      <a:endParaRPr lang="es-UY"/>
                    </a:p>
                  </a:txBody>
                  <a:tcPr/>
                </a:tc>
                <a:tc hMerge="1">
                  <a:txBody>
                    <a:bodyPr/>
                    <a:lstStyle/>
                    <a:p>
                      <a:endParaRPr lang="es-UY"/>
                    </a:p>
                  </a:txBody>
                  <a:tcPr/>
                </a:tc>
                <a:tc hMerge="1">
                  <a:txBody>
                    <a:bodyPr/>
                    <a:lstStyle/>
                    <a:p>
                      <a:endParaRPr lang="es-UY"/>
                    </a:p>
                  </a:txBody>
                  <a:tcPr/>
                </a:tc>
              </a:tr>
              <a:tr h="209550">
                <a:tc vMerge="1">
                  <a:txBody>
                    <a:bodyPr/>
                    <a:lstStyle/>
                    <a:p>
                      <a:endParaRPr lang="es-UY"/>
                    </a:p>
                  </a:txBody>
                  <a:tcPr/>
                </a:tc>
                <a:tc>
                  <a:txBody>
                    <a:bodyPr/>
                    <a:lstStyle/>
                    <a:p>
                      <a:pPr algn="l" fontAlgn="b"/>
                      <a:r>
                        <a:rPr lang="es-UY" sz="1200" b="0"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1" i="0" u="none" strike="noStrike">
                          <a:solidFill>
                            <a:srgbClr val="000000"/>
                          </a:solidFill>
                          <a:effectLst/>
                          <a:latin typeface="Calibri"/>
                        </a:rPr>
                        <a:t>2011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a:solidFill>
                            <a:srgbClr val="000000"/>
                          </a:solidFill>
                          <a:effectLst/>
                          <a:latin typeface="Calibri"/>
                        </a:rPr>
                        <a:t>2012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2016</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2017</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rowSpan="3">
                  <a:txBody>
                    <a:bodyPr/>
                    <a:lstStyle/>
                    <a:p>
                      <a:pPr algn="ctr" fontAlgn="ctr"/>
                      <a:r>
                        <a:rPr lang="es-UY" sz="1200" b="1" i="0" u="none" strike="noStrike">
                          <a:solidFill>
                            <a:srgbClr val="000000"/>
                          </a:solidFill>
                          <a:effectLst/>
                          <a:latin typeface="Calibri"/>
                        </a:rPr>
                        <a:t>Eólica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l" fontAlgn="b"/>
                      <a:r>
                        <a:rPr lang="es-UY" sz="1200" b="1"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gridSpan="7">
                  <a:txBody>
                    <a:bodyPr/>
                    <a:lstStyle/>
                    <a:p>
                      <a:pPr algn="ctr" fontAlgn="b"/>
                      <a:r>
                        <a:rPr lang="es-UY" sz="1200" b="1"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hMerge="1">
                  <a:txBody>
                    <a:bodyPr/>
                    <a:lstStyle/>
                    <a:p>
                      <a:endParaRPr lang="es-UY"/>
                    </a:p>
                  </a:txBody>
                  <a:tcPr/>
                </a:tc>
                <a:tc hMerge="1">
                  <a:txBody>
                    <a:bodyPr/>
                    <a:lstStyle/>
                    <a:p>
                      <a:endParaRPr lang="es-UY"/>
                    </a:p>
                  </a:txBody>
                  <a:tcPr/>
                </a:tc>
                <a:tc hMerge="1">
                  <a:txBody>
                    <a:bodyPr/>
                    <a:lstStyle/>
                    <a:p>
                      <a:endParaRPr lang="es-UY"/>
                    </a:p>
                  </a:txBody>
                  <a:tcPr/>
                </a:tc>
                <a:tc hMerge="1">
                  <a:txBody>
                    <a:bodyPr/>
                    <a:lstStyle/>
                    <a:p>
                      <a:endParaRPr lang="es-UY"/>
                    </a:p>
                  </a:txBody>
                  <a:tcPr/>
                </a:tc>
                <a:tc hMerge="1">
                  <a:txBody>
                    <a:bodyPr/>
                    <a:lstStyle/>
                    <a:p>
                      <a:endParaRPr lang="es-UY"/>
                    </a:p>
                  </a:txBody>
                  <a:tcPr/>
                </a:tc>
                <a:tc hMerge="1">
                  <a:txBody>
                    <a:bodyPr/>
                    <a:lstStyle/>
                    <a:p>
                      <a:endParaRPr lang="es-UY"/>
                    </a:p>
                  </a:txBody>
                  <a:tcPr/>
                </a:tc>
              </a:tr>
              <a:tr h="200025">
                <a:tc vMerge="1">
                  <a:txBody>
                    <a:bodyPr/>
                    <a:lstStyle/>
                    <a:p>
                      <a:endParaRPr lang="es-UY"/>
                    </a:p>
                  </a:txBody>
                  <a:tcPr/>
                </a:tc>
                <a:tc>
                  <a:txBody>
                    <a:bodyPr/>
                    <a:lstStyle/>
                    <a:p>
                      <a:pPr algn="l" fontAlgn="b"/>
                      <a:r>
                        <a:rPr lang="es-UY" sz="1200" b="0" i="0" u="none" strike="noStrike">
                          <a:solidFill>
                            <a:srgbClr val="000000"/>
                          </a:solidFill>
                          <a:effectLst/>
                          <a:latin typeface="Calibri"/>
                        </a:rPr>
                        <a:t>Total Anual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13.0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289.5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508.8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474.2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0" i="0" u="none" strike="noStrike">
                          <a:solidFill>
                            <a:srgbClr val="000000"/>
                          </a:solidFill>
                          <a:effectLst/>
                          <a:latin typeface="Calibri"/>
                        </a:rPr>
                        <a:t>122.8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209550">
                <a:tc vMerge="1">
                  <a:txBody>
                    <a:bodyPr/>
                    <a:lstStyle/>
                    <a:p>
                      <a:endParaRPr lang="es-UY"/>
                    </a:p>
                  </a:txBody>
                  <a:tcPr/>
                </a:tc>
                <a:tc>
                  <a:txBody>
                    <a:bodyPr/>
                    <a:lstStyle/>
                    <a:p>
                      <a:pPr algn="l" fontAlgn="b"/>
                      <a:r>
                        <a:rPr lang="es-UY" sz="1200" b="1" i="0" u="none" strike="noStrike">
                          <a:solidFill>
                            <a:srgbClr val="000000"/>
                          </a:solidFill>
                          <a:effectLst/>
                          <a:latin typeface="Calibri"/>
                        </a:rPr>
                        <a:t>Total Acumulado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43.5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59.3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348.8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857.6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1331.7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s-UY" sz="1200" b="1" i="0" u="none" strike="noStrike">
                          <a:solidFill>
                            <a:srgbClr val="000000"/>
                          </a:solidFill>
                          <a:effectLst/>
                          <a:latin typeface="Calibri"/>
                        </a:rPr>
                        <a:t>1454.5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r>
              <a:tr h="200025">
                <a:tc rowSpan="3">
                  <a:txBody>
                    <a:bodyPr/>
                    <a:lstStyle/>
                    <a:p>
                      <a:pPr algn="ctr" fontAlgn="ctr"/>
                      <a:r>
                        <a:rPr lang="es-UY" sz="1200" b="1" i="0" u="none" strike="noStrike">
                          <a:solidFill>
                            <a:srgbClr val="000000"/>
                          </a:solidFill>
                          <a:effectLst/>
                          <a:latin typeface="Calibri"/>
                        </a:rPr>
                        <a:t>Biomasa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l" fontAlgn="b"/>
                      <a:r>
                        <a:rPr lang="es-UY" sz="1200" b="1"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r>
              <a:tr h="200025">
                <a:tc vMerge="1">
                  <a:txBody>
                    <a:bodyPr/>
                    <a:lstStyle/>
                    <a:p>
                      <a:endParaRPr lang="es-UY"/>
                    </a:p>
                  </a:txBody>
                  <a:tcPr/>
                </a:tc>
                <a:tc>
                  <a:txBody>
                    <a:bodyPr/>
                    <a:lstStyle/>
                    <a:p>
                      <a:pPr algn="l" fontAlgn="b"/>
                      <a:r>
                        <a:rPr lang="es-UY" sz="1200" b="0" i="0" u="none" strike="noStrike">
                          <a:solidFill>
                            <a:srgbClr val="000000"/>
                          </a:solidFill>
                          <a:effectLst/>
                          <a:latin typeface="Calibri"/>
                        </a:rPr>
                        <a:t>Total Anual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a:solidFill>
                            <a:srgbClr val="000000"/>
                          </a:solidFill>
                          <a:effectLst/>
                          <a:latin typeface="Calibri"/>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dirty="0">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a:solidFill>
                            <a:srgbClr val="000000"/>
                          </a:solidFill>
                          <a:effectLst/>
                          <a:latin typeface="Calibri"/>
                        </a:rPr>
                        <a:t>180.6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0" i="0" u="none" strike="noStrike">
                          <a:solidFill>
                            <a:srgbClr val="000000"/>
                          </a:solidFill>
                          <a:effectLst/>
                          <a:latin typeface="Calibri"/>
                        </a:rPr>
                        <a:t>40.0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r>
              <a:tr h="209550">
                <a:tc vMerge="1">
                  <a:txBody>
                    <a:bodyPr/>
                    <a:lstStyle/>
                    <a:p>
                      <a:endParaRPr lang="es-UY"/>
                    </a:p>
                  </a:txBody>
                  <a:tcPr/>
                </a:tc>
                <a:tc>
                  <a:txBody>
                    <a:bodyPr/>
                    <a:lstStyle/>
                    <a:p>
                      <a:pPr algn="l" fontAlgn="b"/>
                      <a:r>
                        <a:rPr lang="es-UY" sz="1200" b="1" i="0" u="none" strike="noStrike">
                          <a:solidFill>
                            <a:srgbClr val="000000"/>
                          </a:solidFill>
                          <a:effectLst/>
                          <a:latin typeface="Calibri"/>
                        </a:rPr>
                        <a:t>Total Acumulado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225.2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232.7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232.7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413.3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413.3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413.3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b"/>
                      <a:r>
                        <a:rPr lang="es-UY" sz="1200" b="1" i="0" u="none" strike="noStrike">
                          <a:solidFill>
                            <a:srgbClr val="000000"/>
                          </a:solidFill>
                          <a:effectLst/>
                          <a:latin typeface="Calibri"/>
                        </a:rPr>
                        <a:t>453.3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r>
              <a:tr h="200025">
                <a:tc rowSpan="3">
                  <a:txBody>
                    <a:bodyPr/>
                    <a:lstStyle/>
                    <a:p>
                      <a:pPr algn="ctr" fontAlgn="ctr"/>
                      <a:r>
                        <a:rPr lang="es-UY" sz="1200" b="1" i="0" u="none" strike="noStrike">
                          <a:solidFill>
                            <a:srgbClr val="000000"/>
                          </a:solidFill>
                          <a:effectLst/>
                          <a:latin typeface="Calibri"/>
                        </a:rPr>
                        <a:t>Solar Fotovoltaica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fontAlgn="b"/>
                      <a:r>
                        <a:rPr lang="es-UY" sz="1200" b="1" i="0" u="none" strike="noStrike" dirty="0">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200025">
                <a:tc vMerge="1">
                  <a:txBody>
                    <a:bodyPr/>
                    <a:lstStyle/>
                    <a:p>
                      <a:endParaRPr lang="es-UY"/>
                    </a:p>
                  </a:txBody>
                  <a:tcPr/>
                </a:tc>
                <a:tc>
                  <a:txBody>
                    <a:bodyPr/>
                    <a:lstStyle/>
                    <a:p>
                      <a:pPr algn="l" fontAlgn="b"/>
                      <a:r>
                        <a:rPr lang="es-UY" sz="1200" b="0" i="0" u="none" strike="noStrike">
                          <a:solidFill>
                            <a:srgbClr val="000000"/>
                          </a:solidFill>
                          <a:effectLst/>
                          <a:latin typeface="Calibri"/>
                        </a:rPr>
                        <a:t>Total Anual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a:solidFill>
                            <a:srgbClr val="000000"/>
                          </a:solidFill>
                          <a:effectLst/>
                          <a:latin typeface="Calibri"/>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dirty="0">
                          <a:solidFill>
                            <a:srgbClr val="000000"/>
                          </a:solidFill>
                          <a:effectLst/>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a:solidFill>
                            <a:srgbClr val="000000"/>
                          </a:solidFill>
                          <a:effectLst/>
                          <a:latin typeface="Calibri"/>
                        </a:rPr>
                        <a:t>58.0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a:solidFill>
                            <a:srgbClr val="000000"/>
                          </a:solidFill>
                          <a:effectLst/>
                          <a:latin typeface="Calibri"/>
                        </a:rPr>
                        <a:t>167.0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0" i="0" u="none" strike="noStrike">
                          <a:solidFill>
                            <a:srgbClr val="000000"/>
                          </a:solidFill>
                          <a:effectLst/>
                          <a:latin typeface="Calibri"/>
                        </a:rPr>
                        <a:t>3.0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209550">
                <a:tc vMerge="1">
                  <a:txBody>
                    <a:bodyPr/>
                    <a:lstStyle/>
                    <a:p>
                      <a:endParaRPr lang="es-UY"/>
                    </a:p>
                  </a:txBody>
                  <a:tcPr/>
                </a:tc>
                <a:tc>
                  <a:txBody>
                    <a:bodyPr/>
                    <a:lstStyle/>
                    <a:p>
                      <a:pPr algn="l" fontAlgn="b"/>
                      <a:r>
                        <a:rPr lang="es-UY" sz="1200" b="1" i="0" u="none" strike="noStrike">
                          <a:solidFill>
                            <a:srgbClr val="000000"/>
                          </a:solidFill>
                          <a:effectLst/>
                          <a:latin typeface="Calibri"/>
                        </a:rPr>
                        <a:t>Total Acumulado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a:solidFill>
                            <a:srgbClr val="000000"/>
                          </a:solidFill>
                          <a:effectLst/>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dirty="0" smtClean="0">
                          <a:solidFill>
                            <a:srgbClr val="000000"/>
                          </a:solidFill>
                          <a:effectLst/>
                          <a:latin typeface="Calibri"/>
                        </a:rPr>
                        <a:t>0.5</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dirty="0" smtClean="0">
                          <a:solidFill>
                            <a:srgbClr val="000000"/>
                          </a:solidFill>
                          <a:effectLst/>
                          <a:latin typeface="Calibri"/>
                        </a:rPr>
                        <a:t>0.5</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dirty="0" smtClean="0">
                          <a:solidFill>
                            <a:srgbClr val="000000"/>
                          </a:solidFill>
                          <a:effectLst/>
                          <a:latin typeface="Calibri"/>
                        </a:rPr>
                        <a:t>58.5</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dirty="0" smtClean="0">
                          <a:solidFill>
                            <a:srgbClr val="000000"/>
                          </a:solidFill>
                          <a:effectLst/>
                          <a:latin typeface="Calibri"/>
                        </a:rPr>
                        <a:t>225.5</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UY" sz="1200" b="1" i="0" u="none" strike="noStrike" dirty="0" smtClean="0">
                          <a:solidFill>
                            <a:srgbClr val="000000"/>
                          </a:solidFill>
                          <a:effectLst/>
                          <a:latin typeface="Calibri"/>
                        </a:rPr>
                        <a:t>228.5</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209550">
                <a:tc>
                  <a:txBody>
                    <a:bodyPr/>
                    <a:lstStyle/>
                    <a:p>
                      <a:pPr algn="l" fontAlgn="b"/>
                      <a:r>
                        <a:rPr lang="es-UY" sz="1200" b="0" i="0" u="none" strike="noStrike" dirty="0">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200" b="0"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0"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0"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0" i="0" u="none" strike="noStrike" dirty="0">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0" i="0" u="none" strike="noStrike" dirty="0">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0" i="0" u="none" strike="noStrike" dirty="0">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UY" sz="1200" b="0" i="0" u="none" strike="noStrike">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s-UY" sz="1200" b="0" i="0" u="none" strike="noStrike" dirty="0">
                          <a:solidFill>
                            <a:srgbClr val="000000"/>
                          </a:solidFill>
                          <a:effectLst/>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9550">
                <a:tc>
                  <a:txBody>
                    <a:bodyPr/>
                    <a:lstStyle/>
                    <a:p>
                      <a:pPr algn="l" fontAlgn="b"/>
                      <a:r>
                        <a:rPr lang="es-UY" sz="1200" b="0" i="0" u="none" strike="noStrike" dirty="0">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s-UY" sz="1200" b="1" i="0" u="none" strike="noStrike">
                          <a:solidFill>
                            <a:srgbClr val="000000"/>
                          </a:solidFill>
                          <a:effectLst/>
                          <a:latin typeface="Calibri"/>
                        </a:rPr>
                        <a:t>TOTAL ACUMULADO (MW)</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269</a:t>
                      </a:r>
                      <a:endParaRPr lang="es-UY" sz="1200" b="1" i="0" u="none" strike="noStrike" dirty="0">
                        <a:solidFill>
                          <a:srgbClr val="000000"/>
                        </a:solidFill>
                        <a:effectLst/>
                        <a:latin typeface="Calibri"/>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278</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293</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762</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1329</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1970</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UY" sz="1200" b="1" i="0" u="none" strike="noStrike" dirty="0" smtClean="0">
                          <a:solidFill>
                            <a:srgbClr val="000000"/>
                          </a:solidFill>
                          <a:effectLst/>
                          <a:latin typeface="Calibri"/>
                        </a:rPr>
                        <a:t>2136</a:t>
                      </a:r>
                      <a:endParaRPr lang="es-UY" sz="12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l" fontAlgn="b"/>
                      <a:r>
                        <a:rPr lang="es-UY" sz="10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dirty="0">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200025">
                <a:tc gridSpan="3">
                  <a:txBody>
                    <a:bodyPr/>
                    <a:lstStyle/>
                    <a:p>
                      <a:pPr algn="l" fontAlgn="b"/>
                      <a:r>
                        <a:rPr lang="es-UY" sz="1200" b="0" i="0" u="none" strike="noStrike" dirty="0">
                          <a:effectLst/>
                          <a:latin typeface="Calibri"/>
                        </a:rPr>
                        <a:t>(*) Potencia Instalada </a:t>
                      </a:r>
                      <a:r>
                        <a:rPr lang="es-UY" sz="1200" b="0" i="0" u="none" strike="noStrike" dirty="0" smtClean="0">
                          <a:effectLst/>
                          <a:latin typeface="Calibri"/>
                        </a:rPr>
                        <a:t>al </a:t>
                      </a:r>
                      <a:r>
                        <a:rPr lang="es-UY" sz="1200" b="0" i="0" u="none" strike="noStrike" dirty="0">
                          <a:effectLst/>
                          <a:latin typeface="Calibri"/>
                        </a:rPr>
                        <a:t>final de cada año.</a:t>
                      </a:r>
                    </a:p>
                  </a:txBody>
                  <a:tcPr marL="9525" marR="9525" marT="9525" marB="0" anchor="b">
                    <a:lnL>
                      <a:noFill/>
                    </a:lnL>
                    <a:lnR>
                      <a:noFill/>
                    </a:lnR>
                    <a:lnT>
                      <a:noFill/>
                    </a:lnT>
                    <a:lnB>
                      <a:noFill/>
                    </a:lnB>
                    <a:solidFill>
                      <a:srgbClr val="FFFFFF"/>
                    </a:solidFill>
                  </a:tcPr>
                </a:tc>
                <a:tc hMerge="1">
                  <a:txBody>
                    <a:bodyPr/>
                    <a:lstStyle/>
                    <a:p>
                      <a:endParaRPr lang="es-UY"/>
                    </a:p>
                  </a:txBody>
                  <a:tcPr/>
                </a:tc>
                <a:tc hMerge="1">
                  <a:txBody>
                    <a:bodyPr/>
                    <a:lstStyle/>
                    <a:p>
                      <a:endParaRPr lang="es-UY"/>
                    </a:p>
                  </a:txBody>
                  <a:tcPr/>
                </a:tc>
                <a:tc>
                  <a:txBody>
                    <a:bodyPr/>
                    <a:lstStyle/>
                    <a:p>
                      <a:pPr algn="l" fontAlgn="b"/>
                      <a:r>
                        <a:rPr lang="es-UY" sz="1000" b="0" i="0" u="none" strike="noStrike">
                          <a:effectLst/>
                          <a:latin typeface="Arial"/>
                        </a:rPr>
                        <a:t> </a:t>
                      </a:r>
                    </a:p>
                  </a:txBody>
                  <a:tcPr marL="9525" marR="9525" marT="9525" marB="0" anchor="b">
                    <a:lnL>
                      <a:noFill/>
                    </a:lnL>
                    <a:lnR>
                      <a:noFill/>
                    </a:lnR>
                    <a:lnT>
                      <a:noFill/>
                    </a:lnT>
                    <a:lnB>
                      <a:noFill/>
                    </a:lnB>
                    <a:solidFill>
                      <a:srgbClr val="FFFFFF"/>
                    </a:solidFill>
                  </a:tcPr>
                </a:tc>
                <a:tc>
                  <a:txBody>
                    <a:bodyPr/>
                    <a:lstStyle/>
                    <a:p>
                      <a:pPr algn="l" fontAlgn="b"/>
                      <a:r>
                        <a:rPr lang="es-UY" sz="1000" b="0" i="0" u="none" strike="noStrike" dirty="0">
                          <a:effectLst/>
                          <a:latin typeface="Arial"/>
                        </a:rPr>
                        <a:t> </a:t>
                      </a:r>
                    </a:p>
                  </a:txBody>
                  <a:tcPr marL="9525" marR="9525" marT="9525" marB="0" anchor="b">
                    <a:lnL>
                      <a:noFill/>
                    </a:lnL>
                    <a:lnR>
                      <a:noFill/>
                    </a:lnR>
                    <a:lnT>
                      <a:noFill/>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a:noFill/>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a:noFill/>
                    </a:lnT>
                    <a:lnB>
                      <a:noFill/>
                    </a:lnB>
                    <a:solidFill>
                      <a:srgbClr val="FFFFFF"/>
                    </a:solidFill>
                  </a:tcPr>
                </a:tc>
                <a:tc>
                  <a:txBody>
                    <a:bodyPr/>
                    <a:lstStyle/>
                    <a:p>
                      <a:pPr algn="l" fontAlgn="b"/>
                      <a:r>
                        <a:rPr lang="es-UY" sz="1000" b="0" i="0" u="none" strike="noStrike">
                          <a:effectLst/>
                          <a:latin typeface="Arial"/>
                        </a:rPr>
                        <a:t> </a:t>
                      </a:r>
                    </a:p>
                  </a:txBody>
                  <a:tcPr marL="9525" marR="9525" marT="9525" marB="0" anchor="b">
                    <a:lnL>
                      <a:noFill/>
                    </a:lnL>
                    <a:lnR>
                      <a:noFill/>
                    </a:lnR>
                    <a:lnT>
                      <a:noFill/>
                    </a:lnT>
                    <a:lnB>
                      <a:noFill/>
                    </a:lnB>
                    <a:solidFill>
                      <a:srgbClr val="FFFFFF"/>
                    </a:solidFill>
                  </a:tcPr>
                </a:tc>
                <a:tc>
                  <a:txBody>
                    <a:bodyPr/>
                    <a:lstStyle/>
                    <a:p>
                      <a:pPr algn="l" fontAlgn="b"/>
                      <a:r>
                        <a:rPr lang="es-UY" sz="1000" b="0" i="0" u="none" strike="noStrike" dirty="0">
                          <a:effectLst/>
                          <a:latin typeface="Arial"/>
                        </a:rPr>
                        <a:t> </a:t>
                      </a:r>
                    </a:p>
                  </a:txBody>
                  <a:tcPr marL="9525" marR="9525" marT="9525" marB="0" anchor="b">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538727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Título"/>
          <p:cNvSpPr>
            <a:spLocks noGrp="1"/>
          </p:cNvSpPr>
          <p:nvPr>
            <p:ph type="title" idx="4294967295"/>
          </p:nvPr>
        </p:nvSpPr>
        <p:spPr>
          <a:xfrm>
            <a:off x="108520" y="704304"/>
            <a:ext cx="9144000" cy="714375"/>
          </a:xfrm>
        </p:spPr>
        <p:txBody>
          <a:bodyPr/>
          <a:lstStyle/>
          <a:p>
            <a:pPr eaLnBrk="1" hangingPunct="1"/>
            <a:r>
              <a:rPr lang="es-UY" altLang="es-UY" sz="3800" b="1" dirty="0" smtClean="0"/>
              <a:t>Inversiones en el Sector Eléctrico 2010-2017</a:t>
            </a:r>
          </a:p>
        </p:txBody>
      </p:sp>
      <p:sp>
        <p:nvSpPr>
          <p:cNvPr id="45060" name="3 Marcador de contenido"/>
          <p:cNvSpPr>
            <a:spLocks noGrp="1"/>
          </p:cNvSpPr>
          <p:nvPr>
            <p:ph idx="4294967295"/>
          </p:nvPr>
        </p:nvSpPr>
        <p:spPr>
          <a:xfrm>
            <a:off x="341883" y="1988592"/>
            <a:ext cx="8462962" cy="2667000"/>
          </a:xfrm>
        </p:spPr>
        <p:txBody>
          <a:bodyPr>
            <a:normAutofit fontScale="92500" lnSpcReduction="20000"/>
          </a:bodyPr>
          <a:lstStyle/>
          <a:p>
            <a:pPr algn="ctr" eaLnBrk="1" hangingPunct="1">
              <a:lnSpc>
                <a:spcPct val="80000"/>
              </a:lnSpc>
              <a:defRPr/>
            </a:pPr>
            <a:r>
              <a:rPr lang="es-UY" altLang="es-UY" sz="2800" dirty="0" smtClean="0"/>
              <a:t>UTE : </a:t>
            </a:r>
            <a:r>
              <a:rPr lang="es-UY" altLang="es-UY" sz="2800" b="1" dirty="0" smtClean="0"/>
              <a:t>USD</a:t>
            </a:r>
            <a:r>
              <a:rPr lang="es-UY" altLang="es-UY" sz="2800" dirty="0" smtClean="0"/>
              <a:t> </a:t>
            </a:r>
            <a:r>
              <a:rPr lang="es-UY" altLang="es-UY" sz="2800" b="1" dirty="0" smtClean="0"/>
              <a:t>3000 </a:t>
            </a:r>
            <a:r>
              <a:rPr lang="es-UY" altLang="es-UY" sz="2800" dirty="0" smtClean="0"/>
              <a:t>millones</a:t>
            </a:r>
          </a:p>
          <a:p>
            <a:pPr algn="ctr" eaLnBrk="1" hangingPunct="1">
              <a:lnSpc>
                <a:spcPct val="80000"/>
              </a:lnSpc>
              <a:defRPr/>
            </a:pPr>
            <a:r>
              <a:rPr lang="es-UY" altLang="es-UY" sz="2800" dirty="0" smtClean="0"/>
              <a:t>Eólica </a:t>
            </a:r>
            <a:r>
              <a:rPr lang="es-UY" altLang="es-UY" sz="2800" dirty="0" smtClean="0"/>
              <a:t>(Compra/PPA) : </a:t>
            </a:r>
            <a:r>
              <a:rPr lang="es-UY" altLang="es-UY" sz="2800" b="1" dirty="0" smtClean="0"/>
              <a:t>USD 2600 millones</a:t>
            </a:r>
            <a:endParaRPr lang="es-UY" altLang="es-UY" sz="3500" dirty="0" smtClean="0"/>
          </a:p>
          <a:p>
            <a:pPr algn="ctr" eaLnBrk="1" hangingPunct="1">
              <a:lnSpc>
                <a:spcPct val="80000"/>
              </a:lnSpc>
              <a:defRPr/>
            </a:pPr>
            <a:r>
              <a:rPr lang="es-UY" altLang="es-UY" sz="2800" dirty="0" smtClean="0"/>
              <a:t>Solar Fotovoltaica (Compra/PPA): </a:t>
            </a:r>
            <a:r>
              <a:rPr lang="es-UY" altLang="es-UY" sz="2800" b="1" dirty="0" smtClean="0"/>
              <a:t>USD</a:t>
            </a:r>
            <a:r>
              <a:rPr lang="es-UY" altLang="es-UY" sz="2800" dirty="0" smtClean="0"/>
              <a:t> </a:t>
            </a:r>
            <a:r>
              <a:rPr lang="es-UY" altLang="es-UY" sz="2800" b="1" dirty="0" smtClean="0"/>
              <a:t>400</a:t>
            </a:r>
            <a:r>
              <a:rPr lang="es-UY" altLang="es-UY" sz="2800" dirty="0" smtClean="0"/>
              <a:t> millones</a:t>
            </a:r>
          </a:p>
          <a:p>
            <a:pPr algn="ctr" eaLnBrk="1" hangingPunct="1">
              <a:lnSpc>
                <a:spcPct val="80000"/>
              </a:lnSpc>
              <a:defRPr/>
            </a:pPr>
            <a:r>
              <a:rPr lang="es-UY" altLang="es-UY" sz="2800" dirty="0" smtClean="0"/>
              <a:t>Biomasa : </a:t>
            </a:r>
            <a:r>
              <a:rPr lang="es-UY" altLang="es-UY" sz="2800" b="1" dirty="0" smtClean="0"/>
              <a:t>USD</a:t>
            </a:r>
            <a:r>
              <a:rPr lang="es-UY" altLang="es-UY" sz="2800" dirty="0" smtClean="0"/>
              <a:t> </a:t>
            </a:r>
            <a:r>
              <a:rPr lang="es-UY" altLang="es-UY" sz="2800" b="1" dirty="0" smtClean="0"/>
              <a:t>550</a:t>
            </a:r>
            <a:r>
              <a:rPr lang="es-UY" altLang="es-UY" sz="2800" dirty="0" smtClean="0"/>
              <a:t> millones</a:t>
            </a:r>
          </a:p>
          <a:p>
            <a:pPr lvl="4" algn="ctr" eaLnBrk="1" hangingPunct="1">
              <a:lnSpc>
                <a:spcPct val="80000"/>
              </a:lnSpc>
              <a:buFont typeface="Arial" pitchFamily="34" charset="0"/>
              <a:buNone/>
              <a:defRPr/>
            </a:pPr>
            <a:endParaRPr lang="es-UY" altLang="es-UY" sz="1700" dirty="0" smtClean="0"/>
          </a:p>
          <a:p>
            <a:pPr lvl="4" algn="ctr" eaLnBrk="1" hangingPunct="1">
              <a:lnSpc>
                <a:spcPct val="80000"/>
              </a:lnSpc>
              <a:buFont typeface="Wingdings" pitchFamily="2" charset="2"/>
              <a:buChar char="Ø"/>
              <a:defRPr/>
            </a:pPr>
            <a:endParaRPr lang="es-UY" altLang="es-UY" sz="1800" b="1" dirty="0" smtClean="0"/>
          </a:p>
          <a:p>
            <a:pPr algn="ctr" eaLnBrk="1" hangingPunct="1">
              <a:lnSpc>
                <a:spcPct val="80000"/>
              </a:lnSpc>
              <a:buFont typeface="Arial" pitchFamily="34" charset="0"/>
              <a:buNone/>
              <a:defRPr/>
            </a:pPr>
            <a:r>
              <a:rPr lang="es-UY" altLang="es-UY" sz="1700" b="1" dirty="0" smtClean="0"/>
              <a:t>	</a:t>
            </a:r>
          </a:p>
          <a:p>
            <a:pPr algn="ctr" eaLnBrk="1" hangingPunct="1">
              <a:lnSpc>
                <a:spcPct val="80000"/>
              </a:lnSpc>
              <a:buFont typeface="Arial" pitchFamily="34" charset="0"/>
              <a:buNone/>
              <a:defRPr/>
            </a:pPr>
            <a:r>
              <a:rPr lang="es-UY" altLang="es-UY" sz="1700" b="1" dirty="0" smtClean="0"/>
              <a:t>	</a:t>
            </a:r>
            <a:endParaRPr lang="es-ES" altLang="es-UY" sz="1800" dirty="0" smtClean="0">
              <a:solidFill>
                <a:srgbClr val="000000"/>
              </a:solidFill>
              <a:ea typeface="ヒラギノ角ゴ Pro W3"/>
              <a:cs typeface="ヒラギノ角ゴ Pro W3"/>
            </a:endParaRPr>
          </a:p>
        </p:txBody>
      </p:sp>
      <p:sp>
        <p:nvSpPr>
          <p:cNvPr id="2" name="1 Flecha abajo"/>
          <p:cNvSpPr/>
          <p:nvPr/>
        </p:nvSpPr>
        <p:spPr>
          <a:xfrm flipH="1">
            <a:off x="4247133" y="3609429"/>
            <a:ext cx="288925" cy="4683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
          </a:p>
        </p:txBody>
      </p:sp>
      <p:sp>
        <p:nvSpPr>
          <p:cNvPr id="20485" name="3 CuadroTexto"/>
          <p:cNvSpPr txBox="1">
            <a:spLocks noChangeArrowheads="1"/>
          </p:cNvSpPr>
          <p:nvPr/>
        </p:nvSpPr>
        <p:spPr bwMode="auto">
          <a:xfrm>
            <a:off x="341883" y="4365079"/>
            <a:ext cx="83883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 typeface="Wingdings" pitchFamily="2" charset="2"/>
              <a:buChar char="ü"/>
            </a:pPr>
            <a:r>
              <a:rPr lang="es-ES" altLang="es-UY" sz="2800" b="1" dirty="0"/>
              <a:t>USD </a:t>
            </a:r>
            <a:r>
              <a:rPr lang="es-UY" altLang="es-UY" sz="2800" b="1" dirty="0" smtClean="0"/>
              <a:t>6500</a:t>
            </a:r>
            <a:r>
              <a:rPr lang="es-ES" altLang="es-UY" sz="2800" b="1" dirty="0" smtClean="0"/>
              <a:t> </a:t>
            </a:r>
            <a:r>
              <a:rPr lang="es-ES" altLang="es-UY" sz="2800" b="1" dirty="0"/>
              <a:t>millones en 8 años</a:t>
            </a:r>
          </a:p>
          <a:p>
            <a:pPr algn="ctr" eaLnBrk="1" hangingPunct="1">
              <a:spcBef>
                <a:spcPct val="0"/>
              </a:spcBef>
              <a:buFont typeface="Wingdings" pitchFamily="2" charset="2"/>
              <a:buChar char="ü"/>
            </a:pPr>
            <a:r>
              <a:rPr lang="es-ES" altLang="es-UY" sz="2800" b="1" dirty="0"/>
              <a:t>1.6% del PBI promedio en el sector ELÉCTRICO </a:t>
            </a:r>
          </a:p>
          <a:p>
            <a:pPr algn="ctr" eaLnBrk="1" hangingPunct="1">
              <a:spcBef>
                <a:spcPct val="0"/>
              </a:spcBef>
              <a:buFont typeface="Wingdings" pitchFamily="2" charset="2"/>
              <a:buChar char="ü"/>
            </a:pPr>
            <a:r>
              <a:rPr lang="es-ES" altLang="es-UY" sz="2800" b="1" dirty="0"/>
              <a:t>50% de la inversión en Energías Renovables</a:t>
            </a:r>
          </a:p>
          <a:p>
            <a:pPr algn="ctr" eaLnBrk="1" hangingPunct="1">
              <a:spcBef>
                <a:spcPct val="0"/>
              </a:spcBef>
              <a:buFont typeface="Wingdings" pitchFamily="2" charset="2"/>
              <a:buChar char="ü"/>
            </a:pPr>
            <a:r>
              <a:rPr lang="es-ES" altLang="es-UY" sz="2800" b="1" dirty="0"/>
              <a:t>45% de Inversiones </a:t>
            </a:r>
            <a:r>
              <a:rPr lang="es-UY" altLang="es-UY" sz="2800" b="1" dirty="0"/>
              <a:t>del Estado </a:t>
            </a:r>
            <a:r>
              <a:rPr lang="es-ES" altLang="es-UY" sz="2800" b="1" dirty="0"/>
              <a:t>a través de UTE</a:t>
            </a:r>
          </a:p>
        </p:txBody>
      </p:sp>
    </p:spTree>
    <p:extLst>
      <p:ext uri="{BB962C8B-B14F-4D97-AF65-F5344CB8AC3E}">
        <p14:creationId xmlns:p14="http://schemas.microsoft.com/office/powerpoint/2010/main" val="23230446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idx="4294967295"/>
          </p:nvPr>
        </p:nvSpPr>
        <p:spPr>
          <a:xfrm>
            <a:off x="228600" y="188913"/>
            <a:ext cx="8686800" cy="439737"/>
          </a:xfrm>
        </p:spPr>
        <p:txBody>
          <a:bodyPr>
            <a:normAutofit fontScale="90000"/>
          </a:bodyPr>
          <a:lstStyle/>
          <a:p>
            <a:pPr eaLnBrk="1" hangingPunct="1"/>
            <a:r>
              <a:rPr lang="es-ES" altLang="es-UY" b="1" smtClean="0"/>
              <a:t>Costos Esperados de Generación</a:t>
            </a:r>
          </a:p>
        </p:txBody>
      </p:sp>
      <p:grpSp>
        <p:nvGrpSpPr>
          <p:cNvPr id="2" name="1 Grupo"/>
          <p:cNvGrpSpPr>
            <a:grpSpLocks/>
          </p:cNvGrpSpPr>
          <p:nvPr/>
        </p:nvGrpSpPr>
        <p:grpSpPr bwMode="auto">
          <a:xfrm>
            <a:off x="-47625" y="781050"/>
            <a:ext cx="9239250" cy="6076950"/>
            <a:chOff x="-47625" y="781050"/>
            <a:chExt cx="9239250" cy="6076950"/>
          </a:xfrm>
        </p:grpSpPr>
        <p:pic>
          <p:nvPicPr>
            <p:cNvPr id="1844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 y="781050"/>
              <a:ext cx="9239250" cy="607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4 CuadroTexto"/>
            <p:cNvSpPr txBox="1">
              <a:spLocks noChangeArrowheads="1"/>
            </p:cNvSpPr>
            <p:nvPr/>
          </p:nvSpPr>
          <p:spPr bwMode="auto">
            <a:xfrm>
              <a:off x="3275856" y="4797152"/>
              <a:ext cx="568863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s-UY" altLang="es-UY" sz="2000" b="1"/>
                <a:t>A partir de los resultados obtenidos en la matriz de generación, se identifica una evolución decreciente de costos reales (en la estructura pasada, en un año como el 2016, la generación costaría un 40% más)</a:t>
              </a:r>
              <a:endParaRPr lang="es-UY" altLang="es-UY" sz="2000"/>
            </a:p>
          </p:txBody>
        </p:sp>
        <p:cxnSp>
          <p:nvCxnSpPr>
            <p:cNvPr id="7" name="6 Conector recto de flecha"/>
            <p:cNvCxnSpPr/>
            <p:nvPr/>
          </p:nvCxnSpPr>
          <p:spPr>
            <a:xfrm flipV="1">
              <a:off x="1357313" y="857250"/>
              <a:ext cx="5429250" cy="3429000"/>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sp>
          <p:nvSpPr>
            <p:cNvPr id="11" name="10 Flecha arriba y abajo"/>
            <p:cNvSpPr/>
            <p:nvPr/>
          </p:nvSpPr>
          <p:spPr>
            <a:xfrm>
              <a:off x="7286625" y="3000375"/>
              <a:ext cx="214313" cy="928688"/>
            </a:xfrm>
            <a:prstGeom prst="up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UY"/>
            </a:p>
          </p:txBody>
        </p:sp>
        <p:cxnSp>
          <p:nvCxnSpPr>
            <p:cNvPr id="8" name="7 Conector recto de flecha"/>
            <p:cNvCxnSpPr/>
            <p:nvPr/>
          </p:nvCxnSpPr>
          <p:spPr>
            <a:xfrm flipV="1">
              <a:off x="1428750" y="2428875"/>
              <a:ext cx="7286625" cy="2928938"/>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sp>
          <p:nvSpPr>
            <p:cNvPr id="12" name="11 Flecha arriba y abajo"/>
            <p:cNvSpPr/>
            <p:nvPr/>
          </p:nvSpPr>
          <p:spPr>
            <a:xfrm>
              <a:off x="5072063" y="1500188"/>
              <a:ext cx="214312" cy="2143125"/>
            </a:xfrm>
            <a:prstGeom prst="up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UY"/>
            </a:p>
          </p:txBody>
        </p:sp>
      </p:grpSp>
      <p:grpSp>
        <p:nvGrpSpPr>
          <p:cNvPr id="3" name="3 Grupo"/>
          <p:cNvGrpSpPr>
            <a:grpSpLocks/>
          </p:cNvGrpSpPr>
          <p:nvPr/>
        </p:nvGrpSpPr>
        <p:grpSpPr bwMode="auto">
          <a:xfrm>
            <a:off x="107950" y="787400"/>
            <a:ext cx="3671888" cy="3721100"/>
            <a:chOff x="107504" y="786921"/>
            <a:chExt cx="3425666" cy="3514094"/>
          </a:xfrm>
        </p:grpSpPr>
        <p:pic>
          <p:nvPicPr>
            <p:cNvPr id="1843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786921"/>
              <a:ext cx="3425666" cy="35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2 CuadroTexto"/>
            <p:cNvSpPr txBox="1">
              <a:spLocks noChangeArrowheads="1"/>
            </p:cNvSpPr>
            <p:nvPr/>
          </p:nvSpPr>
          <p:spPr bwMode="auto">
            <a:xfrm>
              <a:off x="848229" y="980728"/>
              <a:ext cx="19442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s-UY" altLang="es-ES" sz="1800">
                  <a:latin typeface="Times New Roman" pitchFamily="18" charset="0"/>
                </a:rPr>
                <a:t>Situación Pasada</a:t>
              </a:r>
              <a:endParaRPr lang="es-ES" altLang="es-ES" sz="1800">
                <a:latin typeface="Times New Roman" pitchFamily="18" charset="0"/>
              </a:endParaRPr>
            </a:p>
          </p:txBody>
        </p:sp>
      </p:grpSp>
      <p:sp>
        <p:nvSpPr>
          <p:cNvPr id="13" name="12 Flecha arriba y abajo"/>
          <p:cNvSpPr/>
          <p:nvPr/>
        </p:nvSpPr>
        <p:spPr bwMode="auto">
          <a:xfrm>
            <a:off x="3241675" y="1196975"/>
            <a:ext cx="106363" cy="1374775"/>
          </a:xfrm>
          <a:prstGeom prst="up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UY"/>
          </a:p>
        </p:txBody>
      </p:sp>
    </p:spTree>
    <p:extLst>
      <p:ext uri="{BB962C8B-B14F-4D97-AF65-F5344CB8AC3E}">
        <p14:creationId xmlns:p14="http://schemas.microsoft.com/office/powerpoint/2010/main" val="20904581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57200" y="115888"/>
            <a:ext cx="8229600" cy="1143000"/>
          </a:xfrm>
        </p:spPr>
        <p:txBody>
          <a:bodyPr/>
          <a:lstStyle/>
          <a:p>
            <a:pPr algn="ctr"/>
            <a:r>
              <a:rPr lang="es-UY" altLang="es-UY" b="1" dirty="0" smtClean="0"/>
              <a:t>URUGUAY - UTE</a:t>
            </a:r>
          </a:p>
        </p:txBody>
      </p:sp>
      <p:sp>
        <p:nvSpPr>
          <p:cNvPr id="12291" name="2 Marcador de contenido"/>
          <p:cNvSpPr>
            <a:spLocks noGrp="1"/>
          </p:cNvSpPr>
          <p:nvPr>
            <p:ph sz="half" idx="1"/>
          </p:nvPr>
        </p:nvSpPr>
        <p:spPr>
          <a:xfrm>
            <a:off x="179388" y="1341438"/>
            <a:ext cx="4316412" cy="4525962"/>
          </a:xfrm>
        </p:spPr>
        <p:txBody>
          <a:bodyPr>
            <a:normAutofit fontScale="92500" lnSpcReduction="20000"/>
          </a:bodyPr>
          <a:lstStyle/>
          <a:p>
            <a:pPr marL="0" indent="0">
              <a:buFont typeface="Arial" pitchFamily="34" charset="0"/>
              <a:buNone/>
            </a:pPr>
            <a:r>
              <a:rPr lang="es-UY" altLang="es-UY" b="1" dirty="0" smtClean="0"/>
              <a:t>URUGUAY</a:t>
            </a:r>
          </a:p>
          <a:p>
            <a:pPr marL="0" indent="0">
              <a:buFont typeface="Arial" pitchFamily="34" charset="0"/>
              <a:buNone/>
            </a:pPr>
            <a:r>
              <a:rPr lang="es-UY" altLang="es-UY" sz="2400" dirty="0" smtClean="0"/>
              <a:t>Población: 3.440.000 </a:t>
            </a:r>
            <a:r>
              <a:rPr lang="es-UY" altLang="es-UY" sz="2400" dirty="0" smtClean="0"/>
              <a:t>hab.</a:t>
            </a:r>
            <a:endParaRPr lang="es-UY" altLang="es-UY" sz="2400" dirty="0" smtClean="0"/>
          </a:p>
          <a:p>
            <a:pPr marL="0" indent="0">
              <a:buFont typeface="Arial" pitchFamily="34" charset="0"/>
              <a:buNone/>
            </a:pPr>
            <a:r>
              <a:rPr lang="es-UY" altLang="es-UY" sz="2400" dirty="0" smtClean="0"/>
              <a:t>PBI: </a:t>
            </a:r>
            <a:r>
              <a:rPr lang="es-UY" altLang="es-UY" sz="2400" dirty="0" smtClean="0"/>
              <a:t>60.000 </a:t>
            </a:r>
            <a:r>
              <a:rPr lang="es-UY" altLang="es-UY" sz="2400" dirty="0" smtClean="0"/>
              <a:t>MUSD</a:t>
            </a:r>
          </a:p>
          <a:p>
            <a:pPr marL="0" indent="0">
              <a:buFont typeface="Arial" pitchFamily="34" charset="0"/>
              <a:buNone/>
            </a:pPr>
            <a:r>
              <a:rPr lang="es-UY" altLang="es-UY" sz="2400" dirty="0" smtClean="0"/>
              <a:t>Energía al SIN: </a:t>
            </a:r>
            <a:r>
              <a:rPr lang="es-UY" altLang="es-UY" sz="2400" dirty="0" smtClean="0"/>
              <a:t>12.000 </a:t>
            </a:r>
            <a:r>
              <a:rPr lang="es-UY" altLang="es-UY" sz="2400" dirty="0" err="1" smtClean="0"/>
              <a:t>GWh</a:t>
            </a:r>
            <a:endParaRPr lang="es-UY" altLang="es-UY" sz="2400" dirty="0" smtClean="0"/>
          </a:p>
          <a:p>
            <a:pPr marL="0" indent="0">
              <a:buFont typeface="Arial" pitchFamily="34" charset="0"/>
              <a:buNone/>
            </a:pPr>
            <a:r>
              <a:rPr lang="es-UY" altLang="es-UY" sz="2400" dirty="0" smtClean="0"/>
              <a:t>Demanda Instantánea máxima: </a:t>
            </a:r>
            <a:r>
              <a:rPr lang="es-UY" altLang="es-UY" sz="2400" dirty="0" smtClean="0"/>
              <a:t>2.067MW </a:t>
            </a:r>
            <a:r>
              <a:rPr lang="es-UY" altLang="es-UY" sz="1300" dirty="0" smtClean="0"/>
              <a:t>(julio </a:t>
            </a:r>
            <a:r>
              <a:rPr lang="es-UY" altLang="es-UY" sz="1300" dirty="0" smtClean="0"/>
              <a:t>2018)</a:t>
            </a:r>
            <a:endParaRPr lang="es-UY" altLang="es-UY" sz="1300" dirty="0" smtClean="0"/>
          </a:p>
          <a:p>
            <a:pPr marL="0" indent="0">
              <a:buFont typeface="Arial" pitchFamily="34" charset="0"/>
              <a:buNone/>
            </a:pPr>
            <a:r>
              <a:rPr lang="es-UY" altLang="es-UY" sz="2400" dirty="0" smtClean="0"/>
              <a:t>Potencia Instalada País: 4021MW (</a:t>
            </a:r>
            <a:r>
              <a:rPr lang="es-UY" altLang="es-UY" sz="2400" dirty="0" smtClean="0"/>
              <a:t>CTM SG </a:t>
            </a:r>
            <a:r>
              <a:rPr lang="es-UY" altLang="es-UY" sz="2400" dirty="0" smtClean="0"/>
              <a:t>945MW)</a:t>
            </a:r>
          </a:p>
          <a:p>
            <a:pPr marL="0" indent="0">
              <a:buFont typeface="Arial" pitchFamily="34" charset="0"/>
              <a:buNone/>
            </a:pPr>
            <a:r>
              <a:rPr lang="es-UY" altLang="es-UY" sz="2400" dirty="0" smtClean="0"/>
              <a:t>Interconexiones: </a:t>
            </a:r>
            <a:endParaRPr lang="es-UY" altLang="es-UY" sz="2400" dirty="0" smtClean="0"/>
          </a:p>
          <a:p>
            <a:pPr marL="0" indent="0">
              <a:buFont typeface="Arial" pitchFamily="34" charset="0"/>
              <a:buNone/>
            </a:pPr>
            <a:r>
              <a:rPr lang="es-UY" altLang="es-UY" sz="2400" dirty="0" smtClean="0"/>
              <a:t>Brasil </a:t>
            </a:r>
            <a:r>
              <a:rPr lang="es-UY" altLang="es-UY" sz="2400" dirty="0" smtClean="0"/>
              <a:t>570MW, </a:t>
            </a:r>
            <a:endParaRPr lang="es-UY" altLang="es-UY" sz="2400" dirty="0" smtClean="0"/>
          </a:p>
          <a:p>
            <a:pPr marL="0" indent="0">
              <a:buFont typeface="Arial" pitchFamily="34" charset="0"/>
              <a:buNone/>
            </a:pPr>
            <a:r>
              <a:rPr lang="es-UY" altLang="es-UY" sz="2400" dirty="0" smtClean="0"/>
              <a:t>Argentina </a:t>
            </a:r>
            <a:r>
              <a:rPr lang="es-UY" altLang="es-UY" sz="2400" dirty="0" smtClean="0"/>
              <a:t>2000MW</a:t>
            </a:r>
          </a:p>
          <a:p>
            <a:pPr marL="0" indent="0">
              <a:buFont typeface="Arial" pitchFamily="34" charset="0"/>
              <a:buNone/>
            </a:pPr>
            <a:endParaRPr lang="es-UY" altLang="es-UY" sz="2400" dirty="0" smtClean="0"/>
          </a:p>
        </p:txBody>
      </p:sp>
      <p:sp>
        <p:nvSpPr>
          <p:cNvPr id="12292" name="1 Marcador de contenido"/>
          <p:cNvSpPr>
            <a:spLocks noGrp="1"/>
          </p:cNvSpPr>
          <p:nvPr>
            <p:ph sz="half" idx="2"/>
          </p:nvPr>
        </p:nvSpPr>
        <p:spPr>
          <a:xfrm>
            <a:off x="4926013" y="1341438"/>
            <a:ext cx="4038600" cy="4679850"/>
          </a:xfrm>
        </p:spPr>
        <p:txBody>
          <a:bodyPr>
            <a:normAutofit fontScale="92500" lnSpcReduction="20000"/>
          </a:bodyPr>
          <a:lstStyle/>
          <a:p>
            <a:pPr marL="0" indent="0">
              <a:buFont typeface="Arial" pitchFamily="34" charset="0"/>
              <a:buNone/>
            </a:pPr>
            <a:r>
              <a:rPr lang="es-UY" altLang="es-UY" b="1" dirty="0" smtClean="0"/>
              <a:t>UTE</a:t>
            </a:r>
            <a:endParaRPr lang="es-UY" altLang="es-UY" b="1" dirty="0" smtClean="0"/>
          </a:p>
          <a:p>
            <a:pPr marL="0" indent="0">
              <a:buFont typeface="Arial" pitchFamily="34" charset="0"/>
              <a:buNone/>
            </a:pPr>
            <a:r>
              <a:rPr lang="es-UY" altLang="es-UY" sz="2400" dirty="0" smtClean="0"/>
              <a:t>Empresa estatal nacional, con actividad en todos los segmentos del sector eléctrico.</a:t>
            </a:r>
          </a:p>
          <a:p>
            <a:pPr marL="0" indent="0">
              <a:buFont typeface="Arial" pitchFamily="34" charset="0"/>
              <a:buNone/>
            </a:pPr>
            <a:r>
              <a:rPr lang="es-UY" altLang="es-UY" sz="2400" dirty="0" smtClean="0"/>
              <a:t>Clientes </a:t>
            </a:r>
            <a:r>
              <a:rPr lang="es-UY" altLang="es-UY" sz="2400" dirty="0" smtClean="0"/>
              <a:t>1.440.000 </a:t>
            </a:r>
          </a:p>
          <a:p>
            <a:pPr marL="0" indent="0">
              <a:buFont typeface="Arial" pitchFamily="34" charset="0"/>
              <a:buNone/>
            </a:pPr>
            <a:r>
              <a:rPr lang="es-UY" altLang="es-UY" sz="2400" dirty="0" smtClean="0"/>
              <a:t>Potencia instalada UTE: 1966MW</a:t>
            </a:r>
          </a:p>
          <a:p>
            <a:pPr marL="400050" lvl="1" indent="0">
              <a:buFont typeface="Arial" pitchFamily="34" charset="0"/>
              <a:buNone/>
            </a:pPr>
            <a:r>
              <a:rPr lang="es-UY" altLang="es-UY" sz="2000" dirty="0" smtClean="0"/>
              <a:t>Eólica</a:t>
            </a:r>
            <a:r>
              <a:rPr lang="es-UY" altLang="es-UY" sz="2000" dirty="0" smtClean="0"/>
              <a:t>: 364 MW, </a:t>
            </a:r>
            <a:r>
              <a:rPr lang="es-UY" altLang="es-UY" sz="2000" dirty="0" err="1" smtClean="0"/>
              <a:t>Hidro</a:t>
            </a:r>
            <a:r>
              <a:rPr lang="es-UY" altLang="es-UY" sz="2000" dirty="0" smtClean="0"/>
              <a:t> 593MW, Térmica 1008MW</a:t>
            </a:r>
          </a:p>
          <a:p>
            <a:pPr marL="0" indent="0">
              <a:buFont typeface="Arial" pitchFamily="34" charset="0"/>
              <a:buNone/>
            </a:pPr>
            <a:r>
              <a:rPr lang="es-UY" altLang="es-UY" sz="2400" dirty="0" smtClean="0"/>
              <a:t>Red de Trasmisión: 5.073km</a:t>
            </a:r>
          </a:p>
          <a:p>
            <a:pPr marL="0" indent="0">
              <a:buFont typeface="Arial" pitchFamily="34" charset="0"/>
              <a:buNone/>
            </a:pPr>
            <a:r>
              <a:rPr lang="es-UY" altLang="es-UY" sz="2400" dirty="0" smtClean="0"/>
              <a:t>Red de Distribución: </a:t>
            </a:r>
            <a:r>
              <a:rPr lang="es-UY" altLang="es-UY" sz="2400" dirty="0" smtClean="0"/>
              <a:t>83.277km</a:t>
            </a:r>
          </a:p>
          <a:p>
            <a:pPr marL="0" indent="0">
              <a:buFont typeface="Arial" pitchFamily="34" charset="0"/>
              <a:buNone/>
            </a:pPr>
            <a:r>
              <a:rPr lang="es-UY" altLang="es-UY" sz="2400" dirty="0" smtClean="0"/>
              <a:t>99% de cobertura nacional del servicio eléctrico</a:t>
            </a:r>
            <a:endParaRPr lang="es-UY" altLang="es-UY" sz="2400" dirty="0" smtClean="0"/>
          </a:p>
          <a:p>
            <a:pPr marL="0" indent="0">
              <a:buFont typeface="Arial" pitchFamily="34" charset="0"/>
              <a:buNone/>
            </a:pPr>
            <a:endParaRPr lang="es-UY" altLang="es-UY" dirty="0" smtClean="0"/>
          </a:p>
        </p:txBody>
      </p:sp>
      <p:cxnSp>
        <p:nvCxnSpPr>
          <p:cNvPr id="4" name="3 Conector recto"/>
          <p:cNvCxnSpPr/>
          <p:nvPr/>
        </p:nvCxnSpPr>
        <p:spPr>
          <a:xfrm flipV="1">
            <a:off x="4643438" y="1268413"/>
            <a:ext cx="0" cy="5113337"/>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059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Estructura de la Presentación</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1268760"/>
            <a:ext cx="8856663"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defRPr/>
            </a:pPr>
            <a:r>
              <a:rPr lang="es-UY" altLang="ko-KR" sz="2400" dirty="0">
                <a:solidFill>
                  <a:sysClr val="windowText" lastClr="000000"/>
                </a:solidFill>
                <a:ea typeface="Gulim" pitchFamily="34" charset="-127"/>
              </a:rPr>
              <a:t>Estructuración y contexto del sector </a:t>
            </a:r>
            <a:r>
              <a:rPr lang="es-UY" altLang="ko-KR" sz="2400" dirty="0" smtClean="0">
                <a:solidFill>
                  <a:sysClr val="windowText" lastClr="000000"/>
                </a:solidFill>
                <a:ea typeface="Gulim" pitchFamily="34" charset="-127"/>
              </a:rPr>
              <a:t>energético-eléctrico uruguayo</a:t>
            </a:r>
          </a:p>
          <a:p>
            <a:pPr algn="just">
              <a:defRPr/>
            </a:pPr>
            <a:endParaRPr lang="es-UY" altLang="ko-KR" sz="2400" dirty="0">
              <a:solidFill>
                <a:sysClr val="windowText" lastClr="000000"/>
              </a:solidFill>
              <a:ea typeface="Gulim" pitchFamily="34" charset="-127"/>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Marco general de promoción</a:t>
            </a:r>
            <a:r>
              <a:rPr kumimoji="0" lang="es-ES" altLang="es-UY" sz="2400" b="0" i="0" u="none" strike="noStrike" kern="1200" cap="none" spc="0" normalizeH="0" noProof="0" dirty="0" smtClean="0">
                <a:ln>
                  <a:noFill/>
                </a:ln>
                <a:solidFill>
                  <a:sysClr val="windowText" lastClr="000000"/>
                </a:solidFill>
                <a:effectLst/>
                <a:uLnTx/>
                <a:uFillTx/>
                <a:latin typeface="Calibri"/>
                <a:ea typeface="+mn-ea"/>
                <a:cs typeface="+mn-cs"/>
              </a:rPr>
              <a:t> a las inversiones y de incentivos fiscales a las Energías Renovables No Convencionales (ERNC)</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1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strike="noStrike" kern="1200" cap="none" spc="0" normalizeH="0" baseline="0" noProof="0" dirty="0" smtClean="0">
                <a:ln>
                  <a:noFill/>
                </a:ln>
                <a:solidFill>
                  <a:sysClr val="windowText" lastClr="000000"/>
                </a:solidFill>
                <a:effectLst/>
                <a:uLnTx/>
                <a:uFillTx/>
                <a:latin typeface="Calibri"/>
                <a:ea typeface="+mn-ea"/>
                <a:cs typeface="+mn-cs"/>
              </a:rPr>
              <a:t>Experiencia reciente de desarrollo de ERNC en Uruguay</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Aspectos impulsores de las iniciativas hacia ERNC</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Experiencias concretas en Eólica, Solar </a:t>
            </a:r>
            <a:r>
              <a:rPr lang="es-UY" altLang="ko-KR" sz="2200" dirty="0" err="1" smtClean="0">
                <a:solidFill>
                  <a:sysClr val="windowText" lastClr="000000"/>
                </a:solidFill>
                <a:latin typeface="Calibri"/>
                <a:ea typeface="Gulim" pitchFamily="34" charset="-127"/>
              </a:rPr>
              <a:t>fv</a:t>
            </a:r>
            <a:r>
              <a:rPr lang="es-UY" altLang="ko-KR" sz="2200" dirty="0" smtClean="0">
                <a:solidFill>
                  <a:sysClr val="windowText" lastClr="000000"/>
                </a:solidFill>
                <a:latin typeface="Calibri"/>
                <a:ea typeface="Gulim" pitchFamily="34" charset="-127"/>
              </a:rPr>
              <a:t>, Biomasa</a:t>
            </a:r>
          </a:p>
          <a:p>
            <a:pPr algn="just">
              <a:defRPr/>
            </a:pPr>
            <a:endParaRPr lang="es-UY" altLang="es-UY" sz="2400" dirty="0" smtClean="0">
              <a:solidFill>
                <a:sysClr val="windowText" lastClr="000000"/>
              </a:solidFill>
              <a:latin typeface="Calibri"/>
            </a:endParaRPr>
          </a:p>
          <a:p>
            <a:pPr algn="just">
              <a:defRPr/>
            </a:pPr>
            <a:r>
              <a:rPr lang="es-UY" altLang="es-UY" sz="2400" dirty="0" smtClean="0">
                <a:solidFill>
                  <a:sysClr val="windowText" lastClr="000000"/>
                </a:solidFill>
                <a:latin typeface="Calibri"/>
              </a:rPr>
              <a:t>Fortalezas asociadas a la expansión lograda</a:t>
            </a:r>
            <a:endParaRPr lang="es-ES" altLang="es-UY" sz="2400" dirty="0" smtClean="0">
              <a:solidFill>
                <a:sysClr val="windowText" lastClr="000000"/>
              </a:solidFill>
              <a:latin typeface="Calibri"/>
            </a:endParaRPr>
          </a:p>
          <a:p>
            <a:pPr algn="just">
              <a:defRPr/>
            </a:pPr>
            <a:endParaRPr lang="es-ES" altLang="es-UY" sz="2400" dirty="0" smtClean="0">
              <a:solidFill>
                <a:sysClr val="windowText" lastClr="000000"/>
              </a:solidFill>
              <a:latin typeface="Calibri"/>
            </a:endParaRPr>
          </a:p>
          <a:p>
            <a:pPr algn="just">
              <a:defRPr/>
            </a:pPr>
            <a:r>
              <a:rPr lang="es-ES" altLang="es-UY" sz="2400" dirty="0" smtClean="0">
                <a:solidFill>
                  <a:sysClr val="windowText" lastClr="000000"/>
                </a:solidFill>
                <a:latin typeface="Calibri"/>
              </a:rPr>
              <a:t>Visión de desarrollo futuro</a:t>
            </a:r>
            <a:endParaRPr lang="es-ES" altLang="es-UY" sz="2400" dirty="0">
              <a:solidFill>
                <a:sysClr val="windowText" lastClr="000000"/>
              </a:solidFill>
              <a:latin typeface="Calibri"/>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5358086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322584" y="461293"/>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Claves a la muy importante penetración de ERNC en Uruguay</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1556792"/>
            <a:ext cx="8856663"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defRPr/>
            </a:pPr>
            <a:r>
              <a:rPr lang="es-UY" altLang="ko-KR" sz="2400" dirty="0">
                <a:solidFill>
                  <a:sysClr val="windowText" lastClr="000000"/>
                </a:solidFill>
                <a:ea typeface="Gulim" pitchFamily="34" charset="-127"/>
              </a:rPr>
              <a:t>Estructuración y contexto del sector </a:t>
            </a:r>
            <a:r>
              <a:rPr lang="es-UY" altLang="ko-KR" sz="2400" dirty="0" smtClean="0">
                <a:solidFill>
                  <a:sysClr val="windowText" lastClr="000000"/>
                </a:solidFill>
                <a:ea typeface="Gulim" pitchFamily="34" charset="-127"/>
              </a:rPr>
              <a:t>energético-eléctrico uruguayo: Alta coordinación entre autoridades del Poder Ejecutivo y acciones de la empresa estatal UTE.</a:t>
            </a:r>
          </a:p>
          <a:p>
            <a:pPr algn="just">
              <a:defRPr/>
            </a:pPr>
            <a:endParaRPr lang="es-UY" altLang="ko-KR" sz="800" dirty="0">
              <a:solidFill>
                <a:sysClr val="windowText" lastClr="000000"/>
              </a:solidFill>
              <a:ea typeface="Gulim" pitchFamily="34" charset="-127"/>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Marco general de promoción</a:t>
            </a:r>
            <a:r>
              <a:rPr kumimoji="0" lang="es-ES" altLang="es-UY" sz="2400" b="0" i="0" u="none" strike="noStrike" kern="1200" cap="none" spc="0" normalizeH="0" noProof="0" dirty="0" smtClean="0">
                <a:ln>
                  <a:noFill/>
                </a:ln>
                <a:solidFill>
                  <a:sysClr val="windowText" lastClr="000000"/>
                </a:solidFill>
                <a:effectLst/>
                <a:uLnTx/>
                <a:uFillTx/>
                <a:latin typeface="Calibri"/>
                <a:ea typeface="+mn-ea"/>
                <a:cs typeface="+mn-cs"/>
              </a:rPr>
              <a:t> a las inversiones y de incentivos fiscales a las Energías Renovables No Convencionales</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1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UY" altLang="es-UY" sz="2400" b="0" i="0" strike="noStrike" kern="1200" cap="none" spc="0" normalizeH="0" baseline="0" noProof="0" dirty="0" smtClean="0">
                <a:ln>
                  <a:noFill/>
                </a:ln>
                <a:solidFill>
                  <a:sysClr val="windowText" lastClr="000000"/>
                </a:solidFill>
                <a:effectLst/>
                <a:uLnTx/>
                <a:uFillTx/>
                <a:latin typeface="Calibri"/>
                <a:ea typeface="+mn-ea"/>
                <a:cs typeface="+mn-cs"/>
              </a:rPr>
              <a:t>Empresa UTE (105 años), con excelente rating de cumplimiento de contratos e imagen pública.</a:t>
            </a:r>
            <a:endParaRPr lang="es-UY" altLang="ko-KR" sz="2200" dirty="0" smtClean="0">
              <a:solidFill>
                <a:sysClr val="windowText" lastClr="000000"/>
              </a:solidFill>
              <a:latin typeface="Calibri"/>
              <a:ea typeface="Gulim" pitchFamily="34" charset="-127"/>
            </a:endParaRPr>
          </a:p>
          <a:p>
            <a:pPr algn="just">
              <a:defRPr/>
            </a:pPr>
            <a:endParaRPr lang="es-UY" altLang="es-UY" sz="800" dirty="0" smtClean="0">
              <a:solidFill>
                <a:sysClr val="windowText" lastClr="000000"/>
              </a:solidFill>
              <a:latin typeface="Calibri"/>
            </a:endParaRPr>
          </a:p>
          <a:p>
            <a:pPr algn="just">
              <a:defRPr/>
            </a:pPr>
            <a:r>
              <a:rPr lang="es-UY" altLang="es-UY" sz="2400" dirty="0" smtClean="0">
                <a:solidFill>
                  <a:sysClr val="windowText" lastClr="000000"/>
                </a:solidFill>
                <a:latin typeface="Calibri"/>
              </a:rPr>
              <a:t>Avidez de inversores de diverso porte, por ingresar a colocaciones en instrumentos del sector energético-eléctrico.</a:t>
            </a:r>
            <a:endParaRPr lang="es-ES" altLang="es-UY" sz="2400" dirty="0" smtClean="0">
              <a:solidFill>
                <a:sysClr val="windowText" lastClr="000000"/>
              </a:solidFill>
              <a:latin typeface="Calibri"/>
            </a:endParaRPr>
          </a:p>
          <a:p>
            <a:pPr algn="just">
              <a:defRPr/>
            </a:pPr>
            <a:r>
              <a:rPr lang="es-UY" altLang="es-UY" sz="2400" dirty="0" smtClean="0">
                <a:solidFill>
                  <a:sysClr val="windowText" lastClr="000000"/>
                </a:solidFill>
                <a:latin typeface="Calibri"/>
              </a:rPr>
              <a:t>Perspectivas de continuidad de políticas y</a:t>
            </a:r>
            <a:r>
              <a:rPr lang="es-ES" altLang="es-UY" sz="2400" dirty="0" smtClean="0">
                <a:solidFill>
                  <a:sysClr val="windowText" lastClr="000000"/>
                </a:solidFill>
                <a:latin typeface="Calibri"/>
              </a:rPr>
              <a:t> desarrollo futuro de las ERNC: </a:t>
            </a:r>
            <a:r>
              <a:rPr lang="es-ES" altLang="es-UY" sz="2400" i="1" dirty="0" smtClean="0">
                <a:solidFill>
                  <a:sysClr val="windowText" lastClr="000000"/>
                </a:solidFill>
                <a:latin typeface="Calibri"/>
              </a:rPr>
              <a:t>Atención al cambio de paradigma en expansión de redes</a:t>
            </a:r>
            <a:r>
              <a:rPr lang="es-ES" altLang="es-UY" sz="2400" dirty="0" smtClean="0">
                <a:solidFill>
                  <a:sysClr val="windowText" lastClr="000000"/>
                </a:solidFill>
                <a:latin typeface="Calibri"/>
              </a:rPr>
              <a:t>!</a:t>
            </a:r>
            <a:endParaRPr lang="es-ES" altLang="es-UY" sz="2400" dirty="0">
              <a:solidFill>
                <a:sysClr val="windowText" lastClr="000000"/>
              </a:solidFill>
              <a:latin typeface="Calibri"/>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889113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5292080" y="1484784"/>
            <a:ext cx="3960440" cy="4248150"/>
          </a:xfrm>
        </p:spPr>
        <p:txBody>
          <a:bodyPr>
            <a:normAutofit fontScale="90000"/>
          </a:bodyPr>
          <a:lstStyle/>
          <a:p>
            <a:pPr algn="l"/>
            <a:r>
              <a:rPr lang="es-UY" altLang="es-UY" sz="2400" b="1" dirty="0" smtClean="0"/>
              <a:t/>
            </a:r>
            <a:br>
              <a:rPr lang="es-UY" altLang="es-UY" sz="2400" b="1" dirty="0" smtClean="0"/>
            </a:br>
            <a:r>
              <a:rPr lang="es-UY" altLang="es-UY" sz="2400" b="1" dirty="0" smtClean="0"/>
              <a:t/>
            </a:r>
            <a:br>
              <a:rPr lang="es-UY" altLang="es-UY" sz="2400" b="1" dirty="0" smtClean="0"/>
            </a:br>
            <a:r>
              <a:rPr lang="es-UY" altLang="es-UY" sz="2400" b="1" dirty="0" smtClean="0"/>
              <a:t/>
            </a:r>
            <a:br>
              <a:rPr lang="es-UY" altLang="es-UY" sz="2400" b="1" dirty="0" smtClean="0"/>
            </a:br>
            <a:r>
              <a:rPr lang="es-UY" altLang="es-UY" sz="2400" b="1" dirty="0" smtClean="0"/>
              <a:t>Situación </a:t>
            </a:r>
            <a:r>
              <a:rPr lang="es-UY" altLang="es-UY" sz="2400" b="1" dirty="0" smtClean="0"/>
              <a:t>Previa a ERNC:</a:t>
            </a:r>
            <a:br>
              <a:rPr lang="es-UY" altLang="es-UY" sz="2400" b="1" dirty="0" smtClean="0"/>
            </a:br>
            <a:r>
              <a:rPr lang="es-UY" altLang="es-UY" sz="2400" dirty="0" smtClean="0"/>
              <a:t/>
            </a:r>
            <a:br>
              <a:rPr lang="es-UY" altLang="es-UY" sz="2400" dirty="0" smtClean="0"/>
            </a:br>
            <a:r>
              <a:rPr lang="es-UY" altLang="es-UY" sz="2400" i="1" u="sng" dirty="0" smtClean="0"/>
              <a:t>Centrales Concentradas:</a:t>
            </a:r>
            <a:br>
              <a:rPr lang="es-UY" altLang="es-UY" sz="2400" i="1" u="sng" dirty="0" smtClean="0"/>
            </a:br>
            <a:r>
              <a:rPr lang="es-UY" altLang="es-UY" sz="2400" i="1" dirty="0" smtClean="0"/>
              <a:t>-  </a:t>
            </a:r>
            <a:r>
              <a:rPr lang="es-UY" altLang="es-UY" sz="2400" i="1" dirty="0" err="1" smtClean="0"/>
              <a:t>hidro</a:t>
            </a:r>
            <a:r>
              <a:rPr lang="es-UY" altLang="es-UY" sz="2400" dirty="0" smtClean="0"/>
              <a:t>: donde está el recurso. </a:t>
            </a:r>
            <a:r>
              <a:rPr lang="es-UY" altLang="es-UY" sz="2400" dirty="0" smtClean="0"/>
              <a:t/>
            </a:r>
            <a:br>
              <a:rPr lang="es-UY" altLang="es-UY" sz="2400" dirty="0" smtClean="0"/>
            </a:br>
            <a:r>
              <a:rPr lang="es-UY" altLang="es-UY" sz="2400" dirty="0" smtClean="0"/>
              <a:t>- </a:t>
            </a:r>
            <a:r>
              <a:rPr lang="es-UY" altLang="es-UY" sz="2400" i="1" dirty="0" smtClean="0"/>
              <a:t>térmica</a:t>
            </a:r>
            <a:r>
              <a:rPr lang="es-UY" altLang="es-UY" sz="2400" dirty="0" smtClean="0"/>
              <a:t>: donde está la demanda</a:t>
            </a:r>
            <a:r>
              <a:rPr lang="es-UY" altLang="es-UY" sz="2400" dirty="0" smtClean="0"/>
              <a:t>.</a:t>
            </a:r>
            <a:br>
              <a:rPr lang="es-UY" altLang="es-UY" sz="2400" dirty="0" smtClean="0"/>
            </a:br>
            <a:r>
              <a:rPr lang="es-UY" altLang="es-UY" sz="2400" dirty="0" smtClean="0"/>
              <a:t/>
            </a:r>
            <a:br>
              <a:rPr lang="es-UY" altLang="es-UY" sz="2400" dirty="0" smtClean="0"/>
            </a:br>
            <a:r>
              <a:rPr lang="es-UY" altLang="es-UY" sz="2400" u="sng" dirty="0" smtClean="0"/>
              <a:t>- </a:t>
            </a:r>
            <a:r>
              <a:rPr lang="es-UY" altLang="es-UY" sz="2400" i="1" u="sng" dirty="0" smtClean="0"/>
              <a:t>Red de Trasmisión</a:t>
            </a:r>
            <a:r>
              <a:rPr lang="es-UY" altLang="es-UY" sz="2400" u="sng" dirty="0" smtClean="0"/>
              <a:t> </a:t>
            </a:r>
            <a:r>
              <a:rPr lang="es-UY" altLang="es-UY" sz="2400" i="1" dirty="0" smtClean="0"/>
              <a:t>respaldada</a:t>
            </a:r>
            <a:r>
              <a:rPr lang="es-UY" altLang="es-UY" sz="2400" dirty="0" smtClean="0"/>
              <a:t> para llevar energía a centros de carga de mayor porte y </a:t>
            </a:r>
            <a:r>
              <a:rPr lang="es-UY" altLang="es-UY" sz="2400" i="1" dirty="0" smtClean="0"/>
              <a:t>radial</a:t>
            </a:r>
            <a:r>
              <a:rPr lang="es-UY" altLang="es-UY" sz="2400" dirty="0" smtClean="0"/>
              <a:t> para abastecer demandas de menor porte.</a:t>
            </a:r>
            <a:br>
              <a:rPr lang="es-UY" altLang="es-UY" sz="2400" dirty="0" smtClean="0"/>
            </a:br>
            <a:r>
              <a:rPr lang="es-UY" altLang="es-UY" sz="2400" dirty="0" smtClean="0"/>
              <a:t/>
            </a:r>
            <a:br>
              <a:rPr lang="es-UY" altLang="es-UY" sz="2400" dirty="0" smtClean="0"/>
            </a:br>
            <a:endParaRPr lang="es-ES" altLang="es-UY" sz="2400" dirty="0" smtClean="0"/>
          </a:p>
        </p:txBody>
      </p:sp>
      <p:graphicFrame>
        <p:nvGraphicFramePr>
          <p:cNvPr id="3075" name="3 Objeto"/>
          <p:cNvGraphicFramePr>
            <a:graphicFrameLocks noGrp="1" noChangeAspect="1"/>
          </p:cNvGraphicFramePr>
          <p:nvPr/>
        </p:nvGraphicFramePr>
        <p:xfrm>
          <a:off x="7938" y="-193675"/>
          <a:ext cx="5340350" cy="7034213"/>
        </p:xfrm>
        <a:graphic>
          <a:graphicData uri="http://schemas.openxmlformats.org/presentationml/2006/ole">
            <mc:AlternateContent xmlns:mc="http://schemas.openxmlformats.org/markup-compatibility/2006">
              <mc:Choice xmlns:v="urn:schemas-microsoft-com:vml" Requires="v">
                <p:oleObj spid="_x0000_s5124" name="Document" r:id="rId3" imgW="6136118" imgH="8074173" progId="Word.Document.8">
                  <p:embed/>
                </p:oleObj>
              </mc:Choice>
              <mc:Fallback>
                <p:oleObj name="Document" r:id="rId3" imgW="6136118" imgH="8074173"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8" y="-193675"/>
                        <a:ext cx="5340350" cy="703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5 CuadroTexto"/>
          <p:cNvSpPr txBox="1"/>
          <p:nvPr/>
        </p:nvSpPr>
        <p:spPr>
          <a:xfrm>
            <a:off x="1993900" y="6299200"/>
            <a:ext cx="576263" cy="153988"/>
          </a:xfrm>
          <a:prstGeom prst="rect">
            <a:avLst/>
          </a:prstGeom>
          <a:solidFill>
            <a:srgbClr val="FFFF00"/>
          </a:solidFill>
          <a:effectLst>
            <a:outerShdw blurRad="50800" dist="50800" dir="2700000" algn="tl" rotWithShape="0">
              <a:schemeClr val="tx1">
                <a:alpha val="40000"/>
              </a:schemeClr>
            </a:outerShdw>
          </a:effectLst>
        </p:spPr>
        <p:txBody>
          <a:bodyPr>
            <a:spAutoFit/>
          </a:bodyPr>
          <a:lstStyle/>
          <a:p>
            <a:pPr>
              <a:defRPr/>
            </a:pPr>
            <a:r>
              <a:rPr lang="es-UY" sz="400" i="1" dirty="0"/>
              <a:t>C. BATLLE</a:t>
            </a:r>
            <a:endParaRPr lang="es-ES" sz="400" i="1" dirty="0"/>
          </a:p>
        </p:txBody>
      </p:sp>
      <p:sp>
        <p:nvSpPr>
          <p:cNvPr id="7" name="6 CuadroTexto"/>
          <p:cNvSpPr txBox="1"/>
          <p:nvPr/>
        </p:nvSpPr>
        <p:spPr>
          <a:xfrm>
            <a:off x="2306638" y="6145213"/>
            <a:ext cx="576262" cy="153987"/>
          </a:xfrm>
          <a:prstGeom prst="rect">
            <a:avLst/>
          </a:prstGeom>
          <a:solidFill>
            <a:srgbClr val="FFFF00"/>
          </a:solidFill>
          <a:effectLst>
            <a:outerShdw blurRad="50800" dist="50800" dir="2700000" algn="tl" rotWithShape="0">
              <a:schemeClr val="tx1">
                <a:alpha val="40000"/>
              </a:schemeClr>
            </a:outerShdw>
          </a:effectLst>
        </p:spPr>
        <p:txBody>
          <a:bodyPr>
            <a:spAutoFit/>
          </a:bodyPr>
          <a:lstStyle/>
          <a:p>
            <a:pPr>
              <a:defRPr/>
            </a:pPr>
            <a:r>
              <a:rPr lang="es-UY" sz="400" i="1" dirty="0"/>
              <a:t>C. LA TABLADA</a:t>
            </a:r>
            <a:endParaRPr lang="es-ES" sz="400" i="1" dirty="0"/>
          </a:p>
        </p:txBody>
      </p:sp>
      <p:sp>
        <p:nvSpPr>
          <p:cNvPr id="8" name="7 CuadroTexto"/>
          <p:cNvSpPr txBox="1"/>
          <p:nvPr/>
        </p:nvSpPr>
        <p:spPr>
          <a:xfrm>
            <a:off x="1619250" y="6083300"/>
            <a:ext cx="576263" cy="215900"/>
          </a:xfrm>
          <a:prstGeom prst="rect">
            <a:avLst/>
          </a:prstGeom>
          <a:solidFill>
            <a:srgbClr val="FFFF00"/>
          </a:solidFill>
          <a:effectLst>
            <a:outerShdw blurRad="50800" dist="50800" dir="2700000" algn="tl" rotWithShape="0">
              <a:schemeClr val="tx1">
                <a:alpha val="40000"/>
              </a:schemeClr>
            </a:outerShdw>
          </a:effectLst>
        </p:spPr>
        <p:txBody>
          <a:bodyPr>
            <a:spAutoFit/>
          </a:bodyPr>
          <a:lstStyle/>
          <a:p>
            <a:pPr>
              <a:defRPr/>
            </a:pPr>
            <a:r>
              <a:rPr lang="es-UY" sz="400" i="1" dirty="0"/>
              <a:t>C. PUNTA DEL TIGRE</a:t>
            </a:r>
            <a:endParaRPr lang="es-ES" sz="400" i="1" dirty="0"/>
          </a:p>
        </p:txBody>
      </p:sp>
    </p:spTree>
    <p:extLst>
      <p:ext uri="{BB962C8B-B14F-4D97-AF65-F5344CB8AC3E}">
        <p14:creationId xmlns:p14="http://schemas.microsoft.com/office/powerpoint/2010/main" val="32664911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1 Grupo"/>
          <p:cNvGrpSpPr>
            <a:grpSpLocks/>
          </p:cNvGrpSpPr>
          <p:nvPr/>
        </p:nvGrpSpPr>
        <p:grpSpPr bwMode="auto">
          <a:xfrm>
            <a:off x="34925" y="27384"/>
            <a:ext cx="7721600" cy="6858000"/>
            <a:chOff x="395288" y="0"/>
            <a:chExt cx="7721600" cy="6858000"/>
          </a:xfrm>
        </p:grpSpPr>
        <p:pic>
          <p:nvPicPr>
            <p:cNvPr id="21509" name="Imagen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0925" y="0"/>
              <a:ext cx="61769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13 CuadroTexto"/>
            <p:cNvSpPr txBox="1">
              <a:spLocks noChangeArrowheads="1"/>
            </p:cNvSpPr>
            <p:nvPr/>
          </p:nvSpPr>
          <p:spPr bwMode="auto">
            <a:xfrm flipH="1">
              <a:off x="7045325" y="3144838"/>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UY" sz="1800" b="1"/>
                <a:t>5</a:t>
              </a:r>
              <a:r>
                <a:rPr lang="es-ES" altLang="es-UY" sz="1800" b="1"/>
                <a:t>70</a:t>
              </a:r>
              <a:r>
                <a:rPr lang="es-UY" altLang="es-UY" sz="1800" b="1"/>
                <a:t> MW</a:t>
              </a:r>
            </a:p>
          </p:txBody>
        </p:sp>
        <p:sp>
          <p:nvSpPr>
            <p:cNvPr id="21511" name="17 CuadroTexto"/>
            <p:cNvSpPr txBox="1">
              <a:spLocks noChangeArrowheads="1"/>
            </p:cNvSpPr>
            <p:nvPr/>
          </p:nvSpPr>
          <p:spPr bwMode="auto">
            <a:xfrm flipH="1">
              <a:off x="395288" y="2820988"/>
              <a:ext cx="1071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UY" sz="1800" b="1"/>
                <a:t>2000 MW</a:t>
              </a:r>
            </a:p>
          </p:txBody>
        </p:sp>
        <p:sp>
          <p:nvSpPr>
            <p:cNvPr id="16" name="5 Flecha a la derecha con bandas"/>
            <p:cNvSpPr/>
            <p:nvPr/>
          </p:nvSpPr>
          <p:spPr>
            <a:xfrm rot="10800000" flipH="1">
              <a:off x="574676" y="1914525"/>
              <a:ext cx="441325" cy="355600"/>
            </a:xfrm>
            <a:prstGeom prst="stripedRightArrow">
              <a:avLst>
                <a:gd name="adj1" fmla="val 29961"/>
                <a:gd name="adj2" fmla="val 6052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UY" dirty="0"/>
            </a:p>
          </p:txBody>
        </p:sp>
        <p:sp>
          <p:nvSpPr>
            <p:cNvPr id="17" name="5 Flecha a la derecha con bandas"/>
            <p:cNvSpPr/>
            <p:nvPr/>
          </p:nvSpPr>
          <p:spPr>
            <a:xfrm flipH="1">
              <a:off x="511176" y="2400300"/>
              <a:ext cx="441325" cy="355600"/>
            </a:xfrm>
            <a:prstGeom prst="stripedRightArrow">
              <a:avLst>
                <a:gd name="adj1" fmla="val 29961"/>
                <a:gd name="adj2" fmla="val 6052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UY" dirty="0"/>
            </a:p>
          </p:txBody>
        </p:sp>
        <p:sp>
          <p:nvSpPr>
            <p:cNvPr id="18" name="5 Flecha a la derecha con bandas"/>
            <p:cNvSpPr/>
            <p:nvPr/>
          </p:nvSpPr>
          <p:spPr>
            <a:xfrm rot="10800000" flipH="1">
              <a:off x="7227888" y="2735263"/>
              <a:ext cx="439738" cy="355600"/>
            </a:xfrm>
            <a:prstGeom prst="stripedRightArrow">
              <a:avLst>
                <a:gd name="adj1" fmla="val 29961"/>
                <a:gd name="adj2" fmla="val 6052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UY" dirty="0"/>
            </a:p>
          </p:txBody>
        </p:sp>
        <p:sp>
          <p:nvSpPr>
            <p:cNvPr id="19" name="5 Flecha a la derecha con bandas"/>
            <p:cNvSpPr/>
            <p:nvPr/>
          </p:nvSpPr>
          <p:spPr>
            <a:xfrm flipH="1">
              <a:off x="7167563" y="2228850"/>
              <a:ext cx="439738" cy="355600"/>
            </a:xfrm>
            <a:prstGeom prst="stripedRightArrow">
              <a:avLst>
                <a:gd name="adj1" fmla="val 29961"/>
                <a:gd name="adj2" fmla="val 6052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UY" dirty="0"/>
            </a:p>
          </p:txBody>
        </p:sp>
      </p:grpSp>
      <p:sp>
        <p:nvSpPr>
          <p:cNvPr id="21507" name="Rectangle 14"/>
          <p:cNvSpPr txBox="1">
            <a:spLocks noChangeArrowheads="1"/>
          </p:cNvSpPr>
          <p:nvPr/>
        </p:nvSpPr>
        <p:spPr bwMode="auto">
          <a:xfrm>
            <a:off x="5364088" y="836712"/>
            <a:ext cx="3539158" cy="150336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lnSpc>
                <a:spcPct val="80000"/>
              </a:lnSpc>
              <a:spcBef>
                <a:spcPct val="0"/>
              </a:spcBef>
              <a:buFontTx/>
              <a:buNone/>
            </a:pPr>
            <a:r>
              <a:rPr lang="es-UY" altLang="es-UY" sz="2400" dirty="0"/>
              <a:t>Generación </a:t>
            </a:r>
            <a:r>
              <a:rPr lang="es-ES" altLang="es-UY" sz="2400" dirty="0"/>
              <a:t>D</a:t>
            </a:r>
            <a:r>
              <a:rPr lang="es-UY" altLang="es-UY" sz="2400" dirty="0" err="1"/>
              <a:t>istribuida</a:t>
            </a:r>
            <a:r>
              <a:rPr lang="es-UY" altLang="es-UY" sz="2400" dirty="0"/>
              <a:t>, Renovables,</a:t>
            </a:r>
          </a:p>
          <a:p>
            <a:pPr algn="r" eaLnBrk="1" hangingPunct="1">
              <a:lnSpc>
                <a:spcPct val="80000"/>
              </a:lnSpc>
              <a:spcBef>
                <a:spcPct val="0"/>
              </a:spcBef>
              <a:buFontTx/>
              <a:buNone/>
            </a:pPr>
            <a:r>
              <a:rPr lang="es-UY" altLang="es-UY" sz="2400" dirty="0" smtClean="0"/>
              <a:t>Respaldo convencional </a:t>
            </a:r>
            <a:r>
              <a:rPr lang="es-UY" altLang="es-UY" sz="2400" dirty="0"/>
              <a:t>e Interconexiones</a:t>
            </a:r>
            <a:endParaRPr lang="es-ES" altLang="es-UY" sz="2400" dirty="0"/>
          </a:p>
        </p:txBody>
      </p:sp>
    </p:spTree>
    <p:extLst>
      <p:ext uri="{BB962C8B-B14F-4D97-AF65-F5344CB8AC3E}">
        <p14:creationId xmlns:p14="http://schemas.microsoft.com/office/powerpoint/2010/main" val="219139808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2276872"/>
            <a:ext cx="8856663"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defRPr/>
            </a:pPr>
            <a:endParaRPr lang="es-UY" altLang="es-UY" sz="2400" dirty="0">
              <a:solidFill>
                <a:sysClr val="windowText" lastClr="000000"/>
              </a:solidFill>
              <a:latin typeface="Calibri"/>
              <a:ea typeface="Gulim" pitchFamily="34" charset="-127"/>
            </a:endParaRPr>
          </a:p>
          <a:p>
            <a:pPr marL="0" indent="0" algn="just">
              <a:buNone/>
              <a:defRPr/>
            </a:pPr>
            <a:r>
              <a:rPr lang="es-UY" altLang="es-UY" sz="2400" dirty="0" smtClean="0">
                <a:solidFill>
                  <a:sysClr val="windowText" lastClr="000000"/>
                </a:solidFill>
                <a:latin typeface="Calibri"/>
                <a:ea typeface="Gulim" pitchFamily="34" charset="-127"/>
              </a:rPr>
              <a:t>	</a:t>
            </a:r>
            <a:r>
              <a:rPr lang="es-UY" altLang="es-UY" sz="2400" dirty="0" smtClean="0">
                <a:solidFill>
                  <a:sysClr val="windowText" lastClr="000000"/>
                </a:solidFill>
                <a:latin typeface="Arial Rounded MT Bold" panose="020F0704030504030204" pitchFamily="34" charset="0"/>
                <a:ea typeface="Gulim" pitchFamily="34" charset="-127"/>
              </a:rPr>
              <a:t>La inserción de ERNC de los años recientes, </a:t>
            </a:r>
          </a:p>
          <a:p>
            <a:pPr marL="0" indent="0" algn="just">
              <a:buNone/>
              <a:defRPr/>
            </a:pPr>
            <a:r>
              <a:rPr lang="es-UY" altLang="es-UY" sz="2400" dirty="0">
                <a:solidFill>
                  <a:sysClr val="windowText" lastClr="000000"/>
                </a:solidFill>
                <a:latin typeface="Arial Rounded MT Bold" panose="020F0704030504030204" pitchFamily="34" charset="0"/>
                <a:ea typeface="Gulim" pitchFamily="34" charset="-127"/>
              </a:rPr>
              <a:t>	</a:t>
            </a:r>
            <a:r>
              <a:rPr lang="es-UY" altLang="es-UY" sz="2400" dirty="0" smtClean="0">
                <a:solidFill>
                  <a:sysClr val="windowText" lastClr="000000"/>
                </a:solidFill>
                <a:latin typeface="Arial Rounded MT Bold" panose="020F0704030504030204" pitchFamily="34" charset="0"/>
                <a:ea typeface="Gulim" pitchFamily="34" charset="-127"/>
              </a:rPr>
              <a:t>¿fue coyuntural o con perspectivas de futuro?</a:t>
            </a:r>
            <a:endParaRPr lang="es-ES" altLang="es-UY" sz="2400" dirty="0">
              <a:solidFill>
                <a:sysClr val="windowText" lastClr="000000"/>
              </a:solidFill>
              <a:latin typeface="Arial Rounded MT Bold" panose="020F0704030504030204" pitchFamily="34" charset="0"/>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0" fontAlgn="base" latinLnBrk="0" hangingPunct="0">
              <a:lnSpc>
                <a:spcPct val="100000"/>
              </a:lnSpc>
              <a:spcBef>
                <a:spcPct val="20000"/>
              </a:spcBef>
              <a:spcAft>
                <a:spcPct val="0"/>
              </a:spcAft>
              <a:buClrTx/>
              <a:buSzTx/>
              <a:buNone/>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900008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981075"/>
            <a:ext cx="8401050" cy="4868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083" name="1 Título"/>
          <p:cNvSpPr txBox="1">
            <a:spLocks/>
          </p:cNvSpPr>
          <p:nvPr/>
        </p:nvSpPr>
        <p:spPr bwMode="auto">
          <a:xfrm>
            <a:off x="179388" y="115888"/>
            <a:ext cx="8964612"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fontAlgn="auto" hangingPunct="1">
              <a:spcBef>
                <a:spcPct val="0"/>
              </a:spcBef>
              <a:spcAft>
                <a:spcPts val="0"/>
              </a:spcAft>
              <a:buFontTx/>
              <a:buNone/>
              <a:defRPr/>
            </a:pPr>
            <a:r>
              <a:rPr lang="es-UY" altLang="es-ES" sz="4000" b="1" dirty="0" smtClean="0">
                <a:latin typeface="+mj-lt"/>
                <a:cs typeface="+mn-cs"/>
              </a:rPr>
              <a:t>Expansión de la Generación</a:t>
            </a:r>
            <a:endParaRPr lang="es-UY" altLang="es-ES" sz="4000" b="1" dirty="0">
              <a:latin typeface="+mj-lt"/>
              <a:cs typeface="+mn-cs"/>
            </a:endParaRPr>
          </a:p>
        </p:txBody>
      </p:sp>
    </p:spTree>
    <p:extLst>
      <p:ext uri="{BB962C8B-B14F-4D97-AF65-F5344CB8AC3E}">
        <p14:creationId xmlns:p14="http://schemas.microsoft.com/office/powerpoint/2010/main" val="2899396010"/>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276225" y="1608138"/>
            <a:ext cx="4816475" cy="1065212"/>
          </a:xfrm>
          <a:prstGeom prst="rect">
            <a:avLst/>
          </a:prstGeom>
        </p:spPr>
        <p:txBody>
          <a:bodyPr>
            <a:spAutoFit/>
          </a:bodyPr>
          <a:lstStyle/>
          <a:p>
            <a:pPr algn="just" eaLnBrk="1" fontAlgn="auto" hangingPunct="1">
              <a:spcBef>
                <a:spcPts val="0"/>
              </a:spcBef>
              <a:spcAft>
                <a:spcPts val="0"/>
              </a:spcAft>
              <a:defRPr/>
            </a:pPr>
            <a:r>
              <a:rPr lang="es-UY" sz="2104" b="1" dirty="0">
                <a:latin typeface="+mn-lt"/>
                <a:cs typeface="+mn-cs"/>
              </a:rPr>
              <a:t>FASE 1</a:t>
            </a:r>
            <a:r>
              <a:rPr lang="es-UY" sz="2104" dirty="0">
                <a:latin typeface="+mn-lt"/>
                <a:cs typeface="+mn-cs"/>
              </a:rPr>
              <a:t>: </a:t>
            </a:r>
            <a:r>
              <a:rPr lang="x-none" sz="2104" dirty="0">
                <a:latin typeface="+mn-lt"/>
                <a:cs typeface="+mn-cs"/>
              </a:rPr>
              <a:t>Primera Ruta Eléctrica de AL entre las ciudades de </a:t>
            </a:r>
            <a:r>
              <a:rPr lang="es-UY" sz="2104" dirty="0">
                <a:latin typeface="+mn-lt"/>
                <a:cs typeface="+mn-cs"/>
              </a:rPr>
              <a:t>Colonia </a:t>
            </a:r>
            <a:r>
              <a:rPr lang="x-none" sz="2104" dirty="0">
                <a:latin typeface="+mn-lt"/>
                <a:cs typeface="+mn-cs"/>
              </a:rPr>
              <a:t>y</a:t>
            </a:r>
            <a:r>
              <a:rPr lang="es-UY" sz="2104" dirty="0">
                <a:latin typeface="+mn-lt"/>
                <a:cs typeface="+mn-cs"/>
              </a:rPr>
              <a:t> Chuy</a:t>
            </a:r>
            <a:r>
              <a:rPr lang="x-none" sz="2104" dirty="0">
                <a:latin typeface="+mn-lt"/>
                <a:cs typeface="+mn-cs"/>
              </a:rPr>
              <a:t>.</a:t>
            </a:r>
          </a:p>
          <a:p>
            <a:pPr algn="just" eaLnBrk="1" fontAlgn="auto" hangingPunct="1">
              <a:spcBef>
                <a:spcPts val="0"/>
              </a:spcBef>
              <a:spcAft>
                <a:spcPts val="0"/>
              </a:spcAft>
              <a:defRPr/>
            </a:pPr>
            <a:r>
              <a:rPr lang="es-UY" sz="2104" b="1" dirty="0">
                <a:latin typeface="+mn-lt"/>
                <a:cs typeface="+mn-cs"/>
              </a:rPr>
              <a:t>FASE 2: </a:t>
            </a:r>
            <a:r>
              <a:rPr lang="x-none" sz="2104" dirty="0">
                <a:latin typeface="+mn-lt"/>
                <a:cs typeface="+mn-cs"/>
              </a:rPr>
              <a:t>R</a:t>
            </a:r>
            <a:r>
              <a:rPr lang="es-UY" sz="2104" dirty="0">
                <a:latin typeface="+mn-lt"/>
                <a:cs typeface="+mn-cs"/>
              </a:rPr>
              <a:t>esto de las rutas nacionales</a:t>
            </a:r>
          </a:p>
        </p:txBody>
      </p:sp>
      <p:pic>
        <p:nvPicPr>
          <p:cNvPr id="27651" name="Imagen 6"/>
          <p:cNvPicPr>
            <a:picLocks noChangeAspect="1"/>
          </p:cNvPicPr>
          <p:nvPr/>
        </p:nvPicPr>
        <p:blipFill>
          <a:blip r:embed="rId2">
            <a:extLst>
              <a:ext uri="{28A0092B-C50C-407E-A947-70E740481C1C}">
                <a14:useLocalDpi xmlns:a14="http://schemas.microsoft.com/office/drawing/2010/main" val="0"/>
              </a:ext>
            </a:extLst>
          </a:blip>
          <a:srcRect l="3165" t="1396" r="3452" b="9277"/>
          <a:stretch>
            <a:fillRect/>
          </a:stretch>
        </p:blipFill>
        <p:spPr bwMode="auto">
          <a:xfrm>
            <a:off x="5308600" y="1682750"/>
            <a:ext cx="3789363" cy="411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ángulo 7"/>
          <p:cNvSpPr/>
          <p:nvPr/>
        </p:nvSpPr>
        <p:spPr>
          <a:xfrm>
            <a:off x="9255" y="538553"/>
            <a:ext cx="9347200" cy="1077218"/>
          </a:xfrm>
          <a:prstGeom prst="rect">
            <a:avLst/>
          </a:prstGeom>
        </p:spPr>
        <p:txBody>
          <a:bodyPr>
            <a:spAutoFit/>
          </a:bodyPr>
          <a:lstStyle/>
          <a:p>
            <a:pPr algn="ctr" eaLnBrk="1" fontAlgn="auto" hangingPunct="1">
              <a:spcBef>
                <a:spcPts val="0"/>
              </a:spcBef>
              <a:spcAft>
                <a:spcPts val="0"/>
              </a:spcAft>
              <a:defRPr/>
            </a:pPr>
            <a:r>
              <a:rPr lang="es-UY" sz="3200" b="1" dirty="0">
                <a:latin typeface="+mj-lt"/>
                <a:cs typeface="+mn-cs"/>
              </a:rPr>
              <a:t>Red UTE de Sistemas de Alimentación de Vehículos </a:t>
            </a:r>
            <a:r>
              <a:rPr lang="es-UY" sz="3200" b="1" dirty="0" smtClean="0">
                <a:latin typeface="+mj-lt"/>
                <a:cs typeface="+mn-cs"/>
              </a:rPr>
              <a:t>Eléctricos </a:t>
            </a:r>
            <a:r>
              <a:rPr lang="es-UY" sz="2000" b="1" dirty="0" smtClean="0">
                <a:latin typeface="+mj-lt"/>
                <a:cs typeface="+mn-cs"/>
              </a:rPr>
              <a:t>(UTE: mayor flota AL)</a:t>
            </a:r>
            <a:endParaRPr lang="es-ES" sz="2000" b="1" dirty="0">
              <a:latin typeface="+mj-lt"/>
              <a:cs typeface="+mn-cs"/>
            </a:endParaRPr>
          </a:p>
        </p:txBody>
      </p:sp>
      <p:pic>
        <p:nvPicPr>
          <p:cNvPr id="2765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26547" t="47710" r="8728" b="13223"/>
          <a:stretch>
            <a:fillRect/>
          </a:stretch>
        </p:blipFill>
        <p:spPr bwMode="auto">
          <a:xfrm>
            <a:off x="276225" y="2851150"/>
            <a:ext cx="4924425" cy="1671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4" name="Picture 2" descr="http://portal.ute.com.uy/sites/default/files/styles/novedades_home/public/novedades/DSC_4609%20%28Copy%29_1.jpg?itok=9MmIvcn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4797425"/>
            <a:ext cx="3349625"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CuadroTexto 1"/>
          <p:cNvSpPr txBox="1">
            <a:spLocks noChangeArrowheads="1"/>
          </p:cNvSpPr>
          <p:nvPr/>
        </p:nvSpPr>
        <p:spPr bwMode="auto">
          <a:xfrm>
            <a:off x="3556000" y="4797425"/>
            <a:ext cx="186848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s-UY" altLang="es-UY" sz="1800" dirty="0"/>
              <a:t>El Primer punto de recarga se instaló en una estación convencional de </a:t>
            </a:r>
            <a:r>
              <a:rPr lang="es-UY" altLang="es-UY" sz="1800" dirty="0" smtClean="0"/>
              <a:t>combustibles</a:t>
            </a:r>
            <a:endParaRPr lang="es-UY" altLang="es-UY" sz="1800" dirty="0"/>
          </a:p>
        </p:txBody>
      </p:sp>
    </p:spTree>
    <p:extLst>
      <p:ext uri="{BB962C8B-B14F-4D97-AF65-F5344CB8AC3E}">
        <p14:creationId xmlns:p14="http://schemas.microsoft.com/office/powerpoint/2010/main" val="21320177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1 Imagen" descr="Red Inteligent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450975"/>
            <a:ext cx="9144000" cy="540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2 Título"/>
          <p:cNvSpPr>
            <a:spLocks noGrp="1"/>
          </p:cNvSpPr>
          <p:nvPr>
            <p:ph type="title"/>
          </p:nvPr>
        </p:nvSpPr>
        <p:spPr>
          <a:xfrm>
            <a:off x="285750" y="214313"/>
            <a:ext cx="8858250" cy="1143000"/>
          </a:xfrm>
        </p:spPr>
        <p:txBody>
          <a:bodyPr rtlCol="0">
            <a:normAutofit fontScale="90000"/>
          </a:bodyPr>
          <a:lstStyle/>
          <a:p>
            <a:pPr eaLnBrk="1" fontAlgn="auto" hangingPunct="1">
              <a:lnSpc>
                <a:spcPct val="80000"/>
              </a:lnSpc>
              <a:spcAft>
                <a:spcPts val="0"/>
              </a:spcAft>
              <a:defRPr/>
            </a:pPr>
            <a:r>
              <a:rPr lang="es-UY" altLang="es-ES" b="1" smtClean="0">
                <a:cs typeface="Arial" pitchFamily="34" charset="0"/>
              </a:rPr>
              <a:t>Generación Distribuida, Renovables,</a:t>
            </a:r>
            <a:br>
              <a:rPr lang="es-UY" altLang="es-ES" b="1" smtClean="0">
                <a:cs typeface="Arial" pitchFamily="34" charset="0"/>
              </a:rPr>
            </a:br>
            <a:r>
              <a:rPr lang="es-UY" altLang="es-ES" b="1" smtClean="0">
                <a:cs typeface="Arial" pitchFamily="34" charset="0"/>
              </a:rPr>
              <a:t>Térmicas, Redes e Interconexiones</a:t>
            </a:r>
            <a:endParaRPr lang="es-UY" altLang="es-ES" smtClean="0"/>
          </a:p>
        </p:txBody>
      </p:sp>
      <p:pic>
        <p:nvPicPr>
          <p:cNvPr id="266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25" y="1484313"/>
            <a:ext cx="235743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0357800"/>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s-UY" altLang="es-UY" sz="4400" b="1"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defRPr/>
            </a:pPr>
            <a:r>
              <a:rPr kumimoji="0" lang="es-UY" altLang="es-UY" sz="4400" b="1" i="0" u="none" strike="noStrike" kern="1200" cap="none" spc="0" normalizeH="0" baseline="0" noProof="0" dirty="0" smtClean="0">
                <a:ln>
                  <a:noFill/>
                </a:ln>
                <a:solidFill>
                  <a:sysClr val="windowText" lastClr="000000"/>
                </a:solidFill>
                <a:effectLst/>
                <a:uLnTx/>
                <a:uFillTx/>
                <a:latin typeface="Calibri"/>
                <a:ea typeface="+mn-ea"/>
                <a:cs typeface="+mn-cs"/>
              </a:rPr>
              <a:t>En nombre de UTE,</a:t>
            </a:r>
          </a:p>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defRPr/>
            </a:pPr>
            <a:r>
              <a:rPr kumimoji="0" lang="es-UY" altLang="es-UY" sz="4400" b="1" i="0" u="none" strike="noStrike" kern="1200" cap="none" spc="0" normalizeH="0" baseline="0" noProof="0" dirty="0" smtClean="0">
                <a:ln>
                  <a:noFill/>
                </a:ln>
                <a:solidFill>
                  <a:sysClr val="windowText" lastClr="000000"/>
                </a:solidFill>
                <a:effectLst/>
                <a:uLnTx/>
                <a:uFillTx/>
                <a:latin typeface="Calibri"/>
                <a:ea typeface="+mn-ea"/>
                <a:cs typeface="+mn-cs"/>
              </a:rPr>
              <a:t>muchas </a:t>
            </a:r>
            <a:r>
              <a:rPr kumimoji="0" lang="es-UY" altLang="es-UY" sz="4400" b="1" i="0" u="none" strike="noStrike" kern="1200" cap="none" spc="0" normalizeH="0" baseline="0" noProof="0" dirty="0" smtClean="0">
                <a:ln>
                  <a:noFill/>
                </a:ln>
                <a:solidFill>
                  <a:sysClr val="windowText" lastClr="000000"/>
                </a:solidFill>
                <a:effectLst/>
                <a:uLnTx/>
                <a:uFillTx/>
                <a:latin typeface="Calibri"/>
                <a:ea typeface="+mn-ea"/>
                <a:cs typeface="+mn-cs"/>
              </a:rPr>
              <a:t>gracias!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96752"/>
            <a:ext cx="3692047"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146366"/>
            <a:ext cx="3010744" cy="964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1559" y="5779948"/>
            <a:ext cx="5272441" cy="877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1 Grupo"/>
          <p:cNvGrpSpPr/>
          <p:nvPr/>
        </p:nvGrpSpPr>
        <p:grpSpPr>
          <a:xfrm>
            <a:off x="107504" y="4455582"/>
            <a:ext cx="3672408" cy="2402417"/>
            <a:chOff x="-36512" y="4455582"/>
            <a:chExt cx="3672408" cy="2402417"/>
          </a:xfrm>
        </p:grpSpPr>
        <p:pic>
          <p:nvPicPr>
            <p:cNvPr id="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l="2956" t="-117" r="1820" b="117"/>
            <a:stretch>
              <a:fillRect/>
            </a:stretch>
          </p:blipFill>
          <p:spPr bwMode="auto">
            <a:xfrm>
              <a:off x="-36512" y="4455582"/>
              <a:ext cx="3672408" cy="240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3 CuadroTexto"/>
            <p:cNvSpPr txBox="1">
              <a:spLocks noChangeArrowheads="1"/>
            </p:cNvSpPr>
            <p:nvPr/>
          </p:nvSpPr>
          <p:spPr bwMode="auto">
            <a:xfrm>
              <a:off x="17428" y="6381328"/>
              <a:ext cx="2754372" cy="476671"/>
            </a:xfrm>
            <a:prstGeom prst="rect">
              <a:avLst/>
            </a:prstGeom>
            <a:solidFill>
              <a:schemeClr val="bg1"/>
            </a:solidFill>
            <a:ln>
              <a:noFill/>
            </a:ln>
            <a:extLst/>
          </p:spPr>
          <p:txBody>
            <a:bodyPr wrap="none"/>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UY" altLang="es-UY" sz="1000" b="1" dirty="0">
                  <a:solidFill>
                    <a:srgbClr val="000000"/>
                  </a:solidFill>
                </a:rPr>
                <a:t>Parque Juan Pablo Terra</a:t>
              </a:r>
            </a:p>
            <a:p>
              <a:pPr algn="ctr" eaLnBrk="1" hangingPunct="1">
                <a:spcBef>
                  <a:spcPct val="0"/>
                </a:spcBef>
                <a:buFontTx/>
                <a:buNone/>
              </a:pPr>
              <a:r>
                <a:rPr lang="es-UY" altLang="es-UY" sz="1000" dirty="0">
                  <a:solidFill>
                    <a:srgbClr val="000000"/>
                  </a:solidFill>
                </a:rPr>
                <a:t>Agosto </a:t>
              </a:r>
              <a:r>
                <a:rPr lang="es-UY" altLang="es-UY" sz="1000" dirty="0" smtClean="0">
                  <a:solidFill>
                    <a:srgbClr val="000000"/>
                  </a:solidFill>
                </a:rPr>
                <a:t>2014; </a:t>
              </a:r>
              <a:r>
                <a:rPr lang="es-UY" altLang="es-UY" sz="1000" b="1" dirty="0" smtClean="0">
                  <a:solidFill>
                    <a:srgbClr val="000000"/>
                  </a:solidFill>
                </a:rPr>
                <a:t>67.2 </a:t>
              </a:r>
              <a:r>
                <a:rPr lang="es-UY" altLang="es-UY" sz="1000" b="1" dirty="0">
                  <a:solidFill>
                    <a:srgbClr val="000000"/>
                  </a:solidFill>
                </a:rPr>
                <a:t>MW</a:t>
              </a:r>
            </a:p>
            <a:p>
              <a:pPr algn="ctr" eaLnBrk="1" hangingPunct="1">
                <a:spcBef>
                  <a:spcPct val="0"/>
                </a:spcBef>
                <a:buFontTx/>
                <a:buNone/>
              </a:pPr>
              <a:r>
                <a:rPr lang="es-UY" altLang="es-UY" sz="1000" dirty="0">
                  <a:solidFill>
                    <a:srgbClr val="000000"/>
                  </a:solidFill>
                </a:rPr>
                <a:t>Artigas - Uruguay</a:t>
              </a:r>
            </a:p>
          </p:txBody>
        </p:sp>
      </p:grpSp>
    </p:spTree>
    <p:extLst>
      <p:ext uri="{BB962C8B-B14F-4D97-AF65-F5344CB8AC3E}">
        <p14:creationId xmlns:p14="http://schemas.microsoft.com/office/powerpoint/2010/main" val="2195939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309" y="868734"/>
            <a:ext cx="7617115" cy="5872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Elipse"/>
          <p:cNvSpPr/>
          <p:nvPr/>
        </p:nvSpPr>
        <p:spPr>
          <a:xfrm>
            <a:off x="1259632" y="3805051"/>
            <a:ext cx="2304256" cy="250426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536224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2276872"/>
            <a:ext cx="8856663"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defRPr/>
            </a:pPr>
            <a:r>
              <a:rPr lang="es-UY" altLang="ko-KR" sz="2400" dirty="0" smtClean="0">
                <a:solidFill>
                  <a:sysClr val="windowText" lastClr="000000"/>
                </a:solidFill>
                <a:ea typeface="Gulim" pitchFamily="34" charset="-127"/>
              </a:rPr>
              <a:t>En términos relativos al tamaño de país y de sistema eléctrico asociado:</a:t>
            </a:r>
          </a:p>
          <a:p>
            <a:pPr algn="just">
              <a:defRPr/>
            </a:pPr>
            <a:endParaRPr lang="es-UY" altLang="es-UY" sz="2400" dirty="0">
              <a:solidFill>
                <a:sysClr val="windowText" lastClr="000000"/>
              </a:solidFill>
              <a:latin typeface="Calibri"/>
              <a:ea typeface="Gulim" pitchFamily="34" charset="-127"/>
            </a:endParaRPr>
          </a:p>
          <a:p>
            <a:pPr marL="0" indent="0" algn="just">
              <a:buNone/>
              <a:defRPr/>
            </a:pPr>
            <a:r>
              <a:rPr lang="es-UY" altLang="es-UY" sz="2400" dirty="0" smtClean="0">
                <a:solidFill>
                  <a:sysClr val="windowText" lastClr="000000"/>
                </a:solidFill>
                <a:latin typeface="Calibri"/>
                <a:ea typeface="Gulim" pitchFamily="34" charset="-127"/>
              </a:rPr>
              <a:t>	</a:t>
            </a:r>
            <a:r>
              <a:rPr lang="es-UY" altLang="es-UY" sz="2400" dirty="0" smtClean="0">
                <a:solidFill>
                  <a:sysClr val="windowText" lastClr="000000"/>
                </a:solidFill>
                <a:latin typeface="Arial Rounded MT Bold" panose="020F0704030504030204" pitchFamily="34" charset="0"/>
                <a:ea typeface="Gulim" pitchFamily="34" charset="-127"/>
              </a:rPr>
              <a:t>¿Qué tiene de relevante la experiencia de Uruguay?</a:t>
            </a:r>
            <a:endParaRPr lang="es-ES" altLang="es-UY" sz="2400" dirty="0">
              <a:solidFill>
                <a:sysClr val="windowText" lastClr="000000"/>
              </a:solidFill>
              <a:latin typeface="Arial Rounded MT Bold" panose="020F0704030504030204" pitchFamily="34" charset="0"/>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0" fontAlgn="base" latinLnBrk="0" hangingPunct="0">
              <a:lnSpc>
                <a:spcPct val="100000"/>
              </a:lnSpc>
              <a:spcBef>
                <a:spcPct val="20000"/>
              </a:spcBef>
              <a:spcAft>
                <a:spcPct val="0"/>
              </a:spcAft>
              <a:buClrTx/>
              <a:buSzTx/>
              <a:buNone/>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195057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539552" y="750342"/>
            <a:ext cx="8064896" cy="806450"/>
          </a:xfrm>
        </p:spPr>
        <p:txBody>
          <a:bodyPr/>
          <a:lstStyle/>
          <a:p>
            <a:pPr eaLnBrk="1" hangingPunct="1"/>
            <a:r>
              <a:rPr lang="es-UY" altLang="es-UY" sz="3200" b="1" dirty="0" smtClean="0"/>
              <a:t>Transformación de la Generación en Uruguay</a:t>
            </a:r>
          </a:p>
        </p:txBody>
      </p:sp>
      <p:pic>
        <p:nvPicPr>
          <p:cNvPr id="174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44824"/>
            <a:ext cx="6480646" cy="4697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2 Conector recto"/>
          <p:cNvCxnSpPr/>
          <p:nvPr/>
        </p:nvCxnSpPr>
        <p:spPr>
          <a:xfrm>
            <a:off x="6300192" y="3789040"/>
            <a:ext cx="108012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6300192" y="2132856"/>
            <a:ext cx="108012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4 Conector recto de flecha"/>
          <p:cNvCxnSpPr/>
          <p:nvPr/>
        </p:nvCxnSpPr>
        <p:spPr>
          <a:xfrm>
            <a:off x="7164288" y="3427259"/>
            <a:ext cx="0" cy="361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flipV="1">
            <a:off x="7164288" y="2132856"/>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6948264" y="2780928"/>
            <a:ext cx="1656184" cy="923330"/>
          </a:xfrm>
          <a:prstGeom prst="rect">
            <a:avLst/>
          </a:prstGeom>
          <a:noFill/>
        </p:spPr>
        <p:txBody>
          <a:bodyPr wrap="square" rtlCol="0">
            <a:spAutoFit/>
          </a:bodyPr>
          <a:lstStyle/>
          <a:p>
            <a:r>
              <a:rPr lang="es-UY" dirty="0" smtClean="0"/>
              <a:t>Aprox.</a:t>
            </a:r>
          </a:p>
          <a:p>
            <a:r>
              <a:rPr lang="es-UY" dirty="0" smtClean="0"/>
              <a:t>2100 MW ERNC</a:t>
            </a:r>
          </a:p>
          <a:p>
            <a:r>
              <a:rPr lang="es-UY" sz="900" dirty="0" smtClean="0"/>
              <a:t>(en un sistema que tenía antes 2000 MW instalados)</a:t>
            </a:r>
            <a:endParaRPr lang="es-ES" sz="900" dirty="0"/>
          </a:p>
        </p:txBody>
      </p:sp>
      <p:sp>
        <p:nvSpPr>
          <p:cNvPr id="15" name="14 Elipse"/>
          <p:cNvSpPr/>
          <p:nvPr/>
        </p:nvSpPr>
        <p:spPr>
          <a:xfrm>
            <a:off x="6839744" y="1988840"/>
            <a:ext cx="1836712" cy="22046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92826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6475" y="872708"/>
            <a:ext cx="8137525"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ítulo 1"/>
          <p:cNvSpPr txBox="1">
            <a:spLocks/>
          </p:cNvSpPr>
          <p:nvPr/>
        </p:nvSpPr>
        <p:spPr>
          <a:xfrm>
            <a:off x="466327" y="260648"/>
            <a:ext cx="8686800" cy="1143000"/>
          </a:xfrm>
          <a:prstGeom prst="rect">
            <a:avLst/>
          </a:prstGeom>
        </p:spPr>
        <p:txBody>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s-UY" altLang="es-UY" dirty="0" smtClean="0"/>
              <a:t>Generación Eléctrica 2017</a:t>
            </a:r>
            <a:endParaRPr lang="es-UY" altLang="es-UY" dirty="0" smtClean="0"/>
          </a:p>
        </p:txBody>
      </p:sp>
      <p:sp>
        <p:nvSpPr>
          <p:cNvPr id="4" name="CuadroTexto 8"/>
          <p:cNvSpPr txBox="1">
            <a:spLocks noChangeArrowheads="1"/>
          </p:cNvSpPr>
          <p:nvPr/>
        </p:nvSpPr>
        <p:spPr bwMode="auto">
          <a:xfrm>
            <a:off x="179512" y="1550382"/>
            <a:ext cx="25181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s-UY" altLang="es-UY" sz="3600" dirty="0" smtClean="0"/>
              <a:t>12.000 </a:t>
            </a:r>
            <a:r>
              <a:rPr lang="es-UY" altLang="es-UY" sz="3600" dirty="0" err="1"/>
              <a:t>GWh</a:t>
            </a:r>
            <a:endParaRPr lang="es-UY" altLang="es-UY" sz="3600" dirty="0"/>
          </a:p>
        </p:txBody>
      </p:sp>
      <p:sp>
        <p:nvSpPr>
          <p:cNvPr id="5" name="4 Elipse"/>
          <p:cNvSpPr/>
          <p:nvPr/>
        </p:nvSpPr>
        <p:spPr>
          <a:xfrm>
            <a:off x="4572000" y="1052736"/>
            <a:ext cx="1836712" cy="12961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3575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2276872"/>
            <a:ext cx="8856663"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defRPr/>
            </a:pPr>
            <a:endParaRPr lang="es-UY" altLang="es-UY" sz="2400" dirty="0">
              <a:solidFill>
                <a:sysClr val="windowText" lastClr="000000"/>
              </a:solidFill>
              <a:latin typeface="Calibri"/>
              <a:ea typeface="Gulim" pitchFamily="34" charset="-127"/>
            </a:endParaRPr>
          </a:p>
          <a:p>
            <a:pPr marL="0" indent="0" algn="just">
              <a:buNone/>
              <a:defRPr/>
            </a:pPr>
            <a:r>
              <a:rPr lang="es-UY" altLang="es-UY" sz="2400" dirty="0" smtClean="0">
                <a:solidFill>
                  <a:sysClr val="windowText" lastClr="000000"/>
                </a:solidFill>
                <a:latin typeface="Calibri"/>
                <a:ea typeface="Gulim" pitchFamily="34" charset="-127"/>
              </a:rPr>
              <a:t>	</a:t>
            </a:r>
            <a:r>
              <a:rPr lang="es-UY" altLang="es-UY" sz="2400" dirty="0" smtClean="0">
                <a:solidFill>
                  <a:sysClr val="windowText" lastClr="000000"/>
                </a:solidFill>
                <a:latin typeface="Arial Rounded MT Bold" panose="020F0704030504030204" pitchFamily="34" charset="0"/>
                <a:ea typeface="Gulim" pitchFamily="34" charset="-127"/>
              </a:rPr>
              <a:t>¿Cuál ha sido el marco de incentivos desarrollado?</a:t>
            </a:r>
            <a:endParaRPr lang="es-ES" altLang="es-UY" sz="2400" dirty="0">
              <a:solidFill>
                <a:sysClr val="windowText" lastClr="000000"/>
              </a:solidFill>
              <a:latin typeface="Arial Rounded MT Bold" panose="020F0704030504030204" pitchFamily="34" charset="0"/>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0" fontAlgn="base" latinLnBrk="0" hangingPunct="0">
              <a:lnSpc>
                <a:spcPct val="100000"/>
              </a:lnSpc>
              <a:spcBef>
                <a:spcPct val="20000"/>
              </a:spcBef>
              <a:spcAft>
                <a:spcPct val="0"/>
              </a:spcAft>
              <a:buClrTx/>
              <a:buSzTx/>
              <a:buNone/>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989794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179512" y="173261"/>
            <a:ext cx="84978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rPr>
              <a:t>   Marco de Incentivos a ERNC</a:t>
            </a:r>
            <a:endParaRPr kumimoji="0" lang="es-ES" altLang="es-UY" sz="4000" b="1" i="0" u="none" strike="noStrike" kern="1200" cap="none" spc="0" normalizeH="0" baseline="0" noProof="0" dirty="0" smtClean="0">
              <a:ln>
                <a:noFill/>
              </a:ln>
              <a:solidFill>
                <a:sysClr val="windowText" lastClr="000000"/>
              </a:solidFill>
              <a:effectLst/>
              <a:uLnTx/>
              <a:uFillTx/>
              <a:latin typeface="Calibri"/>
              <a:ea typeface="+mj-ea"/>
              <a:cs typeface="+mj-cs"/>
            </a:endParaRPr>
          </a:p>
        </p:txBody>
      </p:sp>
      <p:sp>
        <p:nvSpPr>
          <p:cNvPr id="7" name="2 Marcador de contenido"/>
          <p:cNvSpPr txBox="1">
            <a:spLocks/>
          </p:cNvSpPr>
          <p:nvPr/>
        </p:nvSpPr>
        <p:spPr bwMode="auto">
          <a:xfrm>
            <a:off x="107950" y="908720"/>
            <a:ext cx="8856663"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El marco general de promoción</a:t>
            </a:r>
            <a:r>
              <a:rPr kumimoji="0" lang="es-ES" altLang="es-UY" sz="2400" b="0" i="0" u="none" strike="noStrike" kern="1200" cap="none" spc="0" normalizeH="0" noProof="0" dirty="0" smtClean="0">
                <a:ln>
                  <a:noFill/>
                </a:ln>
                <a:solidFill>
                  <a:sysClr val="windowText" lastClr="000000"/>
                </a:solidFill>
                <a:effectLst/>
                <a:uLnTx/>
                <a:uFillTx/>
                <a:latin typeface="Calibri"/>
                <a:ea typeface="+mn-ea"/>
                <a:cs typeface="+mn-cs"/>
              </a:rPr>
              <a:t> abarca acciones coordinadas en distintos niveles:</a:t>
            </a: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800" b="0" i="0" u="none" strike="noStrike" kern="1200" cap="none" spc="0" normalizeH="0" noProof="0" dirty="0" smtClean="0">
              <a:ln>
                <a:noFill/>
              </a:ln>
              <a:solidFill>
                <a:sysClr val="windowText" lastClr="000000"/>
              </a:solidFill>
              <a:effectLst/>
              <a:uLnTx/>
              <a:uFillTx/>
              <a:latin typeface="Calibri"/>
              <a:ea typeface="+mn-ea"/>
              <a:cs typeface="+mn-cs"/>
            </a:endParaRPr>
          </a:p>
          <a:p>
            <a:pPr lvl="1" algn="just">
              <a:lnSpc>
                <a:spcPct val="90000"/>
              </a:lnSpc>
              <a:defRPr/>
            </a:pPr>
            <a:r>
              <a:rPr lang="es-ES" altLang="es-UY" sz="2200" dirty="0" smtClean="0">
                <a:solidFill>
                  <a:sysClr val="windowText" lastClr="000000"/>
                </a:solidFill>
                <a:latin typeface="Calibri"/>
                <a:ea typeface="Gulim" pitchFamily="34" charset="-127"/>
              </a:rPr>
              <a:t>incentivos </a:t>
            </a:r>
            <a:r>
              <a:rPr lang="es-ES" altLang="es-UY" sz="2200" dirty="0">
                <a:solidFill>
                  <a:sysClr val="windowText" lastClr="000000"/>
                </a:solidFill>
                <a:latin typeface="Calibri"/>
                <a:ea typeface="Gulim" pitchFamily="34" charset="-127"/>
              </a:rPr>
              <a:t>fiscales a las </a:t>
            </a:r>
            <a:r>
              <a:rPr lang="es-ES" altLang="es-UY" sz="2200" dirty="0" smtClean="0">
                <a:solidFill>
                  <a:sysClr val="windowText" lastClr="000000"/>
                </a:solidFill>
                <a:latin typeface="Calibri"/>
                <a:ea typeface="Gulim" pitchFamily="34" charset="-127"/>
              </a:rPr>
              <a:t>inversiones asociadas (y en especial ERNC);</a:t>
            </a:r>
          </a:p>
          <a:p>
            <a:pPr lvl="1" algn="just">
              <a:lnSpc>
                <a:spcPct val="90000"/>
              </a:lnSpc>
              <a:defRPr/>
            </a:pPr>
            <a:r>
              <a:rPr lang="es-UY" altLang="es-UY" sz="2200" dirty="0" smtClean="0">
                <a:solidFill>
                  <a:sysClr val="windowText" lastClr="000000"/>
                </a:solidFill>
                <a:latin typeface="Calibri"/>
                <a:ea typeface="Gulim" pitchFamily="34" charset="-127"/>
              </a:rPr>
              <a:t>incentivos contenidos en la promociones del sector energético;</a:t>
            </a:r>
          </a:p>
          <a:p>
            <a:pPr lvl="1" algn="just">
              <a:lnSpc>
                <a:spcPct val="90000"/>
              </a:lnSpc>
              <a:defRPr/>
            </a:pPr>
            <a:r>
              <a:rPr lang="es-UY" altLang="es-UY" sz="2200" dirty="0" smtClean="0">
                <a:solidFill>
                  <a:sysClr val="windowText" lastClr="000000"/>
                </a:solidFill>
                <a:latin typeface="Calibri"/>
                <a:ea typeface="Gulim" pitchFamily="34" charset="-127"/>
              </a:rPr>
              <a:t>desarrollo de contratos que afirman las decisiones empresariales.</a:t>
            </a:r>
            <a:endParaRPr lang="es-ES" altLang="es-UY" sz="2200" dirty="0">
              <a:solidFill>
                <a:sysClr val="windowText" lastClr="000000"/>
              </a:solidFill>
              <a:latin typeface="Calibri"/>
              <a:ea typeface="Gulim" pitchFamily="34" charset="-127"/>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 typeface="Arial" charset="0"/>
              <a:buChar char="•"/>
              <a:tabLst/>
              <a:defRPr/>
            </a:pPr>
            <a:r>
              <a:rPr kumimoji="0" lang="es-ES" altLang="es-UY" sz="2400" b="0" i="0" strike="noStrike" kern="1200" cap="none" spc="0" normalizeH="0" baseline="0" noProof="0" dirty="0" smtClean="0">
                <a:ln>
                  <a:noFill/>
                </a:ln>
                <a:solidFill>
                  <a:sysClr val="windowText" lastClr="000000"/>
                </a:solidFill>
                <a:effectLst/>
                <a:uLnTx/>
                <a:uFillTx/>
                <a:latin typeface="Calibri"/>
                <a:ea typeface="+mn-ea"/>
                <a:cs typeface="+mn-cs"/>
              </a:rPr>
              <a:t>Incentivos fiscales generales a proyectos de inversión</a:t>
            </a:r>
            <a:r>
              <a:rPr kumimoji="0" lang="es-ES" altLang="es-UY" sz="2400" b="0" i="0" strike="noStrike" kern="1200" cap="none" spc="0" normalizeH="0" noProof="0" dirty="0" smtClean="0">
                <a:ln>
                  <a:noFill/>
                </a:ln>
                <a:solidFill>
                  <a:sysClr val="windowText" lastClr="000000"/>
                </a:solidFill>
                <a:effectLst/>
                <a:uLnTx/>
                <a:uFillTx/>
                <a:latin typeface="Calibri"/>
                <a:ea typeface="+mn-ea"/>
                <a:cs typeface="+mn-cs"/>
              </a:rPr>
              <a:t> de interés</a:t>
            </a:r>
            <a:r>
              <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rPr>
              <a:t>:</a:t>
            </a: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Ley Nacional de Promoción de Inversiones (N°16609, </a:t>
            </a:r>
            <a:r>
              <a:rPr lang="es-UY" altLang="ko-KR" sz="2200" dirty="0" err="1" smtClean="0">
                <a:solidFill>
                  <a:sysClr val="windowText" lastClr="000000"/>
                </a:solidFill>
                <a:latin typeface="Calibri"/>
                <a:ea typeface="Gulim" pitchFamily="34" charset="-127"/>
              </a:rPr>
              <a:t>Dec</a:t>
            </a:r>
            <a:r>
              <a:rPr lang="es-UY" altLang="ko-KR" sz="2200" dirty="0" smtClean="0">
                <a:solidFill>
                  <a:sysClr val="windowText" lastClr="000000"/>
                </a:solidFill>
                <a:latin typeface="Calibri"/>
                <a:ea typeface="Gulim" pitchFamily="34" charset="-127"/>
              </a:rPr>
              <a:t> 143/018);</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r>
              <a:rPr lang="es-UY" altLang="ko-KR" sz="2200" dirty="0" smtClean="0">
                <a:solidFill>
                  <a:sysClr val="windowText" lastClr="000000"/>
                </a:solidFill>
                <a:latin typeface="Calibri"/>
                <a:ea typeface="Gulim" pitchFamily="34" charset="-127"/>
              </a:rPr>
              <a:t>Proceso de análisis de proyecto, con posible exoneración impositiva de diversa duración y profundidad: renta, patrimonio, IVA </a:t>
            </a:r>
            <a:r>
              <a:rPr lang="es-UY" altLang="ko-KR" sz="2200" dirty="0" err="1" smtClean="0">
                <a:solidFill>
                  <a:sysClr val="windowText" lastClr="000000"/>
                </a:solidFill>
                <a:latin typeface="Calibri"/>
                <a:ea typeface="Gulim" pitchFamily="34" charset="-127"/>
              </a:rPr>
              <a:t>import</a:t>
            </a:r>
            <a:r>
              <a:rPr lang="es-UY" altLang="ko-KR" sz="2200" dirty="0" smtClean="0">
                <a:solidFill>
                  <a:sysClr val="windowText" lastClr="000000"/>
                </a:solidFill>
                <a:latin typeface="Calibri"/>
                <a:ea typeface="Gulim" pitchFamily="34" charset="-127"/>
              </a:rPr>
              <a:t>.</a:t>
            </a:r>
          </a:p>
          <a:p>
            <a:pPr marL="742950" marR="0" lvl="1" indent="-285750" algn="just" defTabSz="914400" rtl="0" eaLnBrk="0" fontAlgn="base" latinLnBrk="0" hangingPunct="0">
              <a:lnSpc>
                <a:spcPct val="90000"/>
              </a:lnSpc>
              <a:spcBef>
                <a:spcPct val="20000"/>
              </a:spcBef>
              <a:spcAft>
                <a:spcPct val="0"/>
              </a:spcAft>
              <a:buClrTx/>
              <a:buSzTx/>
              <a:buFont typeface="Arial" charset="0"/>
              <a:buChar char="–"/>
              <a:tabLst/>
              <a:defRPr/>
            </a:pPr>
            <a:endParaRPr lang="es-UY" altLang="es-UY" sz="800" dirty="0" smtClean="0">
              <a:solidFill>
                <a:sysClr val="windowText" lastClr="000000"/>
              </a:solidFill>
              <a:latin typeface="Calibri"/>
            </a:endParaRPr>
          </a:p>
          <a:p>
            <a:pPr algn="just">
              <a:defRPr/>
            </a:pPr>
            <a:r>
              <a:rPr lang="es-UY" altLang="es-UY" sz="2400" dirty="0" smtClean="0">
                <a:solidFill>
                  <a:sysClr val="windowText" lastClr="000000"/>
                </a:solidFill>
                <a:latin typeface="Calibri"/>
              </a:rPr>
              <a:t>Incentivos del sector energético a las ERNC:</a:t>
            </a:r>
            <a:endParaRPr lang="es-ES" altLang="es-UY" sz="2400" dirty="0" smtClean="0">
              <a:solidFill>
                <a:sysClr val="windowText" lastClr="000000"/>
              </a:solidFill>
              <a:latin typeface="Calibri"/>
            </a:endParaRPr>
          </a:p>
          <a:p>
            <a:pPr lvl="1" algn="just">
              <a:lnSpc>
                <a:spcPct val="90000"/>
              </a:lnSpc>
              <a:defRPr/>
            </a:pPr>
            <a:r>
              <a:rPr lang="es-UY" altLang="es-UY" sz="2200" dirty="0" err="1">
                <a:solidFill>
                  <a:sysClr val="windowText" lastClr="000000"/>
                </a:solidFill>
                <a:latin typeface="Calibri"/>
                <a:ea typeface="Gulim" pitchFamily="34" charset="-127"/>
              </a:rPr>
              <a:t>Dec</a:t>
            </a:r>
            <a:r>
              <a:rPr lang="es-UY" altLang="es-UY" sz="2200" dirty="0">
                <a:solidFill>
                  <a:sysClr val="windowText" lastClr="000000"/>
                </a:solidFill>
                <a:latin typeface="Calibri"/>
                <a:ea typeface="Gulim" pitchFamily="34" charset="-127"/>
              </a:rPr>
              <a:t> 354/009: </a:t>
            </a:r>
            <a:r>
              <a:rPr lang="es-UY" altLang="es-UY" sz="2200" dirty="0" smtClean="0">
                <a:solidFill>
                  <a:sysClr val="windowText" lastClr="000000"/>
                </a:solidFill>
                <a:latin typeface="Calibri"/>
                <a:ea typeface="Gulim" pitchFamily="34" charset="-127"/>
              </a:rPr>
              <a:t>predefine reducción fiscal (ERNC, Cogeneración, </a:t>
            </a:r>
            <a:r>
              <a:rPr lang="es-UY" altLang="es-UY" sz="2200" dirty="0" err="1" smtClean="0">
                <a:solidFill>
                  <a:sysClr val="windowText" lastClr="000000"/>
                </a:solidFill>
                <a:latin typeface="Calibri"/>
                <a:ea typeface="Gulim" pitchFamily="34" charset="-127"/>
              </a:rPr>
              <a:t>Efic</a:t>
            </a:r>
            <a:r>
              <a:rPr lang="es-UY" altLang="es-UY" sz="2200" dirty="0" smtClean="0">
                <a:solidFill>
                  <a:sysClr val="windowText" lastClr="000000"/>
                </a:solidFill>
                <a:latin typeface="Calibri"/>
                <a:ea typeface="Gulim" pitchFamily="34" charset="-127"/>
              </a:rPr>
              <a:t>.)</a:t>
            </a:r>
            <a:endParaRPr lang="es-ES" altLang="es-UY" sz="2200" dirty="0">
              <a:solidFill>
                <a:sysClr val="windowText" lastClr="000000"/>
              </a:solidFill>
              <a:latin typeface="Calibri"/>
              <a:ea typeface="Gulim" pitchFamily="34" charset="-127"/>
            </a:endParaRPr>
          </a:p>
          <a:p>
            <a:pPr algn="just">
              <a:defRPr/>
            </a:pPr>
            <a:r>
              <a:rPr lang="es-UY" altLang="es-UY" sz="2400" dirty="0" smtClean="0">
                <a:solidFill>
                  <a:sysClr val="windowText" lastClr="000000"/>
                </a:solidFill>
                <a:latin typeface="Calibri"/>
              </a:rPr>
              <a:t>Contratos entre partes:</a:t>
            </a:r>
          </a:p>
          <a:p>
            <a:pPr lvl="1" algn="just">
              <a:lnSpc>
                <a:spcPct val="90000"/>
              </a:lnSpc>
              <a:defRPr/>
            </a:pPr>
            <a:r>
              <a:rPr lang="es-UY" altLang="es-UY" sz="2200" dirty="0">
                <a:solidFill>
                  <a:sysClr val="windowText" lastClr="000000"/>
                </a:solidFill>
                <a:latin typeface="Calibri"/>
                <a:ea typeface="Gulim" pitchFamily="34" charset="-127"/>
              </a:rPr>
              <a:t>Convocatorias asociadas a contratos de largo plazo, con alto </a:t>
            </a:r>
            <a:r>
              <a:rPr lang="es-UY" altLang="es-UY" sz="2200" dirty="0" smtClean="0">
                <a:solidFill>
                  <a:sysClr val="windowText" lastClr="000000"/>
                </a:solidFill>
                <a:latin typeface="Calibri"/>
                <a:ea typeface="Gulim" pitchFamily="34" charset="-127"/>
              </a:rPr>
              <a:t>respaldo y </a:t>
            </a:r>
            <a:r>
              <a:rPr lang="es-UY" altLang="es-UY" sz="2200" dirty="0" err="1" smtClean="0">
                <a:solidFill>
                  <a:sysClr val="windowText" lastClr="000000"/>
                </a:solidFill>
                <a:latin typeface="Calibri"/>
                <a:ea typeface="Gulim" pitchFamily="34" charset="-127"/>
              </a:rPr>
              <a:t>bancarizables</a:t>
            </a:r>
            <a:r>
              <a:rPr lang="es-UY" altLang="es-UY" sz="2200" dirty="0" smtClean="0">
                <a:solidFill>
                  <a:sysClr val="windowText" lastClr="000000"/>
                </a:solidFill>
                <a:latin typeface="Calibri"/>
                <a:ea typeface="Gulim" pitchFamily="34" charset="-127"/>
              </a:rPr>
              <a:t> internacionalmente.</a:t>
            </a:r>
            <a:endParaRPr lang="es-ES" altLang="es-UY" sz="2200" dirty="0">
              <a:solidFill>
                <a:sysClr val="windowText" lastClr="000000"/>
              </a:solidFill>
              <a:latin typeface="Calibri"/>
              <a:ea typeface="Gulim" pitchFamily="34" charset="-127"/>
            </a:endParaRPr>
          </a:p>
          <a:p>
            <a:pPr algn="just">
              <a:defRPr/>
            </a:pPr>
            <a:endParaRPr lang="es-UY" altLang="ko-KR" sz="2400" dirty="0">
              <a:solidFill>
                <a:sysClr val="windowText" lastClr="000000"/>
              </a:solidFill>
              <a:latin typeface="Calibri"/>
            </a:endParaRPr>
          </a:p>
          <a:p>
            <a:pPr algn="just">
              <a:defRPr/>
            </a:pPr>
            <a:endParaRPr lang="es-ES" altLang="ko-KR" sz="2400" dirty="0">
              <a:solidFill>
                <a:sysClr val="windowText" lastClr="000000"/>
              </a:solidFill>
              <a:latin typeface="Calibri"/>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s-ES" altLang="es-UY" sz="3200" b="0" i="0" u="none" strike="noStrike" kern="1200" cap="none" spc="0" normalizeH="0" baseline="0" noProof="0" dirty="0" smtClean="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832187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UTE 105" id="{26AB09A1-4C7C-41A7-A402-4DA73A7F98B3}" vid="{3CB5503A-7192-49DB-96BE-4F4EC1548E8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711</TotalTime>
  <Words>2700</Words>
  <Application>Microsoft Office PowerPoint</Application>
  <PresentationFormat>Presentación en pantalla (4:3)</PresentationFormat>
  <Paragraphs>447</Paragraphs>
  <Slides>38</Slides>
  <Notes>8</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Tema1</vt:lpstr>
      <vt:lpstr>Microsoft Word 97 - 2003 Document</vt:lpstr>
      <vt:lpstr>Conferencia Internacional: Mecanismos de incentivo para energías renovables en América Latina Experiencia desde la Administración Nacional de Usinas y Trasmisiones Eléctricas (UTE) - Uruguay</vt:lpstr>
      <vt:lpstr>Presentación de PowerPoint</vt:lpstr>
      <vt:lpstr>URUGUAY - UTE</vt:lpstr>
      <vt:lpstr>Presentación de PowerPoint</vt:lpstr>
      <vt:lpstr>Presentación de PowerPoint</vt:lpstr>
      <vt:lpstr>Transformación de la Generación en Uruguay</vt:lpstr>
      <vt:lpstr>Presentación de PowerPoint</vt:lpstr>
      <vt:lpstr>Presentación de PowerPoint</vt:lpstr>
      <vt:lpstr>Presentación de PowerPoint</vt:lpstr>
      <vt:lpstr>Presentación de PowerPoint</vt:lpstr>
      <vt:lpstr>Situación pasada del Sector Eléctrico</vt:lpstr>
      <vt:lpstr>¿Pueden las ERNC adaptarse a la demanda?</vt:lpstr>
      <vt:lpstr>Presentación de PowerPoint</vt:lpstr>
      <vt:lpstr>Sistema Óptimo para Uruguay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Inversiones en el Sector Eléctrico 2010-2017</vt:lpstr>
      <vt:lpstr>Costos Esperados de Generación</vt:lpstr>
      <vt:lpstr>Presentación de PowerPoint</vt:lpstr>
      <vt:lpstr>Presentación de PowerPoint</vt:lpstr>
      <vt:lpstr>   Situación Previa a ERNC:  Centrales Concentradas: -  hidro: donde está el recurso.  - térmica: donde está la demanda.  - Red de Trasmisión respaldada para llevar energía a centros de carga de mayor porte y radial para abastecer demandas de menor porte.  </vt:lpstr>
      <vt:lpstr>Presentación de PowerPoint</vt:lpstr>
      <vt:lpstr>Presentación de PowerPoint</vt:lpstr>
      <vt:lpstr>Presentación de PowerPoint</vt:lpstr>
      <vt:lpstr>Presentación de PowerPoint</vt:lpstr>
      <vt:lpstr>Generación Distribuida, Renovables, Térmicas, Redes e Interconexiones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PROCESOS DE CONTRATACIÓN UTE   EERR</dc:title>
  <dc:creator>Moline Santos, Juan Manuel</dc:creator>
  <cp:lastModifiedBy>nodefinido</cp:lastModifiedBy>
  <cp:revision>45</cp:revision>
  <dcterms:created xsi:type="dcterms:W3CDTF">2018-06-07T12:15:52Z</dcterms:created>
  <dcterms:modified xsi:type="dcterms:W3CDTF">2018-10-12T21:36:02Z</dcterms:modified>
</cp:coreProperties>
</file>